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95" r:id="rId2"/>
    <p:sldId id="257" r:id="rId3"/>
    <p:sldId id="296" r:id="rId4"/>
    <p:sldId id="297" r:id="rId5"/>
    <p:sldId id="299" r:id="rId6"/>
    <p:sldId id="298" r:id="rId7"/>
    <p:sldId id="292" r:id="rId8"/>
    <p:sldId id="300" r:id="rId9"/>
    <p:sldId id="301" r:id="rId10"/>
    <p:sldId id="302" r:id="rId11"/>
    <p:sldId id="303" r:id="rId12"/>
    <p:sldId id="304" r:id="rId13"/>
    <p:sldId id="305" r:id="rId14"/>
    <p:sldId id="306" r:id="rId15"/>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980" autoAdjust="0"/>
    <p:restoredTop sz="94660"/>
  </p:normalViewPr>
  <p:slideViewPr>
    <p:cSldViewPr snapToGrid="0">
      <p:cViewPr>
        <p:scale>
          <a:sx n="46" d="100"/>
          <a:sy n="46" d="100"/>
        </p:scale>
        <p:origin x="-486" y="-87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de-DE"/>
          </a:p>
        </p:txBody>
      </p:sp>
      <p:sp>
        <p:nvSpPr>
          <p:cNvPr id="3" name="Datumsplatzhalter 2"/>
          <p:cNvSpPr>
            <a:spLocks noGrp="1"/>
          </p:cNvSpPr>
          <p:nvPr>
            <p:ph type="dt" sz="quarter" idx="1"/>
          </p:nvPr>
        </p:nvSpPr>
        <p:spPr>
          <a:xfrm>
            <a:off x="4023992" y="0"/>
            <a:ext cx="3078427" cy="511731"/>
          </a:xfrm>
          <a:prstGeom prst="rect">
            <a:avLst/>
          </a:prstGeom>
        </p:spPr>
        <p:txBody>
          <a:bodyPr vert="horz" lIns="99075" tIns="49538" rIns="99075" bIns="49538" rtlCol="0"/>
          <a:lstStyle>
            <a:lvl1pPr algn="r">
              <a:defRPr sz="1300"/>
            </a:lvl1pPr>
          </a:lstStyle>
          <a:p>
            <a:fld id="{4CA8CA4F-DA16-4E04-A64C-F2145B4CC227}" type="datetimeFigureOut">
              <a:rPr lang="de-DE" smtClean="0"/>
              <a:t>11.09.2023</a:t>
            </a:fld>
            <a:endParaRPr lang="de-DE"/>
          </a:p>
        </p:txBody>
      </p:sp>
      <p:sp>
        <p:nvSpPr>
          <p:cNvPr id="4" name="Fußzeilenplatzhalter 3"/>
          <p:cNvSpPr>
            <a:spLocks noGrp="1"/>
          </p:cNvSpPr>
          <p:nvPr>
            <p:ph type="ftr" sz="quarter" idx="2"/>
          </p:nvPr>
        </p:nvSpPr>
        <p:spPr>
          <a:xfrm>
            <a:off x="0" y="9721106"/>
            <a:ext cx="3078427" cy="511731"/>
          </a:xfrm>
          <a:prstGeom prst="rect">
            <a:avLst/>
          </a:prstGeom>
        </p:spPr>
        <p:txBody>
          <a:bodyPr vert="horz" lIns="99075" tIns="49538" rIns="99075" bIns="49538" rtlCol="0" anchor="b"/>
          <a:lstStyle>
            <a:lvl1pPr algn="l">
              <a:defRPr sz="1300"/>
            </a:lvl1pPr>
          </a:lstStyle>
          <a:p>
            <a:endParaRPr lang="de-DE"/>
          </a:p>
        </p:txBody>
      </p:sp>
      <p:sp>
        <p:nvSpPr>
          <p:cNvPr id="5" name="Foliennummernplatzhalter 4"/>
          <p:cNvSpPr>
            <a:spLocks noGrp="1"/>
          </p:cNvSpPr>
          <p:nvPr>
            <p:ph type="sldNum" sz="quarter" idx="3"/>
          </p:nvPr>
        </p:nvSpPr>
        <p:spPr>
          <a:xfrm>
            <a:off x="4023992" y="9721106"/>
            <a:ext cx="3078427" cy="511731"/>
          </a:xfrm>
          <a:prstGeom prst="rect">
            <a:avLst/>
          </a:prstGeom>
        </p:spPr>
        <p:txBody>
          <a:bodyPr vert="horz" lIns="99075" tIns="49538" rIns="99075" bIns="49538" rtlCol="0" anchor="b"/>
          <a:lstStyle>
            <a:lvl1pPr algn="r">
              <a:defRPr sz="1300"/>
            </a:lvl1pPr>
          </a:lstStyle>
          <a:p>
            <a:fld id="{7D7E99CE-571B-408A-A4AF-525AE65751A2}" type="slidenum">
              <a:rPr lang="de-DE" smtClean="0"/>
              <a:t>‹Nr.›</a:t>
            </a:fld>
            <a:endParaRPr lang="de-D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8F8E374-ACF8-4920-8D2C-219E10407778}"/>
              </a:ext>
            </a:extLst>
          </p:cNvPr>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GB"/>
          </a:p>
        </p:txBody>
      </p:sp>
      <p:sp>
        <p:nvSpPr>
          <p:cNvPr id="3" name="Untertitel 2">
            <a:extLst>
              <a:ext uri="{FF2B5EF4-FFF2-40B4-BE49-F238E27FC236}">
                <a16:creationId xmlns:a16="http://schemas.microsoft.com/office/drawing/2014/main" xmlns="" id="{43F2FBB8-DECA-4E88-8BA0-D8E888053E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GB"/>
          </a:p>
        </p:txBody>
      </p:sp>
      <p:sp>
        <p:nvSpPr>
          <p:cNvPr id="4" name="Datumsplatzhalter 3">
            <a:extLst>
              <a:ext uri="{FF2B5EF4-FFF2-40B4-BE49-F238E27FC236}">
                <a16:creationId xmlns:a16="http://schemas.microsoft.com/office/drawing/2014/main" xmlns="" id="{8FBF119E-9FAA-4C46-B3C7-0C52080662DF}"/>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5" name="Fußzeilenplatzhalter 4">
            <a:extLst>
              <a:ext uri="{FF2B5EF4-FFF2-40B4-BE49-F238E27FC236}">
                <a16:creationId xmlns:a16="http://schemas.microsoft.com/office/drawing/2014/main" xmlns="" id="{AB1D8565-54FA-4C15-96D7-0B11183D9CDE}"/>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xmlns="" id="{981C4F8D-89D1-4FB7-8B61-E8AA71E75EB0}"/>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1230986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AD20654-5528-4233-A9E2-81C1F008AD72}"/>
              </a:ext>
            </a:extLst>
          </p:cNvPr>
          <p:cNvSpPr>
            <a:spLocks noGrp="1"/>
          </p:cNvSpPr>
          <p:nvPr>
            <p:ph type="title"/>
          </p:nvPr>
        </p:nvSpPr>
        <p:spPr/>
        <p:txBody>
          <a:bodyPr/>
          <a:lstStyle/>
          <a:p>
            <a:r>
              <a:rPr lang="de-DE"/>
              <a:t>Titelmasterformat durch Klicken bearbeiten</a:t>
            </a:r>
            <a:endParaRPr lang="en-GB"/>
          </a:p>
        </p:txBody>
      </p:sp>
      <p:sp>
        <p:nvSpPr>
          <p:cNvPr id="3" name="Vertikaler Textplatzhalter 2">
            <a:extLst>
              <a:ext uri="{FF2B5EF4-FFF2-40B4-BE49-F238E27FC236}">
                <a16:creationId xmlns:a16="http://schemas.microsoft.com/office/drawing/2014/main" xmlns="" id="{317BCD3B-7E36-4A22-A73A-FD0DFDAC3C7E}"/>
              </a:ext>
            </a:extLst>
          </p:cNvPr>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xmlns="" id="{48333755-7D38-408C-89C6-BBD49D7F2EAE}"/>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5" name="Fußzeilenplatzhalter 4">
            <a:extLst>
              <a:ext uri="{FF2B5EF4-FFF2-40B4-BE49-F238E27FC236}">
                <a16:creationId xmlns:a16="http://schemas.microsoft.com/office/drawing/2014/main" xmlns="" id="{F388A58E-7F4F-4FD0-BF78-046654941988}"/>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xmlns="" id="{F3713275-754F-4EA1-A7F9-65CE81ABB618}"/>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3039554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DBCC9698-8D6A-4348-9340-3AEF88188DEE}"/>
              </a:ext>
            </a:extLst>
          </p:cNvPr>
          <p:cNvSpPr>
            <a:spLocks noGrp="1"/>
          </p:cNvSpPr>
          <p:nvPr>
            <p:ph type="title" orient="vert"/>
          </p:nvPr>
        </p:nvSpPr>
        <p:spPr>
          <a:xfrm>
            <a:off x="8724900" y="365125"/>
            <a:ext cx="2628900" cy="5811838"/>
          </a:xfrm>
        </p:spPr>
        <p:txBody>
          <a:bodyPr vert="eaVert"/>
          <a:lstStyle/>
          <a:p>
            <a:r>
              <a:rPr lang="de-DE"/>
              <a:t>Titelmasterformat durch Klicken bearbeiten</a:t>
            </a:r>
            <a:endParaRPr lang="en-GB"/>
          </a:p>
        </p:txBody>
      </p:sp>
      <p:sp>
        <p:nvSpPr>
          <p:cNvPr id="3" name="Vertikaler Textplatzhalter 2">
            <a:extLst>
              <a:ext uri="{FF2B5EF4-FFF2-40B4-BE49-F238E27FC236}">
                <a16:creationId xmlns:a16="http://schemas.microsoft.com/office/drawing/2014/main" xmlns="" id="{B5CF60D6-91AD-42C7-BDCF-9080988DF0AF}"/>
              </a:ext>
            </a:extLst>
          </p:cNvPr>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xmlns="" id="{71433129-DF0C-4C6E-B23C-03DD5D2749AE}"/>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5" name="Fußzeilenplatzhalter 4">
            <a:extLst>
              <a:ext uri="{FF2B5EF4-FFF2-40B4-BE49-F238E27FC236}">
                <a16:creationId xmlns:a16="http://schemas.microsoft.com/office/drawing/2014/main" xmlns="" id="{E44F14A6-048A-44F0-AE2F-4EF73B1201EA}"/>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xmlns="" id="{7344FFA3-16FF-4473-9D5F-7DAE870E8F11}"/>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299389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CC94682-1570-4B47-9400-AA3603FE8DCC}"/>
              </a:ext>
            </a:extLst>
          </p:cNvPr>
          <p:cNvSpPr>
            <a:spLocks noGrp="1"/>
          </p:cNvSpPr>
          <p:nvPr>
            <p:ph type="title"/>
          </p:nvPr>
        </p:nvSpPr>
        <p:spPr/>
        <p:txBody>
          <a:bodyPr/>
          <a:lstStyle/>
          <a:p>
            <a:r>
              <a:rPr lang="de-DE"/>
              <a:t>Titelmasterformat durch Klicken bearbeiten</a:t>
            </a:r>
            <a:endParaRPr lang="en-GB"/>
          </a:p>
        </p:txBody>
      </p:sp>
      <p:sp>
        <p:nvSpPr>
          <p:cNvPr id="3" name="Inhaltsplatzhalter 2">
            <a:extLst>
              <a:ext uri="{FF2B5EF4-FFF2-40B4-BE49-F238E27FC236}">
                <a16:creationId xmlns:a16="http://schemas.microsoft.com/office/drawing/2014/main" xmlns="" id="{495BB5CB-D3E8-4926-856D-428FEA5DF91A}"/>
              </a:ext>
            </a:extLst>
          </p:cNvPr>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xmlns="" id="{F6498BFE-A0EC-488A-9014-4E0E06C91C51}"/>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5" name="Fußzeilenplatzhalter 4">
            <a:extLst>
              <a:ext uri="{FF2B5EF4-FFF2-40B4-BE49-F238E27FC236}">
                <a16:creationId xmlns:a16="http://schemas.microsoft.com/office/drawing/2014/main" xmlns="" id="{054A6B8D-7046-44AF-8236-85A63F144CF5}"/>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xmlns="" id="{CD0CD54C-7E29-461F-98D4-4CB8341BBCD9}"/>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211410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574A15E-D359-4CE1-9E00-BCE72ADE451F}"/>
              </a:ext>
            </a:extLst>
          </p:cNvPr>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GB"/>
          </a:p>
        </p:txBody>
      </p:sp>
      <p:sp>
        <p:nvSpPr>
          <p:cNvPr id="3" name="Textplatzhalter 2">
            <a:extLst>
              <a:ext uri="{FF2B5EF4-FFF2-40B4-BE49-F238E27FC236}">
                <a16:creationId xmlns:a16="http://schemas.microsoft.com/office/drawing/2014/main" xmlns="" id="{CA5AEEB4-D113-47B6-A610-5AB6C6ABE0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a:extLst>
              <a:ext uri="{FF2B5EF4-FFF2-40B4-BE49-F238E27FC236}">
                <a16:creationId xmlns:a16="http://schemas.microsoft.com/office/drawing/2014/main" xmlns="" id="{737E11F0-BA02-47E0-A533-8408BA94BB90}"/>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5" name="Fußzeilenplatzhalter 4">
            <a:extLst>
              <a:ext uri="{FF2B5EF4-FFF2-40B4-BE49-F238E27FC236}">
                <a16:creationId xmlns:a16="http://schemas.microsoft.com/office/drawing/2014/main" xmlns="" id="{BE94934A-A7B6-4F57-90F0-E93B4AC73DD2}"/>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xmlns="" id="{E8E6AF7A-8CC6-4EDD-9444-5F7EE61071AB}"/>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97423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9B5B7B5-7F33-4242-BE47-039E09667AD2}"/>
              </a:ext>
            </a:extLst>
          </p:cNvPr>
          <p:cNvSpPr>
            <a:spLocks noGrp="1"/>
          </p:cNvSpPr>
          <p:nvPr>
            <p:ph type="title"/>
          </p:nvPr>
        </p:nvSpPr>
        <p:spPr/>
        <p:txBody>
          <a:bodyPr/>
          <a:lstStyle/>
          <a:p>
            <a:r>
              <a:rPr lang="de-DE"/>
              <a:t>Titelmasterformat durch Klicken bearbeiten</a:t>
            </a:r>
            <a:endParaRPr lang="en-GB"/>
          </a:p>
        </p:txBody>
      </p:sp>
      <p:sp>
        <p:nvSpPr>
          <p:cNvPr id="3" name="Inhaltsplatzhalter 2">
            <a:extLst>
              <a:ext uri="{FF2B5EF4-FFF2-40B4-BE49-F238E27FC236}">
                <a16:creationId xmlns:a16="http://schemas.microsoft.com/office/drawing/2014/main" xmlns="" id="{38EF438F-5CE4-4878-BB14-2A6981C966DB}"/>
              </a:ext>
            </a:extLst>
          </p:cNvPr>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a:extLst>
              <a:ext uri="{FF2B5EF4-FFF2-40B4-BE49-F238E27FC236}">
                <a16:creationId xmlns:a16="http://schemas.microsoft.com/office/drawing/2014/main" xmlns="" id="{7A070AF5-B1FF-4902-9CA8-B9AF1AC0E2E3}"/>
              </a:ext>
            </a:extLst>
          </p:cNvPr>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umsplatzhalter 4">
            <a:extLst>
              <a:ext uri="{FF2B5EF4-FFF2-40B4-BE49-F238E27FC236}">
                <a16:creationId xmlns:a16="http://schemas.microsoft.com/office/drawing/2014/main" xmlns="" id="{9F6CFC84-A935-49BC-92A7-7863D6893C1F}"/>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6" name="Fußzeilenplatzhalter 5">
            <a:extLst>
              <a:ext uri="{FF2B5EF4-FFF2-40B4-BE49-F238E27FC236}">
                <a16:creationId xmlns:a16="http://schemas.microsoft.com/office/drawing/2014/main" xmlns="" id="{BEF4F67D-B4E2-4C86-80CD-3706245434D8}"/>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xmlns="" id="{36A0C658-C477-494F-8194-6E65635169AF}"/>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853662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2203BAA-DE91-4A26-9F82-DCF0D045FE39}"/>
              </a:ext>
            </a:extLst>
          </p:cNvPr>
          <p:cNvSpPr>
            <a:spLocks noGrp="1"/>
          </p:cNvSpPr>
          <p:nvPr>
            <p:ph type="title"/>
          </p:nvPr>
        </p:nvSpPr>
        <p:spPr>
          <a:xfrm>
            <a:off x="839788" y="365125"/>
            <a:ext cx="10515600" cy="1325563"/>
          </a:xfrm>
        </p:spPr>
        <p:txBody>
          <a:bodyPr/>
          <a:lstStyle/>
          <a:p>
            <a:r>
              <a:rPr lang="de-DE"/>
              <a:t>Titelmasterformat durch Klicken bearbeiten</a:t>
            </a:r>
            <a:endParaRPr lang="en-GB"/>
          </a:p>
        </p:txBody>
      </p:sp>
      <p:sp>
        <p:nvSpPr>
          <p:cNvPr id="3" name="Textplatzhalter 2">
            <a:extLst>
              <a:ext uri="{FF2B5EF4-FFF2-40B4-BE49-F238E27FC236}">
                <a16:creationId xmlns:a16="http://schemas.microsoft.com/office/drawing/2014/main" xmlns="" id="{816ED099-7C66-4B37-95AC-CA61E0DB09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a:extLst>
              <a:ext uri="{FF2B5EF4-FFF2-40B4-BE49-F238E27FC236}">
                <a16:creationId xmlns:a16="http://schemas.microsoft.com/office/drawing/2014/main" xmlns="" id="{3CEE1ACE-817B-442E-81EB-70095166A98B}"/>
              </a:ext>
            </a:extLst>
          </p:cNvPr>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platzhalter 4">
            <a:extLst>
              <a:ext uri="{FF2B5EF4-FFF2-40B4-BE49-F238E27FC236}">
                <a16:creationId xmlns:a16="http://schemas.microsoft.com/office/drawing/2014/main" xmlns="" id="{637B4F5B-B4EE-4AF3-92C8-7E3DE31016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a:extLst>
              <a:ext uri="{FF2B5EF4-FFF2-40B4-BE49-F238E27FC236}">
                <a16:creationId xmlns:a16="http://schemas.microsoft.com/office/drawing/2014/main" xmlns="" id="{D10D2916-2709-4D52-8615-31C2A0EE39EF}"/>
              </a:ext>
            </a:extLst>
          </p:cNvPr>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umsplatzhalter 6">
            <a:extLst>
              <a:ext uri="{FF2B5EF4-FFF2-40B4-BE49-F238E27FC236}">
                <a16:creationId xmlns:a16="http://schemas.microsoft.com/office/drawing/2014/main" xmlns="" id="{DB5FB74D-4B8A-4F0C-90E8-A1679273E3F0}"/>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8" name="Fußzeilenplatzhalter 7">
            <a:extLst>
              <a:ext uri="{FF2B5EF4-FFF2-40B4-BE49-F238E27FC236}">
                <a16:creationId xmlns:a16="http://schemas.microsoft.com/office/drawing/2014/main" xmlns="" id="{7DAE3A17-E614-4407-8B84-31C13F635CCE}"/>
              </a:ext>
            </a:extLst>
          </p:cNvPr>
          <p:cNvSpPr>
            <a:spLocks noGrp="1"/>
          </p:cNvSpPr>
          <p:nvPr>
            <p:ph type="ftr" sz="quarter" idx="11"/>
          </p:nvPr>
        </p:nvSpPr>
        <p:spPr/>
        <p:txBody>
          <a:bodyPr/>
          <a:lstStyle/>
          <a:p>
            <a:endParaRPr lang="en-GB"/>
          </a:p>
        </p:txBody>
      </p:sp>
      <p:sp>
        <p:nvSpPr>
          <p:cNvPr id="9" name="Foliennummernplatzhalter 8">
            <a:extLst>
              <a:ext uri="{FF2B5EF4-FFF2-40B4-BE49-F238E27FC236}">
                <a16:creationId xmlns:a16="http://schemas.microsoft.com/office/drawing/2014/main" xmlns="" id="{78C401A8-CF93-452E-801A-BB1E94949400}"/>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271152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486BA0-BB4E-40C8-83EC-63035E7E78E2}"/>
              </a:ext>
            </a:extLst>
          </p:cNvPr>
          <p:cNvSpPr>
            <a:spLocks noGrp="1"/>
          </p:cNvSpPr>
          <p:nvPr>
            <p:ph type="title"/>
          </p:nvPr>
        </p:nvSpPr>
        <p:spPr/>
        <p:txBody>
          <a:bodyPr/>
          <a:lstStyle/>
          <a:p>
            <a:r>
              <a:rPr lang="de-DE"/>
              <a:t>Titelmasterformat durch Klicken bearbeiten</a:t>
            </a:r>
            <a:endParaRPr lang="en-GB"/>
          </a:p>
        </p:txBody>
      </p:sp>
      <p:sp>
        <p:nvSpPr>
          <p:cNvPr id="3" name="Datumsplatzhalter 2">
            <a:extLst>
              <a:ext uri="{FF2B5EF4-FFF2-40B4-BE49-F238E27FC236}">
                <a16:creationId xmlns:a16="http://schemas.microsoft.com/office/drawing/2014/main" xmlns="" id="{87A112EF-9B9F-4E31-8CF4-E86556EBF6BD}"/>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4" name="Fußzeilenplatzhalter 3">
            <a:extLst>
              <a:ext uri="{FF2B5EF4-FFF2-40B4-BE49-F238E27FC236}">
                <a16:creationId xmlns:a16="http://schemas.microsoft.com/office/drawing/2014/main" xmlns="" id="{31E8E259-B0C1-43D2-B2FE-80D2FCCBB227}"/>
              </a:ext>
            </a:extLst>
          </p:cNvPr>
          <p:cNvSpPr>
            <a:spLocks noGrp="1"/>
          </p:cNvSpPr>
          <p:nvPr>
            <p:ph type="ftr" sz="quarter" idx="11"/>
          </p:nvPr>
        </p:nvSpPr>
        <p:spPr/>
        <p:txBody>
          <a:bodyPr/>
          <a:lstStyle/>
          <a:p>
            <a:endParaRPr lang="en-GB"/>
          </a:p>
        </p:txBody>
      </p:sp>
      <p:sp>
        <p:nvSpPr>
          <p:cNvPr id="5" name="Foliennummernplatzhalter 4">
            <a:extLst>
              <a:ext uri="{FF2B5EF4-FFF2-40B4-BE49-F238E27FC236}">
                <a16:creationId xmlns:a16="http://schemas.microsoft.com/office/drawing/2014/main" xmlns="" id="{CAFF109A-05A0-4597-85A7-86C0B9D4021D}"/>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90810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5A36D222-3A10-48EA-8CA2-DBF706BFFA52}"/>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3" name="Fußzeilenplatzhalter 2">
            <a:extLst>
              <a:ext uri="{FF2B5EF4-FFF2-40B4-BE49-F238E27FC236}">
                <a16:creationId xmlns:a16="http://schemas.microsoft.com/office/drawing/2014/main" xmlns="" id="{9268EDAA-68BD-42CC-9A3D-9DB9B558E60A}"/>
              </a:ext>
            </a:extLst>
          </p:cNvPr>
          <p:cNvSpPr>
            <a:spLocks noGrp="1"/>
          </p:cNvSpPr>
          <p:nvPr>
            <p:ph type="ftr" sz="quarter" idx="11"/>
          </p:nvPr>
        </p:nvSpPr>
        <p:spPr/>
        <p:txBody>
          <a:bodyPr/>
          <a:lstStyle/>
          <a:p>
            <a:endParaRPr lang="en-GB"/>
          </a:p>
        </p:txBody>
      </p:sp>
      <p:sp>
        <p:nvSpPr>
          <p:cNvPr id="4" name="Foliennummernplatzhalter 3">
            <a:extLst>
              <a:ext uri="{FF2B5EF4-FFF2-40B4-BE49-F238E27FC236}">
                <a16:creationId xmlns:a16="http://schemas.microsoft.com/office/drawing/2014/main" xmlns="" id="{E59648C4-F3D2-43BF-AED4-56653EBE4947}"/>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60695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F4ABDD3-3391-458C-9E86-1EBDD96D6FC6}"/>
              </a:ext>
            </a:extLst>
          </p:cNvPr>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GB"/>
          </a:p>
        </p:txBody>
      </p:sp>
      <p:sp>
        <p:nvSpPr>
          <p:cNvPr id="3" name="Inhaltsplatzhalter 2">
            <a:extLst>
              <a:ext uri="{FF2B5EF4-FFF2-40B4-BE49-F238E27FC236}">
                <a16:creationId xmlns:a16="http://schemas.microsoft.com/office/drawing/2014/main" xmlns="" id="{624F231C-9F55-4059-A2C5-29178073BC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Textplatzhalter 3">
            <a:extLst>
              <a:ext uri="{FF2B5EF4-FFF2-40B4-BE49-F238E27FC236}">
                <a16:creationId xmlns:a16="http://schemas.microsoft.com/office/drawing/2014/main" xmlns="" id="{34B64AAE-E532-422B-8778-C50708C415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a:extLst>
              <a:ext uri="{FF2B5EF4-FFF2-40B4-BE49-F238E27FC236}">
                <a16:creationId xmlns:a16="http://schemas.microsoft.com/office/drawing/2014/main" xmlns="" id="{F0858751-07B9-4999-9C3D-5A53810B7521}"/>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6" name="Fußzeilenplatzhalter 5">
            <a:extLst>
              <a:ext uri="{FF2B5EF4-FFF2-40B4-BE49-F238E27FC236}">
                <a16:creationId xmlns:a16="http://schemas.microsoft.com/office/drawing/2014/main" xmlns="" id="{0E9DDA71-CA22-4BC4-B573-A0C462136E2A}"/>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xmlns="" id="{36C89B48-8312-4EA4-A5B5-C1C5DBE6336A}"/>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652628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B455DA6-3279-4FD5-8A10-274B5B9CE578}"/>
              </a:ext>
            </a:extLst>
          </p:cNvPr>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GB"/>
          </a:p>
        </p:txBody>
      </p:sp>
      <p:sp>
        <p:nvSpPr>
          <p:cNvPr id="3" name="Bildplatzhalter 2">
            <a:extLst>
              <a:ext uri="{FF2B5EF4-FFF2-40B4-BE49-F238E27FC236}">
                <a16:creationId xmlns:a16="http://schemas.microsoft.com/office/drawing/2014/main" xmlns="" id="{39EF965B-5BEA-409F-BE94-35ACC4B645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a:extLst>
              <a:ext uri="{FF2B5EF4-FFF2-40B4-BE49-F238E27FC236}">
                <a16:creationId xmlns:a16="http://schemas.microsoft.com/office/drawing/2014/main" xmlns="" id="{71FF1ACA-C73F-44A8-8B14-B24880917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a:extLst>
              <a:ext uri="{FF2B5EF4-FFF2-40B4-BE49-F238E27FC236}">
                <a16:creationId xmlns:a16="http://schemas.microsoft.com/office/drawing/2014/main" xmlns="" id="{2CCFA147-F7EE-4CBD-8DD1-010CF51DE61B}"/>
              </a:ext>
            </a:extLst>
          </p:cNvPr>
          <p:cNvSpPr>
            <a:spLocks noGrp="1"/>
          </p:cNvSpPr>
          <p:nvPr>
            <p:ph type="dt" sz="half" idx="10"/>
          </p:nvPr>
        </p:nvSpPr>
        <p:spPr/>
        <p:txBody>
          <a:bodyPr/>
          <a:lstStyle/>
          <a:p>
            <a:fld id="{B15B72F7-6FBA-4509-A373-3D5CEDB17839}" type="datetimeFigureOut">
              <a:rPr lang="en-GB" smtClean="0"/>
              <a:pPr/>
              <a:t>11/09/2023</a:t>
            </a:fld>
            <a:endParaRPr lang="en-GB"/>
          </a:p>
        </p:txBody>
      </p:sp>
      <p:sp>
        <p:nvSpPr>
          <p:cNvPr id="6" name="Fußzeilenplatzhalter 5">
            <a:extLst>
              <a:ext uri="{FF2B5EF4-FFF2-40B4-BE49-F238E27FC236}">
                <a16:creationId xmlns:a16="http://schemas.microsoft.com/office/drawing/2014/main" xmlns="" id="{5815BE2C-EA25-45A4-A10D-883548269576}"/>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xmlns="" id="{B7E85F11-5661-41C8-904F-CB3289EFF4D4}"/>
              </a:ext>
            </a:extLst>
          </p:cNvPr>
          <p:cNvSpPr>
            <a:spLocks noGrp="1"/>
          </p:cNvSpPr>
          <p:nvPr>
            <p:ph type="sldNum" sz="quarter" idx="12"/>
          </p:nvPr>
        </p:nvSpPr>
        <p:spPr/>
        <p:txBody>
          <a:body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2724894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EE6AA517-06E1-4A86-BC1D-6A875F2F24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GB"/>
          </a:p>
        </p:txBody>
      </p:sp>
      <p:sp>
        <p:nvSpPr>
          <p:cNvPr id="3" name="Textplatzhalter 2">
            <a:extLst>
              <a:ext uri="{FF2B5EF4-FFF2-40B4-BE49-F238E27FC236}">
                <a16:creationId xmlns:a16="http://schemas.microsoft.com/office/drawing/2014/main" xmlns="" id="{F2E7401C-D482-4141-81BE-C1BAF86C16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xmlns="" id="{DE82D008-F65D-49BD-9F93-51B99B9472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B72F7-6FBA-4509-A373-3D5CEDB17839}" type="datetimeFigureOut">
              <a:rPr lang="en-GB" smtClean="0"/>
              <a:pPr/>
              <a:t>11/09/2023</a:t>
            </a:fld>
            <a:endParaRPr lang="en-GB"/>
          </a:p>
        </p:txBody>
      </p:sp>
      <p:sp>
        <p:nvSpPr>
          <p:cNvPr id="5" name="Fußzeilenplatzhalter 4">
            <a:extLst>
              <a:ext uri="{FF2B5EF4-FFF2-40B4-BE49-F238E27FC236}">
                <a16:creationId xmlns:a16="http://schemas.microsoft.com/office/drawing/2014/main" xmlns="" id="{547D4CB9-8A3C-4E9C-9228-879D09857A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a:extLst>
              <a:ext uri="{FF2B5EF4-FFF2-40B4-BE49-F238E27FC236}">
                <a16:creationId xmlns:a16="http://schemas.microsoft.com/office/drawing/2014/main" xmlns="" id="{DBB65BFC-D9C3-4D24-8F9B-98CF063C2C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816C5-5FBD-4625-8C99-6939D30756CF}" type="slidenum">
              <a:rPr lang="en-GB" smtClean="0"/>
              <a:pPr/>
              <a:t>‹Nr.›</a:t>
            </a:fld>
            <a:endParaRPr lang="en-GB"/>
          </a:p>
        </p:txBody>
      </p:sp>
    </p:spTree>
    <p:extLst>
      <p:ext uri="{BB962C8B-B14F-4D97-AF65-F5344CB8AC3E}">
        <p14:creationId xmlns:p14="http://schemas.microsoft.com/office/powerpoint/2010/main" xmlns="" val="3185239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4F11198-1720-4A25-B602-0ABE7B2F225D}"/>
              </a:ext>
            </a:extLst>
          </p:cNvPr>
          <p:cNvSpPr>
            <a:spLocks noGrp="1"/>
          </p:cNvSpPr>
          <p:nvPr>
            <p:ph type="ctrTitle"/>
          </p:nvPr>
        </p:nvSpPr>
        <p:spPr>
          <a:xfrm>
            <a:off x="585787" y="1122363"/>
            <a:ext cx="11015663" cy="2387600"/>
          </a:xfrm>
        </p:spPr>
        <p:txBody>
          <a:bodyPr>
            <a:noAutofit/>
          </a:bodyPr>
          <a:lstStyle/>
          <a:p>
            <a:r>
              <a:rPr lang="en-GB" sz="3600" dirty="0" smtClean="0"/>
              <a:t>The Growing Relationship between Tort Law and Human Rights Due Diligence</a:t>
            </a:r>
            <a:endParaRPr lang="en-GB" sz="3600" dirty="0"/>
          </a:p>
        </p:txBody>
      </p:sp>
      <p:sp>
        <p:nvSpPr>
          <p:cNvPr id="3" name="Untertitel 2">
            <a:extLst>
              <a:ext uri="{FF2B5EF4-FFF2-40B4-BE49-F238E27FC236}">
                <a16:creationId xmlns:a16="http://schemas.microsoft.com/office/drawing/2014/main" xmlns="" id="{CA32CE7D-91FB-414E-8876-9C14EA43808F}"/>
              </a:ext>
            </a:extLst>
          </p:cNvPr>
          <p:cNvSpPr>
            <a:spLocks noGrp="1"/>
          </p:cNvSpPr>
          <p:nvPr>
            <p:ph type="subTitle" idx="1"/>
          </p:nvPr>
        </p:nvSpPr>
        <p:spPr/>
        <p:txBody>
          <a:bodyPr>
            <a:normAutofit lnSpcReduction="10000"/>
          </a:bodyPr>
          <a:lstStyle/>
          <a:p>
            <a:endParaRPr lang="en-GB" dirty="0"/>
          </a:p>
          <a:p>
            <a:endParaRPr lang="en-GB" i="1" dirty="0"/>
          </a:p>
          <a:p>
            <a:r>
              <a:rPr lang="en-GB" i="1" dirty="0"/>
              <a:t>Carola </a:t>
            </a:r>
            <a:r>
              <a:rPr lang="en-GB" i="1" dirty="0" err="1"/>
              <a:t>Glinski</a:t>
            </a:r>
            <a:endParaRPr lang="en-GB" i="1" dirty="0"/>
          </a:p>
          <a:p>
            <a:r>
              <a:rPr lang="en-GB" i="1" dirty="0"/>
              <a:t>C</a:t>
            </a:r>
            <a:r>
              <a:rPr lang="en-GB" i="1" dirty="0" smtClean="0"/>
              <a:t>openhagen</a:t>
            </a:r>
            <a:endParaRPr lang="en-GB" i="1" dirty="0"/>
          </a:p>
        </p:txBody>
      </p:sp>
      <p:pic>
        <p:nvPicPr>
          <p:cNvPr id="4" name="Picture 2" descr="http://designguide.ku.dk/ku/billeder/fakultetsfarve_1.gif">
            <a:extLst>
              <a:ext uri="{FF2B5EF4-FFF2-40B4-BE49-F238E27FC236}">
                <a16:creationId xmlns:a16="http://schemas.microsoft.com/office/drawing/2014/main" xmlns="" id="{C08CB0FF-35E8-45BC-B3B5-9C8E7208B724}"/>
              </a:ext>
            </a:extLst>
          </p:cNvPr>
          <p:cNvPicPr>
            <a:picLocks noChangeAspect="1" noChangeArrowheads="1"/>
          </p:cNvPicPr>
          <p:nvPr/>
        </p:nvPicPr>
        <p:blipFill>
          <a:blip r:embed="rId2" cstate="print"/>
          <a:srcRect/>
          <a:stretch>
            <a:fillRect/>
          </a:stretch>
        </p:blipFill>
        <p:spPr bwMode="auto">
          <a:xfrm>
            <a:off x="7908032" y="0"/>
            <a:ext cx="4283968" cy="1196752"/>
          </a:xfrm>
          <a:prstGeom prst="rect">
            <a:avLst/>
          </a:prstGeom>
          <a:noFill/>
        </p:spPr>
      </p:pic>
    </p:spTree>
    <p:extLst>
      <p:ext uri="{BB962C8B-B14F-4D97-AF65-F5344CB8AC3E}">
        <p14:creationId xmlns:p14="http://schemas.microsoft.com/office/powerpoint/2010/main" xmlns="" val="440962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6D84B5-610C-4ADF-B619-8BDB39E07CF4}"/>
              </a:ext>
            </a:extLst>
          </p:cNvPr>
          <p:cNvSpPr>
            <a:spLocks noGrp="1"/>
          </p:cNvSpPr>
          <p:nvPr>
            <p:ph type="title"/>
          </p:nvPr>
        </p:nvSpPr>
        <p:spPr>
          <a:xfrm>
            <a:off x="838200" y="365126"/>
            <a:ext cx="10515600" cy="794656"/>
          </a:xfrm>
        </p:spPr>
        <p:txBody>
          <a:bodyPr>
            <a:normAutofit/>
          </a:bodyPr>
          <a:lstStyle/>
          <a:p>
            <a:r>
              <a:rPr lang="en-GB" sz="3200" dirty="0" smtClean="0"/>
              <a:t>B. Tort law and transnational supply chains</a:t>
            </a:r>
            <a:endParaRPr lang="en-GB" sz="3200" dirty="0"/>
          </a:p>
        </p:txBody>
      </p:sp>
      <p:sp>
        <p:nvSpPr>
          <p:cNvPr id="3" name="Inhaltsplatzhalter 2">
            <a:extLst>
              <a:ext uri="{FF2B5EF4-FFF2-40B4-BE49-F238E27FC236}">
                <a16:creationId xmlns:a16="http://schemas.microsoft.com/office/drawing/2014/main" xmlns="" id="{D0EE7652-54E7-4112-AC20-A7DE3B88A913}"/>
              </a:ext>
            </a:extLst>
          </p:cNvPr>
          <p:cNvSpPr>
            <a:spLocks noGrp="1"/>
          </p:cNvSpPr>
          <p:nvPr>
            <p:ph idx="1"/>
          </p:nvPr>
        </p:nvSpPr>
        <p:spPr>
          <a:xfrm>
            <a:off x="838200" y="1159780"/>
            <a:ext cx="11353800" cy="5698220"/>
          </a:xfrm>
        </p:spPr>
        <p:txBody>
          <a:bodyPr>
            <a:normAutofit fontScale="92500" lnSpcReduction="20000"/>
          </a:bodyPr>
          <a:lstStyle/>
          <a:p>
            <a:pPr marL="571500" indent="-571500">
              <a:buNone/>
            </a:pPr>
            <a:r>
              <a:rPr lang="en-GB" b="1" dirty="0" smtClean="0"/>
              <a:t>II. Standard of care </a:t>
            </a:r>
          </a:p>
          <a:p>
            <a:pPr marL="1028700" lvl="1" indent="-571500"/>
            <a:r>
              <a:rPr lang="en-GB" b="1" dirty="0" smtClean="0"/>
              <a:t>‘</a:t>
            </a:r>
            <a:r>
              <a:rPr lang="en-GB" dirty="0" smtClean="0"/>
              <a:t>Reasonable enterprise’</a:t>
            </a:r>
          </a:p>
          <a:p>
            <a:pPr marL="1028700" lvl="1" indent="-571500"/>
            <a:r>
              <a:rPr lang="en-GB" dirty="0" smtClean="0"/>
              <a:t>Should have been foreseen and avoided</a:t>
            </a:r>
          </a:p>
          <a:p>
            <a:pPr marL="1028700" lvl="1" indent="-571500"/>
            <a:r>
              <a:rPr lang="en-GB" dirty="0" smtClean="0"/>
              <a:t>Normative standard, nevertheless based on the conduct of existing persons or enterprises</a:t>
            </a:r>
          </a:p>
          <a:p>
            <a:pPr marL="1028700" lvl="1" indent="-571500"/>
            <a:r>
              <a:rPr lang="en-GB" dirty="0" smtClean="0"/>
              <a:t>Minimum standard, not lowering the requirements for those who possess special knowledge and abilities</a:t>
            </a:r>
          </a:p>
          <a:p>
            <a:pPr marL="571500" indent="-571500">
              <a:buNone/>
            </a:pPr>
            <a:r>
              <a:rPr lang="en-GB" b="1" dirty="0" smtClean="0"/>
              <a:t>Impact of HRDD, situations: </a:t>
            </a:r>
          </a:p>
          <a:p>
            <a:pPr marL="571500" indent="-571500"/>
            <a:r>
              <a:rPr lang="en-GB" b="1" dirty="0" smtClean="0"/>
              <a:t>Individual standard of care</a:t>
            </a:r>
            <a:r>
              <a:rPr lang="en-GB" dirty="0" smtClean="0"/>
              <a:t>: </a:t>
            </a:r>
          </a:p>
          <a:p>
            <a:pPr marL="1028700" lvl="1" indent="-571500"/>
            <a:r>
              <a:rPr lang="en-GB" dirty="0" smtClean="0"/>
              <a:t>HRDD statements or guidelines reflect what individual enterprise regards as foreseeable and avoidable, </a:t>
            </a:r>
            <a:r>
              <a:rPr lang="en-GB" dirty="0" err="1" smtClean="0"/>
              <a:t>ip</a:t>
            </a:r>
            <a:r>
              <a:rPr lang="en-GB" dirty="0" smtClean="0"/>
              <a:t> specific experience or expertise</a:t>
            </a:r>
          </a:p>
          <a:p>
            <a:pPr marL="571500" indent="-571500"/>
            <a:r>
              <a:rPr lang="en-GB" b="1" dirty="0" smtClean="0"/>
              <a:t>Sector specific standards of care</a:t>
            </a:r>
            <a:r>
              <a:rPr lang="en-GB" dirty="0" smtClean="0"/>
              <a:t>:</a:t>
            </a:r>
          </a:p>
          <a:p>
            <a:pPr marL="1028700" lvl="1" indent="-571500"/>
            <a:r>
              <a:rPr lang="en-GB" dirty="0" smtClean="0"/>
              <a:t>Reflect what group-wide can be regarded as foreseeable and avoidable, ruling out ‘black sheep’</a:t>
            </a:r>
          </a:p>
          <a:p>
            <a:pPr marL="571500" indent="-571500"/>
            <a:r>
              <a:rPr lang="en-GB" b="1" dirty="0" smtClean="0"/>
              <a:t>Courts go beyond</a:t>
            </a:r>
            <a:r>
              <a:rPr lang="en-GB" dirty="0" smtClean="0"/>
              <a:t>: </a:t>
            </a:r>
            <a:endParaRPr lang="en-GB" sz="2400" dirty="0" smtClean="0"/>
          </a:p>
          <a:p>
            <a:pPr marL="1028700" lvl="1" indent="-571500"/>
            <a:r>
              <a:rPr lang="en-GB" sz="2000" dirty="0" smtClean="0"/>
              <a:t>‘do not discharge the judge from his duty to take account of the safety interests of potential victims’</a:t>
            </a:r>
          </a:p>
          <a:p>
            <a:pPr marL="1028700" lvl="1" indent="-571500"/>
            <a:r>
              <a:rPr lang="en-GB" dirty="0" smtClean="0"/>
              <a:t>HRDD could be inadequately lax, outdated or inadequate in a given situation</a:t>
            </a:r>
            <a:endParaRPr lang="de-DE" dirty="0"/>
          </a:p>
        </p:txBody>
      </p:sp>
      <p:pic>
        <p:nvPicPr>
          <p:cNvPr id="4" name="Picture 2" descr="http://designguide.ku.dk/ku/billeder/fakultetsfarve_1.gif">
            <a:extLst>
              <a:ext uri="{FF2B5EF4-FFF2-40B4-BE49-F238E27FC236}">
                <a16:creationId xmlns:a16="http://schemas.microsoft.com/office/drawing/2014/main" xmlns="" id="{497AC780-B751-4CF6-9EA7-958B326BFBB5}"/>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2524544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1"/>
            <a:ext cx="10972800" cy="45719"/>
          </a:xfrm>
        </p:spPr>
        <p:txBody>
          <a:bodyPr>
            <a:normAutofit fontScale="90000"/>
          </a:bodyPr>
          <a:lstStyle/>
          <a:p>
            <a:endParaRPr lang="en-GB" sz="3600" dirty="0"/>
          </a:p>
        </p:txBody>
      </p:sp>
      <p:graphicFrame>
        <p:nvGraphicFramePr>
          <p:cNvPr id="4" name="Inhaltsplatzhalter 3"/>
          <p:cNvGraphicFramePr>
            <a:graphicFrameLocks noGrp="1"/>
          </p:cNvGraphicFramePr>
          <p:nvPr>
            <p:ph idx="1"/>
            <p:extLst>
              <p:ext uri="{D42A27DB-BD31-4B8C-83A1-F6EECF244321}">
                <p14:modId xmlns="" xmlns:p14="http://schemas.microsoft.com/office/powerpoint/2010/main" val="1210948083"/>
              </p:ext>
            </p:extLst>
          </p:nvPr>
        </p:nvGraphicFramePr>
        <p:xfrm>
          <a:off x="0" y="116634"/>
          <a:ext cx="11952648" cy="6926909"/>
        </p:xfrm>
        <a:graphic>
          <a:graphicData uri="http://schemas.openxmlformats.org/drawingml/2006/table">
            <a:tbl>
              <a:tblPr firstRow="1" bandRow="1">
                <a:tableStyleId>{5940675A-B579-460E-94D1-54222C63F5DA}</a:tableStyleId>
              </a:tblPr>
              <a:tblGrid>
                <a:gridCol w="2629628"/>
                <a:gridCol w="4426479"/>
                <a:gridCol w="4896541"/>
              </a:tblGrid>
              <a:tr h="582542">
                <a:tc>
                  <a:txBody>
                    <a:bodyPr/>
                    <a:lstStyle/>
                    <a:p>
                      <a:r>
                        <a:rPr lang="en-GB" dirty="0" smtClean="0"/>
                        <a:t>C.</a:t>
                      </a:r>
                      <a:r>
                        <a:rPr lang="en-GB" baseline="0" dirty="0" smtClean="0"/>
                        <a:t> </a:t>
                      </a:r>
                      <a:endParaRPr lang="en-GB" dirty="0"/>
                    </a:p>
                  </a:txBody>
                  <a:tcPr marL="121920" marR="121920"/>
                </a:tc>
                <a:tc>
                  <a:txBody>
                    <a:bodyPr/>
                    <a:lstStyle/>
                    <a:p>
                      <a:r>
                        <a:rPr lang="en-GB" b="1" baseline="0" dirty="0" smtClean="0"/>
                        <a:t>UN Guiding Principles</a:t>
                      </a:r>
                      <a:endParaRPr lang="en-GB" b="1" dirty="0"/>
                    </a:p>
                  </a:txBody>
                  <a:tcPr marL="121920" marR="121920">
                    <a:solidFill>
                      <a:schemeClr val="accent1">
                        <a:lumMod val="40000"/>
                        <a:lumOff val="60000"/>
                      </a:schemeClr>
                    </a:solidFill>
                  </a:tcPr>
                </a:tc>
                <a:tc>
                  <a:txBody>
                    <a:bodyPr/>
                    <a:lstStyle/>
                    <a:p>
                      <a:r>
                        <a:rPr lang="en-GB" b="1" dirty="0" smtClean="0"/>
                        <a:t>Tort Law</a:t>
                      </a:r>
                      <a:endParaRPr lang="en-GB" b="1" dirty="0"/>
                    </a:p>
                  </a:txBody>
                  <a:tcPr marL="121920" marR="121920">
                    <a:solidFill>
                      <a:schemeClr val="accent1">
                        <a:lumMod val="40000"/>
                        <a:lumOff val="60000"/>
                      </a:schemeClr>
                    </a:solidFill>
                  </a:tcPr>
                </a:tc>
              </a:tr>
              <a:tr h="632262">
                <a:tc>
                  <a:txBody>
                    <a:bodyPr/>
                    <a:lstStyle/>
                    <a:p>
                      <a:r>
                        <a:rPr lang="en-GB" dirty="0" smtClean="0"/>
                        <a:t>Foundation</a:t>
                      </a:r>
                      <a:endParaRPr lang="en-GB" dirty="0"/>
                    </a:p>
                  </a:txBody>
                  <a:tcPr marL="121920" marR="121920">
                    <a:solidFill>
                      <a:schemeClr val="accent1">
                        <a:lumMod val="40000"/>
                        <a:lumOff val="60000"/>
                      </a:schemeClr>
                    </a:solidFill>
                  </a:tcPr>
                </a:tc>
                <a:tc>
                  <a:txBody>
                    <a:bodyPr/>
                    <a:lstStyle/>
                    <a:p>
                      <a:r>
                        <a:rPr lang="en-GB" sz="1600" dirty="0" smtClean="0"/>
                        <a:t>‘Do</a:t>
                      </a:r>
                      <a:r>
                        <a:rPr lang="en-GB" sz="1600" baseline="0" dirty="0" smtClean="0"/>
                        <a:t> not infringe on the (human) rights of others – put simply, to do no harm’</a:t>
                      </a:r>
                      <a:endParaRPr lang="en-GB" sz="1600" dirty="0"/>
                    </a:p>
                  </a:txBody>
                  <a:tcPr marL="121920" marR="121920"/>
                </a:tc>
                <a:tc>
                  <a:txBody>
                    <a:bodyPr/>
                    <a:lstStyle/>
                    <a:p>
                      <a:r>
                        <a:rPr lang="en-GB" sz="1600" i="1" dirty="0" err="1" smtClean="0"/>
                        <a:t>dito</a:t>
                      </a:r>
                      <a:endParaRPr lang="en-GB" sz="1600" i="1" dirty="0"/>
                    </a:p>
                  </a:txBody>
                  <a:tcPr marL="121920" marR="121920"/>
                </a:tc>
              </a:tr>
              <a:tr h="924682">
                <a:tc>
                  <a:txBody>
                    <a:bodyPr/>
                    <a:lstStyle/>
                    <a:p>
                      <a:r>
                        <a:rPr lang="en-GB" dirty="0" smtClean="0"/>
                        <a:t>Assignment</a:t>
                      </a:r>
                      <a:r>
                        <a:rPr lang="en-GB" baseline="0" dirty="0" smtClean="0"/>
                        <a:t> of responsibility for third parties</a:t>
                      </a:r>
                      <a:endParaRPr lang="en-GB" dirty="0"/>
                    </a:p>
                  </a:txBody>
                  <a:tcPr marL="121920" marR="121920">
                    <a:solidFill>
                      <a:schemeClr val="accent1">
                        <a:lumMod val="40000"/>
                        <a:lumOff val="60000"/>
                      </a:schemeClr>
                    </a:solidFill>
                  </a:tcPr>
                </a:tc>
                <a:tc>
                  <a:txBody>
                    <a:bodyPr/>
                    <a:lstStyle/>
                    <a:p>
                      <a:r>
                        <a:rPr lang="en-GB" sz="1600" kern="1200" dirty="0" smtClean="0">
                          <a:solidFill>
                            <a:schemeClr val="tx1"/>
                          </a:solidFill>
                          <a:latin typeface="+mn-lt"/>
                          <a:ea typeface="+mn-ea"/>
                          <a:cs typeface="+mn-cs"/>
                        </a:rPr>
                        <a:t>Distinguished duties imposed on the parent or core company, </a:t>
                      </a:r>
                      <a:r>
                        <a:rPr lang="en-GB" sz="1600" baseline="0" dirty="0" smtClean="0"/>
                        <a:t>linked to business relationships, however depending:</a:t>
                      </a:r>
                      <a:endParaRPr lang="en-GB" sz="1600" dirty="0"/>
                    </a:p>
                  </a:txBody>
                  <a:tcPr marL="121920" marR="121920"/>
                </a:tc>
                <a:tc>
                  <a:txBody>
                    <a:bodyPr/>
                    <a:lstStyle/>
                    <a:p>
                      <a:r>
                        <a:rPr lang="en-GB" sz="1600" dirty="0" smtClean="0"/>
                        <a:t>Under certain circumstances:</a:t>
                      </a:r>
                      <a:endParaRPr lang="en-GB" sz="1600" dirty="0"/>
                    </a:p>
                  </a:txBody>
                  <a:tcPr marL="121920" marR="121920"/>
                </a:tc>
              </a:tr>
              <a:tr h="1571961">
                <a:tc>
                  <a:txBody>
                    <a:bodyPr/>
                    <a:lstStyle/>
                    <a:p>
                      <a:r>
                        <a:rPr lang="en-GB" dirty="0" smtClean="0"/>
                        <a:t>Criteria</a:t>
                      </a:r>
                      <a:endParaRPr lang="en-GB" dirty="0"/>
                    </a:p>
                  </a:txBody>
                  <a:tcPr marL="121920" marR="121920">
                    <a:solidFill>
                      <a:schemeClr val="accent1">
                        <a:lumMod val="40000"/>
                        <a:lumOff val="60000"/>
                      </a:schemeClr>
                    </a:solidFill>
                  </a:tcPr>
                </a:tc>
                <a:tc>
                  <a:txBody>
                    <a:bodyPr/>
                    <a:lstStyle/>
                    <a:p>
                      <a:r>
                        <a:rPr lang="en-GB" sz="1600" dirty="0" smtClean="0"/>
                        <a:t>Ability for</a:t>
                      </a:r>
                      <a:r>
                        <a:rPr lang="en-GB" sz="1600" baseline="0" dirty="0" smtClean="0"/>
                        <a:t> effective impact, extent of leverage, character of relationship, </a:t>
                      </a:r>
                      <a:endParaRPr lang="en-GB" sz="1600" dirty="0"/>
                    </a:p>
                  </a:txBody>
                  <a:tcPr marL="121920" marR="121920"/>
                </a:tc>
                <a:tc>
                  <a:txBody>
                    <a:bodyPr/>
                    <a:lstStyle/>
                    <a:p>
                      <a:pPr marL="571500" indent="-571500"/>
                      <a:r>
                        <a:rPr lang="en-GB" sz="1600" dirty="0" smtClean="0"/>
                        <a:t>Co-)generation or maintenance of a risk</a:t>
                      </a:r>
                    </a:p>
                    <a:p>
                      <a:pPr marL="571500" indent="-571500"/>
                      <a:r>
                        <a:rPr lang="en-GB" sz="1600" dirty="0" smtClean="0"/>
                        <a:t>(Potential to) risk control </a:t>
                      </a:r>
                    </a:p>
                    <a:p>
                      <a:pPr marL="571500" indent="-571500"/>
                      <a:r>
                        <a:rPr lang="en-GB" sz="1600" dirty="0" smtClean="0"/>
                        <a:t>Assumption of responsibility</a:t>
                      </a:r>
                    </a:p>
                    <a:p>
                      <a:pPr marL="571500" indent="-571500">
                        <a:buFont typeface="Wingdings" pitchFamily="2" charset="2"/>
                        <a:buNone/>
                      </a:pPr>
                      <a:r>
                        <a:rPr lang="en-GB" sz="1600" dirty="0" smtClean="0"/>
                        <a:t>Proximity of the parent or leading company to victims </a:t>
                      </a:r>
                    </a:p>
                    <a:p>
                      <a:pPr marL="571500" indent="-571500">
                        <a:buFont typeface="Wingdings" pitchFamily="2" charset="2"/>
                        <a:buNone/>
                      </a:pPr>
                      <a:r>
                        <a:rPr lang="en-GB" sz="1600" dirty="0" smtClean="0"/>
                        <a:t>Their dependence on the care of the parent or leading company</a:t>
                      </a:r>
                    </a:p>
                  </a:txBody>
                  <a:tcPr marL="121920" marR="121920"/>
                </a:tc>
              </a:tr>
              <a:tr h="6472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Requirements</a:t>
                      </a:r>
                    </a:p>
                    <a:p>
                      <a:endParaRPr lang="en-GB" dirty="0" smtClean="0"/>
                    </a:p>
                  </a:txBody>
                  <a:tcPr marL="121920" marR="121920">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‘Due diligence’</a:t>
                      </a:r>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Duty of care - </a:t>
                      </a:r>
                      <a:r>
                        <a:rPr lang="en-GB" sz="1600" i="1" dirty="0" err="1" smtClean="0"/>
                        <a:t>dito</a:t>
                      </a:r>
                      <a:endParaRPr lang="en-GB" sz="1600" dirty="0" smtClean="0"/>
                    </a:p>
                  </a:txBody>
                  <a:tcPr marL="121920" marR="121920"/>
                </a:tc>
              </a:tr>
              <a:tr h="637417">
                <a:tc>
                  <a:txBody>
                    <a:bodyPr/>
                    <a:lstStyle/>
                    <a:p>
                      <a:endParaRPr lang="en-GB" dirty="0"/>
                    </a:p>
                  </a:txBody>
                  <a:tcPr marL="121920" marR="121920">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Duty</a:t>
                      </a:r>
                      <a:r>
                        <a:rPr lang="en-GB" sz="1600" baseline="0" dirty="0" smtClean="0"/>
                        <a:t> to carry out comprehensive risk assessments (based on expertise)</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Appropriate action to prevent and mitigate</a:t>
                      </a:r>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smtClean="0"/>
                        <a:t>Forseeability</a:t>
                      </a:r>
                      <a:endParaRPr lang="en-GB" sz="16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smtClean="0"/>
                        <a:t>Avoidability</a:t>
                      </a:r>
                      <a:endParaRPr lang="en-GB" sz="1600" dirty="0" smtClean="0"/>
                    </a:p>
                  </a:txBody>
                  <a:tcPr marL="121920" marR="121920"/>
                </a:tc>
              </a:tr>
              <a:tr h="642361">
                <a:tc>
                  <a:txBody>
                    <a:bodyPr/>
                    <a:lstStyle/>
                    <a:p>
                      <a:r>
                        <a:rPr lang="en-GB" dirty="0" smtClean="0"/>
                        <a:t>Organisation</a:t>
                      </a:r>
                      <a:endParaRPr lang="en-GB" dirty="0"/>
                    </a:p>
                  </a:txBody>
                  <a:tcPr marL="121920" marR="121920">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tx1"/>
                          </a:solidFill>
                          <a:latin typeface="+mn-lt"/>
                          <a:ea typeface="+mn-ea"/>
                          <a:cs typeface="+mn-cs"/>
                        </a:rPr>
                        <a:t>Responsibility assigned to the appropriate level and function within the enterprise</a:t>
                      </a:r>
                      <a:endParaRPr lang="en-GB" sz="1600" dirty="0" smtClean="0"/>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i="1" dirty="0" err="1" smtClean="0"/>
                        <a:t>dito</a:t>
                      </a:r>
                      <a:endParaRPr lang="en-GB" sz="1600" i="1" dirty="0" smtClean="0"/>
                    </a:p>
                    <a:p>
                      <a:endParaRPr lang="en-GB" sz="1600" dirty="0"/>
                    </a:p>
                  </a:txBody>
                  <a:tcPr marL="121920" marR="121920"/>
                </a:tc>
              </a:tr>
              <a:tr h="1102864">
                <a:tc>
                  <a:txBody>
                    <a:bodyPr/>
                    <a:lstStyle/>
                    <a:p>
                      <a:r>
                        <a:rPr lang="en-GB" dirty="0" smtClean="0"/>
                        <a:t>Differentiation</a:t>
                      </a:r>
                      <a:endParaRPr lang="en-GB" dirty="0"/>
                    </a:p>
                  </a:txBody>
                  <a:tcPr marL="121920" marR="121920">
                    <a:solidFill>
                      <a:schemeClr val="accent1">
                        <a:lumMod val="40000"/>
                        <a:lumOff val="60000"/>
                      </a:schemeClr>
                    </a:solidFill>
                  </a:tcPr>
                </a:tc>
                <a:tc>
                  <a:txBody>
                    <a:bodyPr/>
                    <a:lstStyle/>
                    <a:p>
                      <a:r>
                        <a:rPr lang="en-GB" sz="1600" dirty="0" smtClean="0"/>
                        <a:t>Scale and complexity</a:t>
                      </a:r>
                      <a:r>
                        <a:rPr lang="en-GB" sz="1600" baseline="0" dirty="0" smtClean="0"/>
                        <a:t> may vary p</a:t>
                      </a:r>
                      <a:r>
                        <a:rPr lang="en-GB" sz="1600" dirty="0" smtClean="0"/>
                        <a:t>roportional to size and capacity (and severity of human rights impact); context</a:t>
                      </a:r>
                      <a:r>
                        <a:rPr lang="en-GB" sz="1600" baseline="0" dirty="0" smtClean="0"/>
                        <a:t> specific</a:t>
                      </a:r>
                      <a:endParaRPr lang="en-GB" sz="1600" dirty="0"/>
                    </a:p>
                  </a:txBody>
                  <a:tcPr marL="121920" marR="121920"/>
                </a:tc>
                <a:tc>
                  <a:txBody>
                    <a:bodyPr/>
                    <a:lstStyle/>
                    <a:p>
                      <a:r>
                        <a:rPr lang="de-DE" sz="1600" kern="1200" dirty="0" smtClean="0">
                          <a:solidFill>
                            <a:schemeClr val="tx1"/>
                          </a:solidFill>
                          <a:latin typeface="+mn-lt"/>
                          <a:ea typeface="+mn-ea"/>
                          <a:cs typeface="+mn-cs"/>
                        </a:rPr>
                        <a:t>Special </a:t>
                      </a:r>
                      <a:r>
                        <a:rPr lang="de-DE" sz="1600" kern="1200" dirty="0" err="1" smtClean="0">
                          <a:solidFill>
                            <a:schemeClr val="tx1"/>
                          </a:solidFill>
                          <a:latin typeface="+mn-lt"/>
                          <a:ea typeface="+mn-ea"/>
                          <a:cs typeface="+mn-cs"/>
                        </a:rPr>
                        <a:t>knowledge</a:t>
                      </a:r>
                      <a:r>
                        <a:rPr lang="de-DE" sz="1600" kern="1200" dirty="0" smtClean="0">
                          <a:solidFill>
                            <a:schemeClr val="tx1"/>
                          </a:solidFill>
                          <a:latin typeface="+mn-lt"/>
                          <a:ea typeface="+mn-ea"/>
                          <a:cs typeface="+mn-cs"/>
                        </a:rPr>
                        <a:t> </a:t>
                      </a:r>
                      <a:r>
                        <a:rPr lang="de-DE" sz="1600" kern="1200" dirty="0" err="1" smtClean="0">
                          <a:solidFill>
                            <a:schemeClr val="tx1"/>
                          </a:solidFill>
                          <a:latin typeface="+mn-lt"/>
                          <a:ea typeface="+mn-ea"/>
                          <a:cs typeface="+mn-cs"/>
                        </a:rPr>
                        <a:t>and</a:t>
                      </a:r>
                      <a:r>
                        <a:rPr lang="de-DE" sz="1600" kern="1200" dirty="0" smtClean="0">
                          <a:solidFill>
                            <a:schemeClr val="tx1"/>
                          </a:solidFill>
                          <a:latin typeface="+mn-lt"/>
                          <a:ea typeface="+mn-ea"/>
                          <a:cs typeface="+mn-cs"/>
                        </a:rPr>
                        <a:t> </a:t>
                      </a:r>
                      <a:r>
                        <a:rPr lang="de-DE" sz="1600" kern="1200" dirty="0" err="1" smtClean="0">
                          <a:solidFill>
                            <a:schemeClr val="tx1"/>
                          </a:solidFill>
                          <a:latin typeface="+mn-lt"/>
                          <a:ea typeface="+mn-ea"/>
                          <a:cs typeface="+mn-cs"/>
                        </a:rPr>
                        <a:t>abilities</a:t>
                      </a:r>
                      <a:r>
                        <a:rPr lang="de-DE" sz="1600" kern="1200" dirty="0" smtClean="0">
                          <a:solidFill>
                            <a:schemeClr val="tx1"/>
                          </a:solidFill>
                          <a:latin typeface="+mn-lt"/>
                          <a:ea typeface="+mn-ea"/>
                          <a:cs typeface="+mn-cs"/>
                        </a:rPr>
                        <a:t> matter;</a:t>
                      </a:r>
                    </a:p>
                    <a:p>
                      <a:r>
                        <a:rPr lang="de-DE" sz="1600" kern="1200" dirty="0" err="1" smtClean="0">
                          <a:solidFill>
                            <a:schemeClr val="tx1"/>
                          </a:solidFill>
                          <a:latin typeface="+mn-lt"/>
                          <a:ea typeface="+mn-ea"/>
                          <a:cs typeface="+mn-cs"/>
                        </a:rPr>
                        <a:t>Otherwise</a:t>
                      </a:r>
                      <a:r>
                        <a:rPr lang="de-DE" sz="1600" kern="1200" dirty="0" smtClean="0">
                          <a:solidFill>
                            <a:schemeClr val="tx1"/>
                          </a:solidFill>
                          <a:latin typeface="+mn-lt"/>
                          <a:ea typeface="+mn-ea"/>
                          <a:cs typeface="+mn-cs"/>
                        </a:rPr>
                        <a:t> </a:t>
                      </a:r>
                      <a:r>
                        <a:rPr lang="de-DE" sz="1600" kern="1200" dirty="0" err="1" smtClean="0">
                          <a:solidFill>
                            <a:schemeClr val="tx1"/>
                          </a:solidFill>
                          <a:latin typeface="+mn-lt"/>
                          <a:ea typeface="+mn-ea"/>
                          <a:cs typeface="+mn-cs"/>
                        </a:rPr>
                        <a:t>according</a:t>
                      </a:r>
                      <a:r>
                        <a:rPr lang="de-DE" sz="1600" kern="1200" dirty="0" smtClean="0">
                          <a:solidFill>
                            <a:schemeClr val="tx1"/>
                          </a:solidFill>
                          <a:latin typeface="+mn-lt"/>
                          <a:ea typeface="+mn-ea"/>
                          <a:cs typeface="+mn-cs"/>
                        </a:rPr>
                        <a:t> </a:t>
                      </a:r>
                      <a:r>
                        <a:rPr lang="de-DE" sz="1600" kern="1200" dirty="0" err="1" smtClean="0">
                          <a:solidFill>
                            <a:schemeClr val="tx1"/>
                          </a:solidFill>
                          <a:latin typeface="+mn-lt"/>
                          <a:ea typeface="+mn-ea"/>
                          <a:cs typeface="+mn-cs"/>
                        </a:rPr>
                        <a:t>to</a:t>
                      </a:r>
                      <a:r>
                        <a:rPr lang="de-DE" sz="1600" kern="1200" dirty="0" smtClean="0">
                          <a:solidFill>
                            <a:schemeClr val="tx1"/>
                          </a:solidFill>
                          <a:latin typeface="+mn-lt"/>
                          <a:ea typeface="+mn-ea"/>
                          <a:cs typeface="+mn-cs"/>
                        </a:rPr>
                        <a:t> </a:t>
                      </a:r>
                      <a:r>
                        <a:rPr lang="de-DE" sz="1600" kern="1200" dirty="0" err="1" smtClean="0">
                          <a:solidFill>
                            <a:schemeClr val="tx1"/>
                          </a:solidFill>
                          <a:latin typeface="+mn-lt"/>
                          <a:ea typeface="+mn-ea"/>
                          <a:cs typeface="+mn-cs"/>
                        </a:rPr>
                        <a:t>peer</a:t>
                      </a:r>
                      <a:r>
                        <a:rPr lang="de-DE" sz="1600" kern="1200" baseline="0" dirty="0" smtClean="0">
                          <a:solidFill>
                            <a:schemeClr val="tx1"/>
                          </a:solidFill>
                          <a:latin typeface="+mn-lt"/>
                          <a:ea typeface="+mn-ea"/>
                          <a:cs typeface="+mn-cs"/>
                        </a:rPr>
                        <a:t> </a:t>
                      </a:r>
                      <a:r>
                        <a:rPr lang="de-DE" sz="1600" kern="1200" baseline="0" dirty="0" err="1" smtClean="0">
                          <a:solidFill>
                            <a:schemeClr val="tx1"/>
                          </a:solidFill>
                          <a:latin typeface="+mn-lt"/>
                          <a:ea typeface="+mn-ea"/>
                          <a:cs typeface="+mn-cs"/>
                        </a:rPr>
                        <a:t>group</a:t>
                      </a:r>
                      <a:r>
                        <a:rPr lang="de-DE" sz="1600" kern="1200" baseline="0" dirty="0" smtClean="0">
                          <a:solidFill>
                            <a:schemeClr val="tx1"/>
                          </a:solidFill>
                          <a:latin typeface="+mn-lt"/>
                          <a:ea typeface="+mn-ea"/>
                          <a:cs typeface="+mn-cs"/>
                        </a:rPr>
                        <a:t>, e.g. </a:t>
                      </a:r>
                      <a:r>
                        <a:rPr lang="de-DE" sz="1600" kern="1200" baseline="0" dirty="0" err="1" smtClean="0">
                          <a:solidFill>
                            <a:schemeClr val="tx1"/>
                          </a:solidFill>
                          <a:latin typeface="+mn-lt"/>
                          <a:ea typeface="+mn-ea"/>
                          <a:cs typeface="+mn-cs"/>
                        </a:rPr>
                        <a:t>particular</a:t>
                      </a:r>
                      <a:r>
                        <a:rPr lang="de-DE" sz="1600" kern="1200" baseline="0" dirty="0" smtClean="0">
                          <a:solidFill>
                            <a:schemeClr val="tx1"/>
                          </a:solidFill>
                          <a:latin typeface="+mn-lt"/>
                          <a:ea typeface="+mn-ea"/>
                          <a:cs typeface="+mn-cs"/>
                        </a:rPr>
                        <a:t> </a:t>
                      </a:r>
                      <a:r>
                        <a:rPr lang="de-DE" sz="1600" kern="1200" baseline="0" dirty="0" err="1" smtClean="0">
                          <a:solidFill>
                            <a:schemeClr val="tx1"/>
                          </a:solidFill>
                          <a:latin typeface="+mn-lt"/>
                          <a:ea typeface="+mn-ea"/>
                          <a:cs typeface="+mn-cs"/>
                        </a:rPr>
                        <a:t>industry</a:t>
                      </a:r>
                      <a:r>
                        <a:rPr lang="de-DE" sz="1600" kern="1200" baseline="0" dirty="0" smtClean="0">
                          <a:solidFill>
                            <a:schemeClr val="tx1"/>
                          </a:solidFill>
                          <a:latin typeface="+mn-lt"/>
                          <a:ea typeface="+mn-ea"/>
                          <a:cs typeface="+mn-cs"/>
                        </a:rPr>
                        <a:t> (</a:t>
                      </a:r>
                      <a:r>
                        <a:rPr lang="de-DE" sz="1600" i="1" kern="1200" dirty="0" smtClean="0">
                          <a:solidFill>
                            <a:schemeClr val="tx1"/>
                          </a:solidFill>
                          <a:latin typeface="+mn-lt"/>
                          <a:ea typeface="+mn-ea"/>
                          <a:cs typeface="+mn-cs"/>
                        </a:rPr>
                        <a:t>Verkehrskreis</a:t>
                      </a:r>
                      <a:r>
                        <a:rPr lang="de-DE" sz="1600" kern="1200" baseline="0" dirty="0" smtClean="0">
                          <a:solidFill>
                            <a:schemeClr val="tx1"/>
                          </a:solidFill>
                          <a:latin typeface="+mn-lt"/>
                          <a:ea typeface="+mn-ea"/>
                          <a:cs typeface="+mn-cs"/>
                        </a:rPr>
                        <a:t>)</a:t>
                      </a:r>
                      <a:endParaRPr lang="de-DE" sz="1600" kern="1200" dirty="0" smtClean="0">
                        <a:solidFill>
                          <a:schemeClr val="tx1"/>
                        </a:solidFill>
                        <a:latin typeface="+mn-lt"/>
                        <a:ea typeface="+mn-ea"/>
                        <a:cs typeface="+mn-cs"/>
                      </a:endParaRPr>
                    </a:p>
                  </a:txBody>
                  <a:tcPr marL="121920" marR="12192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6D84B5-610C-4ADF-B619-8BDB39E07CF4}"/>
              </a:ext>
            </a:extLst>
          </p:cNvPr>
          <p:cNvSpPr>
            <a:spLocks noGrp="1"/>
          </p:cNvSpPr>
          <p:nvPr>
            <p:ph type="title"/>
          </p:nvPr>
        </p:nvSpPr>
        <p:spPr>
          <a:xfrm>
            <a:off x="838200" y="365126"/>
            <a:ext cx="10515600" cy="794656"/>
          </a:xfrm>
        </p:spPr>
        <p:txBody>
          <a:bodyPr>
            <a:normAutofit/>
          </a:bodyPr>
          <a:lstStyle/>
          <a:p>
            <a:r>
              <a:rPr lang="en-GB" sz="3200" dirty="0" smtClean="0"/>
              <a:t>C. Impact of the UNGP on Tort Law</a:t>
            </a:r>
            <a:endParaRPr lang="en-GB" sz="3200" dirty="0"/>
          </a:p>
        </p:txBody>
      </p:sp>
      <p:sp>
        <p:nvSpPr>
          <p:cNvPr id="3" name="Inhaltsplatzhalter 2">
            <a:extLst>
              <a:ext uri="{FF2B5EF4-FFF2-40B4-BE49-F238E27FC236}">
                <a16:creationId xmlns:a16="http://schemas.microsoft.com/office/drawing/2014/main" xmlns="" id="{D0EE7652-54E7-4112-AC20-A7DE3B88A913}"/>
              </a:ext>
            </a:extLst>
          </p:cNvPr>
          <p:cNvSpPr>
            <a:spLocks noGrp="1"/>
          </p:cNvSpPr>
          <p:nvPr>
            <p:ph idx="1"/>
          </p:nvPr>
        </p:nvSpPr>
        <p:spPr>
          <a:xfrm>
            <a:off x="838200" y="1159780"/>
            <a:ext cx="11353800" cy="5698220"/>
          </a:xfrm>
        </p:spPr>
        <p:txBody>
          <a:bodyPr>
            <a:normAutofit lnSpcReduction="10000"/>
          </a:bodyPr>
          <a:lstStyle/>
          <a:p>
            <a:pPr marL="571500" indent="-571500"/>
            <a:r>
              <a:rPr lang="en-GB" dirty="0" smtClean="0"/>
              <a:t>Expressly voluntary</a:t>
            </a:r>
          </a:p>
          <a:p>
            <a:pPr marL="571500" indent="-571500">
              <a:buNone/>
            </a:pPr>
            <a:r>
              <a:rPr lang="en-GB" dirty="0" smtClean="0"/>
              <a:t>But:</a:t>
            </a:r>
          </a:p>
          <a:p>
            <a:pPr marL="571500" indent="-571500"/>
            <a:r>
              <a:rPr lang="en-GB" b="1" dirty="0" smtClean="0"/>
              <a:t>Direct impact on duties (and standard) of care</a:t>
            </a:r>
            <a:r>
              <a:rPr lang="en-GB" dirty="0" smtClean="0"/>
              <a:t>:</a:t>
            </a:r>
          </a:p>
          <a:p>
            <a:pPr marL="1028700" lvl="1" indent="-571500"/>
            <a:r>
              <a:rPr lang="en-GB" dirty="0" smtClean="0"/>
              <a:t>UNGP provide for an international consensus, reflect the relevant social norms and expectations</a:t>
            </a:r>
          </a:p>
          <a:p>
            <a:pPr marL="1028700" lvl="1" indent="-571500"/>
            <a:r>
              <a:rPr lang="en-GB" dirty="0" smtClean="0"/>
              <a:t>Support (or even require) a progressive recognition of duties of care towards subsidiaries and suppliers</a:t>
            </a:r>
          </a:p>
          <a:p>
            <a:pPr marL="1028700" lvl="1" indent="-571500"/>
            <a:r>
              <a:rPr lang="en-GB" dirty="0" smtClean="0"/>
              <a:t>E.g. </a:t>
            </a:r>
            <a:r>
              <a:rPr lang="en-GB" i="1" dirty="0" smtClean="0"/>
              <a:t>Shell</a:t>
            </a:r>
            <a:r>
              <a:rPr lang="en-GB" dirty="0" smtClean="0"/>
              <a:t> (DC the </a:t>
            </a:r>
            <a:r>
              <a:rPr lang="en-GB" dirty="0" err="1" smtClean="0"/>
              <a:t>Haque</a:t>
            </a:r>
            <a:r>
              <a:rPr lang="en-GB" dirty="0" smtClean="0"/>
              <a:t>): </a:t>
            </a:r>
          </a:p>
          <a:p>
            <a:pPr marL="1485900" lvl="2" indent="-571500"/>
            <a:r>
              <a:rPr lang="en-GB" dirty="0" smtClean="0"/>
              <a:t>UNGP as ‘a global standard of expected conduct for all business enterprises wherever they operate’ and deduced from the UNGP and other soft law instruments ‘that it is universally endorsed that companies must respect human rights.’</a:t>
            </a:r>
          </a:p>
          <a:p>
            <a:pPr marL="1485900" lvl="2" indent="-571500"/>
            <a:r>
              <a:rPr lang="en-GB" dirty="0" smtClean="0"/>
              <a:t>Given the size of the Shell group, ‘much may be expected of RDS’</a:t>
            </a:r>
          </a:p>
          <a:p>
            <a:pPr marL="571500" indent="-571500"/>
            <a:r>
              <a:rPr lang="en-GB" b="1" dirty="0" smtClean="0"/>
              <a:t>Indirect impact, through inducement of DD</a:t>
            </a:r>
          </a:p>
          <a:p>
            <a:pPr marL="1028700" lvl="1" indent="-571500"/>
            <a:r>
              <a:rPr lang="en-GB" dirty="0" smtClean="0"/>
              <a:t>Assumption of responsibility, e.g. </a:t>
            </a:r>
            <a:r>
              <a:rPr lang="en-GB" i="1" dirty="0" smtClean="0"/>
              <a:t>Vedanta</a:t>
            </a:r>
          </a:p>
          <a:p>
            <a:pPr marL="1028700" lvl="1" indent="-571500"/>
            <a:r>
              <a:rPr lang="en-GB" dirty="0" smtClean="0"/>
              <a:t>Constitute and concretise organisational duties of care</a:t>
            </a:r>
          </a:p>
          <a:p>
            <a:pPr marL="1028700" lvl="1" indent="-571500"/>
            <a:r>
              <a:rPr lang="en-GB" dirty="0" smtClean="0"/>
              <a:t>Concretise and raise standards of care</a:t>
            </a:r>
            <a:endParaRPr lang="de-DE" dirty="0"/>
          </a:p>
        </p:txBody>
      </p:sp>
      <p:pic>
        <p:nvPicPr>
          <p:cNvPr id="4" name="Picture 2" descr="http://designguide.ku.dk/ku/billeder/fakultetsfarve_1.gif">
            <a:extLst>
              <a:ext uri="{FF2B5EF4-FFF2-40B4-BE49-F238E27FC236}">
                <a16:creationId xmlns:a16="http://schemas.microsoft.com/office/drawing/2014/main" xmlns="" id="{497AC780-B751-4CF6-9EA7-958B326BFBB5}"/>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2524544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6D84B5-610C-4ADF-B619-8BDB39E07CF4}"/>
              </a:ext>
            </a:extLst>
          </p:cNvPr>
          <p:cNvSpPr>
            <a:spLocks noGrp="1"/>
          </p:cNvSpPr>
          <p:nvPr>
            <p:ph type="title"/>
          </p:nvPr>
        </p:nvSpPr>
        <p:spPr>
          <a:xfrm>
            <a:off x="838200" y="365126"/>
            <a:ext cx="10515600" cy="794656"/>
          </a:xfrm>
        </p:spPr>
        <p:txBody>
          <a:bodyPr>
            <a:normAutofit/>
          </a:bodyPr>
          <a:lstStyle/>
          <a:p>
            <a:r>
              <a:rPr lang="en-GB" sz="3200" dirty="0" smtClean="0"/>
              <a:t>D. Impact of Due Diligence Laws</a:t>
            </a:r>
            <a:endParaRPr lang="en-GB" sz="3200" dirty="0"/>
          </a:p>
        </p:txBody>
      </p:sp>
      <p:sp>
        <p:nvSpPr>
          <p:cNvPr id="3" name="Inhaltsplatzhalter 2">
            <a:extLst>
              <a:ext uri="{FF2B5EF4-FFF2-40B4-BE49-F238E27FC236}">
                <a16:creationId xmlns:a16="http://schemas.microsoft.com/office/drawing/2014/main" xmlns="" id="{D0EE7652-54E7-4112-AC20-A7DE3B88A913}"/>
              </a:ext>
            </a:extLst>
          </p:cNvPr>
          <p:cNvSpPr>
            <a:spLocks noGrp="1"/>
          </p:cNvSpPr>
          <p:nvPr>
            <p:ph idx="1"/>
          </p:nvPr>
        </p:nvSpPr>
        <p:spPr>
          <a:xfrm>
            <a:off x="838200" y="1159780"/>
            <a:ext cx="11353800" cy="5698220"/>
          </a:xfrm>
        </p:spPr>
        <p:txBody>
          <a:bodyPr>
            <a:normAutofit fontScale="85000" lnSpcReduction="20000"/>
          </a:bodyPr>
          <a:lstStyle/>
          <a:p>
            <a:pPr marL="571500" indent="-571500">
              <a:buNone/>
            </a:pPr>
            <a:r>
              <a:rPr lang="de-DE" dirty="0" smtClean="0"/>
              <a:t>I</a:t>
            </a:r>
            <a:r>
              <a:rPr lang="en-GB" dirty="0" smtClean="0"/>
              <a:t>. </a:t>
            </a:r>
            <a:r>
              <a:rPr lang="en-GB" b="1" dirty="0" smtClean="0"/>
              <a:t>Silence </a:t>
            </a:r>
            <a:r>
              <a:rPr lang="en-GB" dirty="0" smtClean="0"/>
              <a:t>(e.g. Norway), </a:t>
            </a:r>
            <a:r>
              <a:rPr lang="en-GB" b="1" dirty="0" smtClean="0"/>
              <a:t>principles</a:t>
            </a:r>
            <a:r>
              <a:rPr lang="en-GB" dirty="0" smtClean="0"/>
              <a:t>:</a:t>
            </a:r>
          </a:p>
          <a:p>
            <a:pPr marL="1028700" lvl="1" indent="-571500"/>
            <a:r>
              <a:rPr lang="en-GB" dirty="0" smtClean="0"/>
              <a:t>Breach as breach of statutory duty</a:t>
            </a:r>
          </a:p>
          <a:p>
            <a:pPr marL="1485900" lvl="2" indent="-571500"/>
            <a:r>
              <a:rPr lang="en-GB" dirty="0" smtClean="0"/>
              <a:t>E.g. English, German, French, ..</a:t>
            </a:r>
          </a:p>
          <a:p>
            <a:pPr marL="1028700" lvl="1" indent="-571500"/>
            <a:r>
              <a:rPr lang="en-GB" dirty="0" smtClean="0"/>
              <a:t>Breach as breach of a duty of care under the tort of negligence</a:t>
            </a:r>
          </a:p>
          <a:p>
            <a:pPr marL="1485900" lvl="2" indent="-571500"/>
            <a:r>
              <a:rPr lang="en-GB" dirty="0" smtClean="0"/>
              <a:t>Legal duty usually qualifies as a minimum requirement for the duty of care</a:t>
            </a:r>
          </a:p>
          <a:p>
            <a:pPr marL="571500" indent="-571500">
              <a:buNone/>
            </a:pPr>
            <a:r>
              <a:rPr lang="en-GB" b="1" dirty="0" smtClean="0"/>
              <a:t>II. Rules out liability </a:t>
            </a:r>
            <a:r>
              <a:rPr lang="en-GB" dirty="0" smtClean="0"/>
              <a:t>(e.g. German </a:t>
            </a:r>
            <a:r>
              <a:rPr lang="en-GB" i="1" dirty="0" err="1" smtClean="0"/>
              <a:t>Lieferkettensorgfaltspflichtengesetz</a:t>
            </a:r>
            <a:r>
              <a:rPr lang="en-GB" i="1" dirty="0" smtClean="0"/>
              <a:t>)</a:t>
            </a:r>
          </a:p>
          <a:p>
            <a:pPr marL="1028700" lvl="1" indent="-571500"/>
            <a:r>
              <a:rPr lang="en-GB" dirty="0" smtClean="0"/>
              <a:t>No breach of statutory duty</a:t>
            </a:r>
          </a:p>
          <a:p>
            <a:pPr marL="1028700" lvl="1" indent="-571500"/>
            <a:r>
              <a:rPr lang="en-GB" dirty="0" smtClean="0"/>
              <a:t>No impact on tort of negligence (disputed) </a:t>
            </a:r>
          </a:p>
          <a:p>
            <a:pPr marL="571500" indent="-571500">
              <a:buNone/>
            </a:pPr>
            <a:r>
              <a:rPr lang="en-GB" b="1" dirty="0" smtClean="0"/>
              <a:t>III. Liability clause </a:t>
            </a:r>
            <a:r>
              <a:rPr lang="en-GB" dirty="0" smtClean="0"/>
              <a:t>(French </a:t>
            </a:r>
            <a:r>
              <a:rPr lang="en-GB" i="1" dirty="0" err="1" smtClean="0"/>
              <a:t>Loi</a:t>
            </a:r>
            <a:r>
              <a:rPr lang="en-GB" i="1" dirty="0" smtClean="0"/>
              <a:t> de Vigilance</a:t>
            </a:r>
            <a:r>
              <a:rPr lang="en-GB" dirty="0" smtClean="0"/>
              <a:t>, EU </a:t>
            </a:r>
            <a:r>
              <a:rPr lang="en-GB" i="1" dirty="0" smtClean="0"/>
              <a:t>CSDDD</a:t>
            </a:r>
            <a:r>
              <a:rPr lang="en-GB" dirty="0" smtClean="0"/>
              <a:t>)</a:t>
            </a:r>
          </a:p>
          <a:p>
            <a:pPr marL="1028700" lvl="1" indent="-571500"/>
            <a:r>
              <a:rPr lang="en-GB" dirty="0" smtClean="0"/>
              <a:t>Explicitly establishes duties of care</a:t>
            </a:r>
          </a:p>
          <a:p>
            <a:pPr marL="1028700" lvl="1" indent="-571500"/>
            <a:r>
              <a:rPr lang="en-GB" dirty="0" smtClean="0"/>
              <a:t>Exact scope/standards still (difficult) to define</a:t>
            </a:r>
          </a:p>
          <a:p>
            <a:pPr marL="1028700" lvl="1" indent="-571500"/>
            <a:r>
              <a:rPr lang="en-GB" dirty="0" smtClean="0"/>
              <a:t>Overriding mandatory application of French tort law</a:t>
            </a:r>
          </a:p>
          <a:p>
            <a:pPr marL="1028700" lvl="1" indent="-571500"/>
            <a:r>
              <a:rPr lang="en-GB" dirty="0" smtClean="0"/>
              <a:t>Eased access to French courts</a:t>
            </a:r>
          </a:p>
          <a:p>
            <a:pPr marL="1028700" lvl="1" indent="-571500"/>
            <a:r>
              <a:rPr lang="en-GB" dirty="0" smtClean="0"/>
              <a:t>P: burden of proof, </a:t>
            </a:r>
            <a:r>
              <a:rPr lang="en-GB" dirty="0" err="1" smtClean="0"/>
              <a:t>ip</a:t>
            </a:r>
            <a:r>
              <a:rPr lang="en-GB" dirty="0" smtClean="0"/>
              <a:t> causal link between insufficient diligence and damage</a:t>
            </a:r>
          </a:p>
          <a:p>
            <a:pPr marL="1028700" lvl="1" indent="-571500"/>
            <a:r>
              <a:rPr lang="en-GB" i="1" dirty="0" smtClean="0"/>
              <a:t>CSDDD</a:t>
            </a:r>
            <a:r>
              <a:rPr lang="en-GB" dirty="0" smtClean="0"/>
              <a:t>:  limited ‘safe harbour’ rule: liability for indirect partners avoided through contractual safeguards and adequate verification measures such as standardisation and certification schemes</a:t>
            </a:r>
          </a:p>
          <a:p>
            <a:pPr marL="571500" indent="-571500">
              <a:buNone/>
            </a:pPr>
            <a:r>
              <a:rPr lang="en-GB" b="1" dirty="0" smtClean="0"/>
              <a:t>Most disputed</a:t>
            </a:r>
            <a:r>
              <a:rPr lang="en-GB" dirty="0" smtClean="0"/>
              <a:t>: market disadvantages for national or European companies v increased legal certainty </a:t>
            </a:r>
            <a:endParaRPr lang="en-GB" dirty="0"/>
          </a:p>
        </p:txBody>
      </p:sp>
      <p:pic>
        <p:nvPicPr>
          <p:cNvPr id="4" name="Picture 2" descr="http://designguide.ku.dk/ku/billeder/fakultetsfarve_1.gif">
            <a:extLst>
              <a:ext uri="{FF2B5EF4-FFF2-40B4-BE49-F238E27FC236}">
                <a16:creationId xmlns:a16="http://schemas.microsoft.com/office/drawing/2014/main" xmlns="" id="{497AC780-B751-4CF6-9EA7-958B326BFBB5}"/>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2524544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6D84B5-610C-4ADF-B619-8BDB39E07CF4}"/>
              </a:ext>
            </a:extLst>
          </p:cNvPr>
          <p:cNvSpPr>
            <a:spLocks noGrp="1"/>
          </p:cNvSpPr>
          <p:nvPr>
            <p:ph type="title"/>
          </p:nvPr>
        </p:nvSpPr>
        <p:spPr>
          <a:xfrm>
            <a:off x="838200" y="365126"/>
            <a:ext cx="10515600" cy="794656"/>
          </a:xfrm>
        </p:spPr>
        <p:txBody>
          <a:bodyPr>
            <a:normAutofit/>
          </a:bodyPr>
          <a:lstStyle/>
          <a:p>
            <a:r>
              <a:rPr lang="en-GB" sz="3200" dirty="0" smtClean="0"/>
              <a:t>E. Conclusion</a:t>
            </a:r>
            <a:endParaRPr lang="en-GB" sz="3200" dirty="0"/>
          </a:p>
        </p:txBody>
      </p:sp>
      <p:sp>
        <p:nvSpPr>
          <p:cNvPr id="3" name="Inhaltsplatzhalter 2">
            <a:extLst>
              <a:ext uri="{FF2B5EF4-FFF2-40B4-BE49-F238E27FC236}">
                <a16:creationId xmlns:a16="http://schemas.microsoft.com/office/drawing/2014/main" xmlns="" id="{D0EE7652-54E7-4112-AC20-A7DE3B88A913}"/>
              </a:ext>
            </a:extLst>
          </p:cNvPr>
          <p:cNvSpPr>
            <a:spLocks noGrp="1"/>
          </p:cNvSpPr>
          <p:nvPr>
            <p:ph idx="1"/>
          </p:nvPr>
        </p:nvSpPr>
        <p:spPr>
          <a:xfrm>
            <a:off x="838200" y="1159780"/>
            <a:ext cx="11353800" cy="5698220"/>
          </a:xfrm>
        </p:spPr>
        <p:txBody>
          <a:bodyPr>
            <a:normAutofit/>
          </a:bodyPr>
          <a:lstStyle/>
          <a:p>
            <a:pPr marL="571500" indent="-571500">
              <a:buNone/>
            </a:pPr>
            <a:r>
              <a:rPr lang="en-GB" dirty="0" smtClean="0"/>
              <a:t>In principle, tort law provides for elaborated criteria to impose corporate or supply chain liability on parent or leading companies, depending on the facts of the case. </a:t>
            </a:r>
          </a:p>
          <a:p>
            <a:pPr marL="571500" indent="-571500">
              <a:buNone/>
            </a:pPr>
            <a:r>
              <a:rPr lang="en-GB" dirty="0" smtClean="0"/>
              <a:t>However, traditionally, civil courts – influenced by the limited liability doctrine in company law -  used to be reluctant to impose liability. </a:t>
            </a:r>
          </a:p>
          <a:p>
            <a:pPr marL="571500" indent="-571500">
              <a:buNone/>
            </a:pPr>
            <a:r>
              <a:rPr lang="en-GB" dirty="0" smtClean="0"/>
              <a:t>This has changed only recently. Hereby, changed social norms and due diligence business practices as reflected in and induced by the UN Guiding Principles play a crucial role. </a:t>
            </a:r>
          </a:p>
          <a:p>
            <a:pPr marL="571500" indent="-571500">
              <a:buNone/>
            </a:pPr>
            <a:r>
              <a:rPr lang="en-GB" dirty="0" smtClean="0"/>
              <a:t>This applies the more so to new supply chain due diligence laws </a:t>
            </a:r>
          </a:p>
          <a:p>
            <a:pPr marL="571500" indent="-571500">
              <a:buNone/>
            </a:pPr>
            <a:r>
              <a:rPr lang="en-GB" dirty="0" smtClean="0"/>
              <a:t>which could either codify direct duties of care or direct liability rules</a:t>
            </a:r>
          </a:p>
          <a:p>
            <a:pPr marL="571500" indent="-571500">
              <a:buNone/>
            </a:pPr>
            <a:r>
              <a:rPr lang="en-GB" dirty="0" smtClean="0"/>
              <a:t>and also include provisions on applicable law, burden of proof or access to justice. </a:t>
            </a:r>
          </a:p>
          <a:p>
            <a:pPr marL="571500" indent="-571500">
              <a:buNone/>
            </a:pPr>
            <a:endParaRPr lang="en-GB" dirty="0"/>
          </a:p>
        </p:txBody>
      </p:sp>
      <p:pic>
        <p:nvPicPr>
          <p:cNvPr id="4" name="Picture 2" descr="http://designguide.ku.dk/ku/billeder/fakultetsfarve_1.gif">
            <a:extLst>
              <a:ext uri="{FF2B5EF4-FFF2-40B4-BE49-F238E27FC236}">
                <a16:creationId xmlns:a16="http://schemas.microsoft.com/office/drawing/2014/main" xmlns="" id="{497AC780-B751-4CF6-9EA7-958B326BFBB5}"/>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2524544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3983EBB-7D46-43A6-827C-B900546F5483}"/>
              </a:ext>
            </a:extLst>
          </p:cNvPr>
          <p:cNvSpPr>
            <a:spLocks noGrp="1"/>
          </p:cNvSpPr>
          <p:nvPr>
            <p:ph type="title"/>
          </p:nvPr>
        </p:nvSpPr>
        <p:spPr/>
        <p:txBody>
          <a:bodyPr/>
          <a:lstStyle/>
          <a:p>
            <a:endParaRPr lang="en-GB" dirty="0"/>
          </a:p>
        </p:txBody>
      </p:sp>
      <p:sp>
        <p:nvSpPr>
          <p:cNvPr id="3" name="Inhaltsplatzhalter 2">
            <a:extLst>
              <a:ext uri="{FF2B5EF4-FFF2-40B4-BE49-F238E27FC236}">
                <a16:creationId xmlns:a16="http://schemas.microsoft.com/office/drawing/2014/main" xmlns="" id="{A1F78EE7-78FA-4CE5-84BD-4791DEEDC7B7}"/>
              </a:ext>
            </a:extLst>
          </p:cNvPr>
          <p:cNvSpPr>
            <a:spLocks noGrp="1"/>
          </p:cNvSpPr>
          <p:nvPr>
            <p:ph idx="1"/>
          </p:nvPr>
        </p:nvSpPr>
        <p:spPr/>
        <p:txBody>
          <a:bodyPr/>
          <a:lstStyle/>
          <a:p>
            <a:pPr>
              <a:buNone/>
            </a:pPr>
            <a:r>
              <a:rPr lang="en-GB" dirty="0"/>
              <a:t>	</a:t>
            </a:r>
            <a:r>
              <a:rPr lang="en-GB" sz="3200" dirty="0"/>
              <a:t>The challenge is to change the "fact that each legally distinct entity is subject to the laws of the countries in which it operates, but the corporate group as a whole is not governed directly by international law".</a:t>
            </a:r>
            <a:r>
              <a:rPr lang="de-DE" sz="3200" dirty="0"/>
              <a:t> </a:t>
            </a:r>
          </a:p>
          <a:p>
            <a:pPr algn="r">
              <a:buNone/>
            </a:pPr>
            <a:r>
              <a:rPr lang="en-GB" sz="3200" dirty="0"/>
              <a:t>	(J. G. </a:t>
            </a:r>
            <a:r>
              <a:rPr lang="en-GB" sz="3200" dirty="0" err="1"/>
              <a:t>Ruggie</a:t>
            </a:r>
            <a:r>
              <a:rPr lang="en-GB" sz="3200" dirty="0"/>
              <a:t> (2007))</a:t>
            </a:r>
          </a:p>
          <a:p>
            <a:pPr>
              <a:buNone/>
            </a:pPr>
            <a:endParaRPr lang="de-DE" sz="3200" dirty="0"/>
          </a:p>
          <a:p>
            <a:endParaRPr lang="en-GB" dirty="0"/>
          </a:p>
        </p:txBody>
      </p:sp>
      <p:pic>
        <p:nvPicPr>
          <p:cNvPr id="4" name="Picture 2" descr="http://designguide.ku.dk/ku/billeder/fakultetsfarve_1.gif">
            <a:extLst>
              <a:ext uri="{FF2B5EF4-FFF2-40B4-BE49-F238E27FC236}">
                <a16:creationId xmlns:a16="http://schemas.microsoft.com/office/drawing/2014/main" xmlns="" id="{9A33D2EE-1E6A-4D8C-B395-1C9218CDFB08}"/>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pic>
        <p:nvPicPr>
          <p:cNvPr id="6" name="Grafik 5">
            <a:extLst>
              <a:ext uri="{FF2B5EF4-FFF2-40B4-BE49-F238E27FC236}">
                <a16:creationId xmlns:a16="http://schemas.microsoft.com/office/drawing/2014/main" xmlns="" id="{AA9E7765-EA55-404F-A740-E022FBCFC9A0}"/>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15784" y="4492591"/>
            <a:ext cx="3938016" cy="2011680"/>
          </a:xfrm>
          <a:prstGeom prst="rect">
            <a:avLst/>
          </a:prstGeom>
        </p:spPr>
      </p:pic>
    </p:spTree>
    <p:extLst>
      <p:ext uri="{BB962C8B-B14F-4D97-AF65-F5344CB8AC3E}">
        <p14:creationId xmlns:p14="http://schemas.microsoft.com/office/powerpoint/2010/main" xmlns="" val="3795971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3983EBB-7D46-43A6-827C-B900546F5483}"/>
              </a:ext>
            </a:extLst>
          </p:cNvPr>
          <p:cNvSpPr>
            <a:spLocks noGrp="1"/>
          </p:cNvSpPr>
          <p:nvPr>
            <p:ph type="title"/>
          </p:nvPr>
        </p:nvSpPr>
        <p:spPr/>
        <p:txBody>
          <a:bodyPr>
            <a:normAutofit/>
          </a:bodyPr>
          <a:lstStyle/>
          <a:p>
            <a:r>
              <a:rPr lang="en-GB" sz="3600" dirty="0" smtClean="0"/>
              <a:t>Tort Law</a:t>
            </a:r>
            <a:endParaRPr lang="en-GB" sz="3600" dirty="0"/>
          </a:p>
        </p:txBody>
      </p:sp>
      <p:sp>
        <p:nvSpPr>
          <p:cNvPr id="3" name="Inhaltsplatzhalter 2">
            <a:extLst>
              <a:ext uri="{FF2B5EF4-FFF2-40B4-BE49-F238E27FC236}">
                <a16:creationId xmlns:a16="http://schemas.microsoft.com/office/drawing/2014/main" xmlns="" id="{A1F78EE7-78FA-4CE5-84BD-4791DEEDC7B7}"/>
              </a:ext>
            </a:extLst>
          </p:cNvPr>
          <p:cNvSpPr>
            <a:spLocks noGrp="1"/>
          </p:cNvSpPr>
          <p:nvPr>
            <p:ph idx="1"/>
          </p:nvPr>
        </p:nvSpPr>
        <p:spPr/>
        <p:txBody>
          <a:bodyPr/>
          <a:lstStyle/>
          <a:p>
            <a:pPr>
              <a:buNone/>
            </a:pPr>
            <a:r>
              <a:rPr lang="en-GB" dirty="0"/>
              <a:t>	</a:t>
            </a:r>
            <a:r>
              <a:rPr lang="en-GB" sz="3200" dirty="0"/>
              <a:t>The challenge is </a:t>
            </a:r>
            <a:r>
              <a:rPr lang="en-GB" sz="3200" dirty="0" smtClean="0"/>
              <a:t>to change the fact that tort law follows the company law principle of limited liability of legally distinct entities and to have corporate –wide or supply chain-wide liability. </a:t>
            </a:r>
            <a:endParaRPr lang="de-DE" sz="3200" dirty="0"/>
          </a:p>
          <a:p>
            <a:pPr algn="r">
              <a:buNone/>
            </a:pPr>
            <a:r>
              <a:rPr lang="en-GB" sz="3200" dirty="0"/>
              <a:t>	</a:t>
            </a:r>
            <a:endParaRPr lang="de-DE" sz="3200" dirty="0"/>
          </a:p>
          <a:p>
            <a:endParaRPr lang="en-GB" dirty="0"/>
          </a:p>
        </p:txBody>
      </p:sp>
      <p:pic>
        <p:nvPicPr>
          <p:cNvPr id="4" name="Picture 2" descr="http://designguide.ku.dk/ku/billeder/fakultetsfarve_1.gif">
            <a:extLst>
              <a:ext uri="{FF2B5EF4-FFF2-40B4-BE49-F238E27FC236}">
                <a16:creationId xmlns:a16="http://schemas.microsoft.com/office/drawing/2014/main" xmlns="" id="{9A33D2EE-1E6A-4D8C-B395-1C9218CDFB08}"/>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3795971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3983EBB-7D46-43A6-827C-B900546F5483}"/>
              </a:ext>
            </a:extLst>
          </p:cNvPr>
          <p:cNvSpPr>
            <a:spLocks noGrp="1"/>
          </p:cNvSpPr>
          <p:nvPr>
            <p:ph type="title"/>
          </p:nvPr>
        </p:nvSpPr>
        <p:spPr/>
        <p:txBody>
          <a:bodyPr>
            <a:normAutofit/>
          </a:bodyPr>
          <a:lstStyle/>
          <a:p>
            <a:r>
              <a:rPr lang="en-GB" sz="3600" dirty="0" smtClean="0"/>
              <a:t>The Paper</a:t>
            </a:r>
            <a:endParaRPr lang="en-GB" sz="3600" dirty="0"/>
          </a:p>
        </p:txBody>
      </p:sp>
      <p:sp>
        <p:nvSpPr>
          <p:cNvPr id="3" name="Inhaltsplatzhalter 2">
            <a:extLst>
              <a:ext uri="{FF2B5EF4-FFF2-40B4-BE49-F238E27FC236}">
                <a16:creationId xmlns:a16="http://schemas.microsoft.com/office/drawing/2014/main" xmlns="" id="{A1F78EE7-78FA-4CE5-84BD-4791DEEDC7B7}"/>
              </a:ext>
            </a:extLst>
          </p:cNvPr>
          <p:cNvSpPr>
            <a:spLocks noGrp="1"/>
          </p:cNvSpPr>
          <p:nvPr>
            <p:ph idx="1"/>
          </p:nvPr>
        </p:nvSpPr>
        <p:spPr>
          <a:xfrm>
            <a:off x="838200" y="1350818"/>
            <a:ext cx="10515600" cy="5257799"/>
          </a:xfrm>
        </p:spPr>
        <p:txBody>
          <a:bodyPr>
            <a:normAutofit fontScale="85000" lnSpcReduction="20000"/>
          </a:bodyPr>
          <a:lstStyle/>
          <a:p>
            <a:pPr marL="514350" indent="-514350">
              <a:buNone/>
            </a:pPr>
            <a:r>
              <a:rPr lang="en-GB" dirty="0" smtClean="0"/>
              <a:t>A. Introduction</a:t>
            </a:r>
          </a:p>
          <a:p>
            <a:pPr marL="514350" indent="-514350">
              <a:buNone/>
            </a:pPr>
            <a:endParaRPr lang="en-GB" dirty="0" smtClean="0"/>
          </a:p>
          <a:p>
            <a:pPr marL="514350" indent="-514350">
              <a:buNone/>
            </a:pPr>
            <a:r>
              <a:rPr lang="en-GB" b="1" dirty="0" smtClean="0"/>
              <a:t>B. Tort law and transnational supply chains</a:t>
            </a:r>
          </a:p>
          <a:p>
            <a:pPr marL="971550" lvl="1" indent="-514350">
              <a:buNone/>
            </a:pPr>
            <a:r>
              <a:rPr lang="en-GB" dirty="0" smtClean="0"/>
              <a:t>I. A duty of care beyond the immediate legal person</a:t>
            </a:r>
          </a:p>
          <a:p>
            <a:pPr marL="971550" lvl="1" indent="-514350">
              <a:buNone/>
            </a:pPr>
            <a:r>
              <a:rPr lang="en-GB" dirty="0" smtClean="0"/>
              <a:t>II. The standard of care</a:t>
            </a:r>
          </a:p>
          <a:p>
            <a:pPr marL="971550" lvl="1" indent="-514350">
              <a:buNone/>
            </a:pPr>
            <a:endParaRPr lang="en-GB" dirty="0" smtClean="0"/>
          </a:p>
          <a:p>
            <a:pPr marL="514350" lvl="1" indent="-514350">
              <a:spcBef>
                <a:spcPts val="1000"/>
              </a:spcBef>
              <a:buNone/>
            </a:pPr>
            <a:r>
              <a:rPr lang="en-GB" sz="2900" b="1" dirty="0" smtClean="0"/>
              <a:t>C. Impact of the UNGP on tort law</a:t>
            </a:r>
          </a:p>
          <a:p>
            <a:pPr marL="971550" lvl="1" indent="-514350">
              <a:buNone/>
            </a:pPr>
            <a:r>
              <a:rPr lang="en-GB" dirty="0" smtClean="0"/>
              <a:t>I. Parallels of the UN Guiding Principles and tort law</a:t>
            </a:r>
          </a:p>
          <a:p>
            <a:pPr marL="971550" lvl="1" indent="-514350">
              <a:buNone/>
            </a:pPr>
            <a:r>
              <a:rPr lang="en-GB" dirty="0" smtClean="0"/>
              <a:t>II. Impact</a:t>
            </a:r>
          </a:p>
          <a:p>
            <a:pPr marL="971550" lvl="1" indent="-514350">
              <a:buNone/>
            </a:pPr>
            <a:endParaRPr lang="en-GB" dirty="0" smtClean="0"/>
          </a:p>
          <a:p>
            <a:pPr marL="514350" indent="-514350">
              <a:buNone/>
            </a:pPr>
            <a:r>
              <a:rPr lang="en-GB" b="1" dirty="0" smtClean="0"/>
              <a:t>D. Impact of due diligence laws</a:t>
            </a:r>
          </a:p>
          <a:p>
            <a:pPr marL="971550" lvl="1" indent="-514350">
              <a:buNone/>
            </a:pPr>
            <a:r>
              <a:rPr lang="en-GB" dirty="0" smtClean="0"/>
              <a:t>I. Principles in case of silence on the issue of liability (e.g. Norway)</a:t>
            </a:r>
          </a:p>
          <a:p>
            <a:pPr marL="971550" lvl="1" indent="-514350">
              <a:buNone/>
            </a:pPr>
            <a:r>
              <a:rPr lang="en-GB" dirty="0" smtClean="0"/>
              <a:t>II. Ruling out an impact (e.g. Germany)</a:t>
            </a:r>
          </a:p>
          <a:p>
            <a:pPr marL="971550" lvl="1" indent="-514350">
              <a:buNone/>
            </a:pPr>
            <a:r>
              <a:rPr lang="en-GB" dirty="0" smtClean="0"/>
              <a:t>III. Liability clause (e.g. France, EU SDDD)</a:t>
            </a:r>
          </a:p>
          <a:p>
            <a:pPr marL="971550" lvl="1" indent="-514350">
              <a:buNone/>
            </a:pPr>
            <a:endParaRPr lang="en-GB" dirty="0" smtClean="0"/>
          </a:p>
          <a:p>
            <a:pPr marL="514350" indent="-514350">
              <a:buNone/>
            </a:pPr>
            <a:r>
              <a:rPr lang="de-DE" dirty="0" smtClean="0"/>
              <a:t>E. </a:t>
            </a:r>
            <a:r>
              <a:rPr lang="de-DE" dirty="0" err="1" smtClean="0"/>
              <a:t>Conclusion</a:t>
            </a:r>
            <a:endParaRPr lang="de-DE" sz="3200" dirty="0"/>
          </a:p>
          <a:p>
            <a:endParaRPr lang="en-GB" dirty="0"/>
          </a:p>
        </p:txBody>
      </p:sp>
      <p:pic>
        <p:nvPicPr>
          <p:cNvPr id="4" name="Picture 2" descr="http://designguide.ku.dk/ku/billeder/fakultetsfarve_1.gif">
            <a:extLst>
              <a:ext uri="{FF2B5EF4-FFF2-40B4-BE49-F238E27FC236}">
                <a16:creationId xmlns:a16="http://schemas.microsoft.com/office/drawing/2014/main" xmlns="" id="{9A33D2EE-1E6A-4D8C-B395-1C9218CDFB08}"/>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3795971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018308" y="1226127"/>
            <a:ext cx="2223655" cy="707886"/>
          </a:xfrm>
          <a:prstGeom prst="rect">
            <a:avLst/>
          </a:prstGeom>
          <a:noFill/>
        </p:spPr>
        <p:txBody>
          <a:bodyPr wrap="square" rtlCol="0">
            <a:spAutoFit/>
          </a:bodyPr>
          <a:lstStyle/>
          <a:p>
            <a:r>
              <a:rPr lang="en-GB" sz="2000" b="1" dirty="0" smtClean="0">
                <a:solidFill>
                  <a:schemeClr val="bg2"/>
                </a:solidFill>
              </a:rPr>
              <a:t>UNGP</a:t>
            </a:r>
          </a:p>
          <a:p>
            <a:r>
              <a:rPr lang="en-GB" sz="2000" b="1" dirty="0" smtClean="0">
                <a:solidFill>
                  <a:schemeClr val="bg2"/>
                </a:solidFill>
              </a:rPr>
              <a:t>Supply Chain Laws</a:t>
            </a:r>
            <a:endParaRPr lang="en-GB" sz="2000" b="1" dirty="0">
              <a:solidFill>
                <a:schemeClr val="bg2"/>
              </a:solidFill>
            </a:endParaRPr>
          </a:p>
        </p:txBody>
      </p:sp>
      <p:sp>
        <p:nvSpPr>
          <p:cNvPr id="6" name="Textfeld 5"/>
          <p:cNvSpPr txBox="1"/>
          <p:nvPr/>
        </p:nvSpPr>
        <p:spPr>
          <a:xfrm>
            <a:off x="8415338" y="1412776"/>
            <a:ext cx="1714500" cy="400110"/>
          </a:xfrm>
          <a:prstGeom prst="rect">
            <a:avLst/>
          </a:prstGeom>
          <a:noFill/>
        </p:spPr>
        <p:txBody>
          <a:bodyPr wrap="square" rtlCol="0">
            <a:spAutoFit/>
          </a:bodyPr>
          <a:lstStyle/>
          <a:p>
            <a:r>
              <a:rPr lang="en-GB" sz="2000" b="1" dirty="0" smtClean="0"/>
              <a:t>Tort Law</a:t>
            </a:r>
            <a:endParaRPr lang="en-GB" sz="2000" b="1" dirty="0"/>
          </a:p>
        </p:txBody>
      </p:sp>
      <p:cxnSp>
        <p:nvCxnSpPr>
          <p:cNvPr id="28" name="Gerade Verbindung mit Pfeil 27"/>
          <p:cNvCxnSpPr>
            <a:cxnSpLocks/>
          </p:cNvCxnSpPr>
          <p:nvPr/>
        </p:nvCxnSpPr>
        <p:spPr>
          <a:xfrm flipH="1">
            <a:off x="3241964" y="1484785"/>
            <a:ext cx="4730463" cy="32288"/>
          </a:xfrm>
          <a:prstGeom prst="straightConnector1">
            <a:avLst/>
          </a:prstGeom>
          <a:ln w="28575">
            <a:solidFill>
              <a:schemeClr val="accent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xmlns="" id="{E0F50A41-4590-4B76-8169-C3F20BC88FEF}"/>
              </a:ext>
            </a:extLst>
          </p:cNvPr>
          <p:cNvCxnSpPr>
            <a:cxnSpLocks/>
          </p:cNvCxnSpPr>
          <p:nvPr/>
        </p:nvCxnSpPr>
        <p:spPr>
          <a:xfrm flipV="1">
            <a:off x="3283527" y="1707302"/>
            <a:ext cx="4772026" cy="17589"/>
          </a:xfrm>
          <a:prstGeom prst="straightConnector1">
            <a:avLst/>
          </a:prstGeom>
          <a:ln w="25400">
            <a:solidFill>
              <a:schemeClr val="accent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xmlns="" id="{CDD753F4-3A48-44FB-A87B-FEF3D6DBD0E0}"/>
              </a:ext>
            </a:extLst>
          </p:cNvPr>
          <p:cNvSpPr txBox="1"/>
          <p:nvPr/>
        </p:nvSpPr>
        <p:spPr>
          <a:xfrm>
            <a:off x="2888673" y="5758686"/>
            <a:ext cx="6982690" cy="707886"/>
          </a:xfrm>
          <a:prstGeom prst="rect">
            <a:avLst/>
          </a:prstGeom>
          <a:noFill/>
        </p:spPr>
        <p:txBody>
          <a:bodyPr wrap="square" rtlCol="0">
            <a:spAutoFit/>
          </a:bodyPr>
          <a:lstStyle/>
          <a:p>
            <a:r>
              <a:rPr lang="en-GB" sz="2000" b="1" dirty="0" smtClean="0"/>
              <a:t>Supply Chain-wide Due Diligence, </a:t>
            </a:r>
          </a:p>
          <a:p>
            <a:r>
              <a:rPr lang="en-GB" sz="2000" b="1" dirty="0" smtClean="0"/>
              <a:t>Self Commitments, Risk Assessment, Prevention, Mitigation</a:t>
            </a:r>
            <a:endParaRPr lang="en-GB" sz="2000" b="1" dirty="0"/>
          </a:p>
        </p:txBody>
      </p:sp>
      <p:cxnSp>
        <p:nvCxnSpPr>
          <p:cNvPr id="9" name="Gerade Verbindung mit Pfeil 8">
            <a:extLst>
              <a:ext uri="{FF2B5EF4-FFF2-40B4-BE49-F238E27FC236}">
                <a16:creationId xmlns:a16="http://schemas.microsoft.com/office/drawing/2014/main" xmlns="" id="{E4D14B7F-A0E8-4C69-B7A1-EA2EABFE963B}"/>
              </a:ext>
            </a:extLst>
          </p:cNvPr>
          <p:cNvCxnSpPr>
            <a:cxnSpLocks/>
          </p:cNvCxnSpPr>
          <p:nvPr/>
        </p:nvCxnSpPr>
        <p:spPr>
          <a:xfrm>
            <a:off x="1692613" y="2041684"/>
            <a:ext cx="1757169" cy="3610971"/>
          </a:xfrm>
          <a:prstGeom prst="straightConnector1">
            <a:avLst/>
          </a:prstGeom>
          <a:ln w="25400">
            <a:solidFill>
              <a:schemeClr val="accent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xmlns="" id="{12B8D5DA-3714-4D54-86B7-0351AAB5D658}"/>
              </a:ext>
            </a:extLst>
          </p:cNvPr>
          <p:cNvCxnSpPr>
            <a:cxnSpLocks/>
          </p:cNvCxnSpPr>
          <p:nvPr/>
        </p:nvCxnSpPr>
        <p:spPr>
          <a:xfrm flipV="1">
            <a:off x="7252855" y="2057400"/>
            <a:ext cx="1932709" cy="3699164"/>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xmlns="" id="{C66A10EC-FA7B-4618-8B39-13C4CE55BC93}"/>
              </a:ext>
            </a:extLst>
          </p:cNvPr>
          <p:cNvSpPr txBox="1"/>
          <p:nvPr/>
        </p:nvSpPr>
        <p:spPr>
          <a:xfrm>
            <a:off x="1208674" y="3765233"/>
            <a:ext cx="1163051" cy="369332"/>
          </a:xfrm>
          <a:prstGeom prst="rect">
            <a:avLst/>
          </a:prstGeom>
          <a:noFill/>
        </p:spPr>
        <p:txBody>
          <a:bodyPr wrap="square" rtlCol="0">
            <a:spAutoFit/>
          </a:bodyPr>
          <a:lstStyle/>
          <a:p>
            <a:r>
              <a:rPr lang="en-GB" b="1" dirty="0" smtClean="0">
                <a:solidFill>
                  <a:schemeClr val="accent2">
                    <a:lumMod val="20000"/>
                    <a:lumOff val="80000"/>
                  </a:schemeClr>
                </a:solidFill>
              </a:rPr>
              <a:t>require</a:t>
            </a:r>
            <a:endParaRPr lang="en-GB" b="1" dirty="0">
              <a:solidFill>
                <a:schemeClr val="accent2">
                  <a:lumMod val="20000"/>
                  <a:lumOff val="80000"/>
                </a:schemeClr>
              </a:solidFill>
            </a:endParaRPr>
          </a:p>
        </p:txBody>
      </p:sp>
      <p:sp>
        <p:nvSpPr>
          <p:cNvPr id="17" name="Textfeld 16">
            <a:extLst>
              <a:ext uri="{FF2B5EF4-FFF2-40B4-BE49-F238E27FC236}">
                <a16:creationId xmlns:a16="http://schemas.microsoft.com/office/drawing/2014/main" xmlns="" id="{E6580A23-08E7-47D1-AE70-D7EB292BA6DC}"/>
              </a:ext>
            </a:extLst>
          </p:cNvPr>
          <p:cNvSpPr txBox="1"/>
          <p:nvPr/>
        </p:nvSpPr>
        <p:spPr>
          <a:xfrm>
            <a:off x="8291944" y="3683673"/>
            <a:ext cx="3595255" cy="1015663"/>
          </a:xfrm>
          <a:prstGeom prst="rect">
            <a:avLst/>
          </a:prstGeom>
          <a:noFill/>
        </p:spPr>
        <p:txBody>
          <a:bodyPr wrap="square" rtlCol="0">
            <a:spAutoFit/>
          </a:bodyPr>
          <a:lstStyle/>
          <a:p>
            <a:r>
              <a:rPr lang="en-GB" sz="2000" b="1" dirty="0" smtClean="0">
                <a:solidFill>
                  <a:srgbClr val="C00000"/>
                </a:solidFill>
              </a:rPr>
              <a:t>Assumption of Responsibilities</a:t>
            </a:r>
          </a:p>
          <a:p>
            <a:r>
              <a:rPr lang="en-GB" sz="2000" b="1" dirty="0" smtClean="0">
                <a:solidFill>
                  <a:srgbClr val="C00000"/>
                </a:solidFill>
              </a:rPr>
              <a:t>Minimum Standards</a:t>
            </a:r>
            <a:endParaRPr lang="en-GB" sz="2000" b="1" dirty="0">
              <a:solidFill>
                <a:srgbClr val="C00000"/>
              </a:solidFill>
            </a:endParaRPr>
          </a:p>
          <a:p>
            <a:r>
              <a:rPr lang="en-GB" sz="2000" b="1" dirty="0" smtClean="0">
                <a:solidFill>
                  <a:schemeClr val="accent2">
                    <a:lumMod val="20000"/>
                    <a:lumOff val="80000"/>
                  </a:schemeClr>
                </a:solidFill>
              </a:rPr>
              <a:t>Tendency Upwards</a:t>
            </a:r>
            <a:endParaRPr lang="en-GB" sz="2000" b="1" dirty="0">
              <a:solidFill>
                <a:schemeClr val="accent2">
                  <a:lumMod val="20000"/>
                  <a:lumOff val="80000"/>
                </a:schemeClr>
              </a:solidFill>
            </a:endParaRPr>
          </a:p>
        </p:txBody>
      </p:sp>
      <p:sp>
        <p:nvSpPr>
          <p:cNvPr id="14" name="Textfeld 13">
            <a:extLst>
              <a:ext uri="{FF2B5EF4-FFF2-40B4-BE49-F238E27FC236}">
                <a16:creationId xmlns:a16="http://schemas.microsoft.com/office/drawing/2014/main" xmlns="" id="{66FA1466-CB46-4A44-A2F5-B5337EA70E5F}"/>
              </a:ext>
            </a:extLst>
          </p:cNvPr>
          <p:cNvSpPr txBox="1"/>
          <p:nvPr/>
        </p:nvSpPr>
        <p:spPr>
          <a:xfrm>
            <a:off x="4170116" y="3362004"/>
            <a:ext cx="2978830" cy="707886"/>
          </a:xfrm>
          <a:prstGeom prst="rect">
            <a:avLst/>
          </a:prstGeom>
          <a:noFill/>
        </p:spPr>
        <p:txBody>
          <a:bodyPr wrap="square" rtlCol="0">
            <a:spAutoFit/>
          </a:bodyPr>
          <a:lstStyle/>
          <a:p>
            <a:r>
              <a:rPr lang="en-GB" sz="2000" b="1" dirty="0" smtClean="0">
                <a:solidFill>
                  <a:srgbClr val="0070C0"/>
                </a:solidFill>
              </a:rPr>
              <a:t>Social Norms / Societal 		Expectations </a:t>
            </a:r>
            <a:endParaRPr lang="en-GB" sz="2000" b="1" dirty="0">
              <a:solidFill>
                <a:srgbClr val="0070C0"/>
              </a:solidFill>
            </a:endParaRPr>
          </a:p>
        </p:txBody>
      </p:sp>
      <p:cxnSp>
        <p:nvCxnSpPr>
          <p:cNvPr id="15" name="Gerade Verbindung mit Pfeil 14">
            <a:extLst>
              <a:ext uri="{FF2B5EF4-FFF2-40B4-BE49-F238E27FC236}">
                <a16:creationId xmlns:a16="http://schemas.microsoft.com/office/drawing/2014/main" xmlns="" id="{F1943304-F500-4E4C-9CC3-0B1EDBA26A79}"/>
              </a:ext>
            </a:extLst>
          </p:cNvPr>
          <p:cNvCxnSpPr>
            <a:cxnSpLocks/>
          </p:cNvCxnSpPr>
          <p:nvPr/>
        </p:nvCxnSpPr>
        <p:spPr>
          <a:xfrm flipH="1" flipV="1">
            <a:off x="2483768" y="1844824"/>
            <a:ext cx="2179672" cy="1461822"/>
          </a:xfrm>
          <a:prstGeom prst="straightConnector1">
            <a:avLst/>
          </a:prstGeom>
          <a:ln w="28575">
            <a:solidFill>
              <a:schemeClr val="bg1">
                <a:lumMod val="9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xmlns="" id="{D7343F23-25DB-42FF-832A-3CBB0D029E59}"/>
              </a:ext>
            </a:extLst>
          </p:cNvPr>
          <p:cNvCxnSpPr>
            <a:cxnSpLocks/>
          </p:cNvCxnSpPr>
          <p:nvPr/>
        </p:nvCxnSpPr>
        <p:spPr>
          <a:xfrm flipV="1">
            <a:off x="6324600" y="1888257"/>
            <a:ext cx="2305507" cy="141838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xmlns="" id="{3C8FA763-EFC1-4365-B2B8-BC9AE8A71C5C}"/>
              </a:ext>
            </a:extLst>
          </p:cNvPr>
          <p:cNvCxnSpPr>
            <a:cxnSpLocks/>
          </p:cNvCxnSpPr>
          <p:nvPr/>
        </p:nvCxnSpPr>
        <p:spPr>
          <a:xfrm>
            <a:off x="5527964" y="4239491"/>
            <a:ext cx="28237" cy="14776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9" name="Textfeld 18"/>
          <p:cNvSpPr txBox="1"/>
          <p:nvPr/>
        </p:nvSpPr>
        <p:spPr>
          <a:xfrm>
            <a:off x="685801" y="0"/>
            <a:ext cx="11201400" cy="1077218"/>
          </a:xfrm>
          <a:prstGeom prst="rect">
            <a:avLst/>
          </a:prstGeom>
          <a:noFill/>
        </p:spPr>
        <p:txBody>
          <a:bodyPr wrap="square" rtlCol="0">
            <a:spAutoFit/>
          </a:bodyPr>
          <a:lstStyle/>
          <a:p>
            <a:pPr marL="514350" indent="-514350">
              <a:buNone/>
            </a:pPr>
            <a:r>
              <a:rPr lang="en-GB" sz="2400" b="1" dirty="0" smtClean="0"/>
              <a:t>B. Tort law and transnational supply chains</a:t>
            </a:r>
          </a:p>
          <a:p>
            <a:pPr marL="971550" lvl="1" indent="-514350">
              <a:buNone/>
            </a:pPr>
            <a:r>
              <a:rPr lang="en-GB" sz="2000" dirty="0" smtClean="0"/>
              <a:t>I. A duty of care beyond the immediate legal person</a:t>
            </a:r>
          </a:p>
          <a:p>
            <a:pPr marL="971550" lvl="1" indent="-514350">
              <a:buNone/>
            </a:pPr>
            <a:r>
              <a:rPr lang="en-GB" sz="2000" dirty="0" smtClean="0"/>
              <a:t>II. The standard of care</a:t>
            </a:r>
          </a:p>
        </p:txBody>
      </p:sp>
    </p:spTree>
    <p:extLst>
      <p:ext uri="{BB962C8B-B14F-4D97-AF65-F5344CB8AC3E}">
        <p14:creationId xmlns:p14="http://schemas.microsoft.com/office/powerpoint/2010/main" xmlns="" val="1075751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018308" y="1226127"/>
            <a:ext cx="2223655" cy="707886"/>
          </a:xfrm>
          <a:prstGeom prst="rect">
            <a:avLst/>
          </a:prstGeom>
          <a:noFill/>
        </p:spPr>
        <p:txBody>
          <a:bodyPr wrap="square" rtlCol="0">
            <a:spAutoFit/>
          </a:bodyPr>
          <a:lstStyle/>
          <a:p>
            <a:r>
              <a:rPr lang="en-GB" sz="2000" b="1" dirty="0" smtClean="0"/>
              <a:t>UNGP</a:t>
            </a:r>
          </a:p>
          <a:p>
            <a:r>
              <a:rPr lang="en-GB" sz="2000" b="1" dirty="0" smtClean="0">
                <a:solidFill>
                  <a:schemeClr val="bg2"/>
                </a:solidFill>
              </a:rPr>
              <a:t>Supply Chain Laws</a:t>
            </a:r>
            <a:endParaRPr lang="en-GB" sz="2000" b="1" dirty="0">
              <a:solidFill>
                <a:schemeClr val="bg2"/>
              </a:solidFill>
            </a:endParaRPr>
          </a:p>
        </p:txBody>
      </p:sp>
      <p:sp>
        <p:nvSpPr>
          <p:cNvPr id="6" name="Textfeld 5"/>
          <p:cNvSpPr txBox="1"/>
          <p:nvPr/>
        </p:nvSpPr>
        <p:spPr>
          <a:xfrm>
            <a:off x="8415338" y="1412776"/>
            <a:ext cx="1714500" cy="400110"/>
          </a:xfrm>
          <a:prstGeom prst="rect">
            <a:avLst/>
          </a:prstGeom>
          <a:noFill/>
        </p:spPr>
        <p:txBody>
          <a:bodyPr wrap="square" rtlCol="0">
            <a:spAutoFit/>
          </a:bodyPr>
          <a:lstStyle/>
          <a:p>
            <a:r>
              <a:rPr lang="en-GB" sz="2000" b="1" dirty="0" smtClean="0"/>
              <a:t>Tort Law</a:t>
            </a:r>
            <a:endParaRPr lang="en-GB" sz="2000" b="1" dirty="0"/>
          </a:p>
        </p:txBody>
      </p:sp>
      <p:cxnSp>
        <p:nvCxnSpPr>
          <p:cNvPr id="28" name="Gerade Verbindung mit Pfeil 27"/>
          <p:cNvCxnSpPr>
            <a:cxnSpLocks/>
          </p:cNvCxnSpPr>
          <p:nvPr/>
        </p:nvCxnSpPr>
        <p:spPr>
          <a:xfrm flipH="1">
            <a:off x="3241964" y="1484785"/>
            <a:ext cx="4730463" cy="322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xmlns="" id="{E0F50A41-4590-4B76-8169-C3F20BC88FEF}"/>
              </a:ext>
            </a:extLst>
          </p:cNvPr>
          <p:cNvCxnSpPr>
            <a:cxnSpLocks/>
          </p:cNvCxnSpPr>
          <p:nvPr/>
        </p:nvCxnSpPr>
        <p:spPr>
          <a:xfrm flipV="1">
            <a:off x="3283527" y="1707302"/>
            <a:ext cx="4772026" cy="17589"/>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xmlns="" id="{CDD753F4-3A48-44FB-A87B-FEF3D6DBD0E0}"/>
              </a:ext>
            </a:extLst>
          </p:cNvPr>
          <p:cNvSpPr txBox="1"/>
          <p:nvPr/>
        </p:nvSpPr>
        <p:spPr>
          <a:xfrm>
            <a:off x="2888673" y="5758686"/>
            <a:ext cx="6982690" cy="707886"/>
          </a:xfrm>
          <a:prstGeom prst="rect">
            <a:avLst/>
          </a:prstGeom>
          <a:noFill/>
        </p:spPr>
        <p:txBody>
          <a:bodyPr wrap="square" rtlCol="0">
            <a:spAutoFit/>
          </a:bodyPr>
          <a:lstStyle/>
          <a:p>
            <a:r>
              <a:rPr lang="en-GB" sz="2000" b="1" dirty="0" smtClean="0"/>
              <a:t>Supply Chain-wide Due Diligence, </a:t>
            </a:r>
          </a:p>
          <a:p>
            <a:r>
              <a:rPr lang="en-GB" sz="2000" b="1" dirty="0" smtClean="0"/>
              <a:t>Self Commitments, Risk Assessment, Prevention, Mitigation</a:t>
            </a:r>
            <a:endParaRPr lang="en-GB" sz="2000" b="1" dirty="0"/>
          </a:p>
        </p:txBody>
      </p:sp>
      <p:cxnSp>
        <p:nvCxnSpPr>
          <p:cNvPr id="9" name="Gerade Verbindung mit Pfeil 8">
            <a:extLst>
              <a:ext uri="{FF2B5EF4-FFF2-40B4-BE49-F238E27FC236}">
                <a16:creationId xmlns:a16="http://schemas.microsoft.com/office/drawing/2014/main" xmlns="" id="{E4D14B7F-A0E8-4C69-B7A1-EA2EABFE963B}"/>
              </a:ext>
            </a:extLst>
          </p:cNvPr>
          <p:cNvCxnSpPr>
            <a:cxnSpLocks/>
          </p:cNvCxnSpPr>
          <p:nvPr/>
        </p:nvCxnSpPr>
        <p:spPr>
          <a:xfrm>
            <a:off x="1692613" y="2041684"/>
            <a:ext cx="1757169" cy="361097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xmlns="" id="{12B8D5DA-3714-4D54-86B7-0351AAB5D658}"/>
              </a:ext>
            </a:extLst>
          </p:cNvPr>
          <p:cNvCxnSpPr>
            <a:cxnSpLocks/>
          </p:cNvCxnSpPr>
          <p:nvPr/>
        </p:nvCxnSpPr>
        <p:spPr>
          <a:xfrm flipV="1">
            <a:off x="7252855" y="2057400"/>
            <a:ext cx="1932709" cy="3699164"/>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xmlns="" id="{C66A10EC-FA7B-4618-8B39-13C4CE55BC93}"/>
              </a:ext>
            </a:extLst>
          </p:cNvPr>
          <p:cNvSpPr txBox="1"/>
          <p:nvPr/>
        </p:nvSpPr>
        <p:spPr>
          <a:xfrm>
            <a:off x="1208674" y="3765233"/>
            <a:ext cx="1163051" cy="369332"/>
          </a:xfrm>
          <a:prstGeom prst="rect">
            <a:avLst/>
          </a:prstGeom>
          <a:noFill/>
        </p:spPr>
        <p:txBody>
          <a:bodyPr wrap="square" rtlCol="0">
            <a:spAutoFit/>
          </a:bodyPr>
          <a:lstStyle/>
          <a:p>
            <a:r>
              <a:rPr lang="en-GB" dirty="0" smtClean="0">
                <a:solidFill>
                  <a:srgbClr val="C00000"/>
                </a:solidFill>
              </a:rPr>
              <a:t>require</a:t>
            </a:r>
            <a:endParaRPr lang="en-GB" dirty="0">
              <a:solidFill>
                <a:srgbClr val="C00000"/>
              </a:solidFill>
            </a:endParaRPr>
          </a:p>
        </p:txBody>
      </p:sp>
      <p:sp>
        <p:nvSpPr>
          <p:cNvPr id="17" name="Textfeld 16">
            <a:extLst>
              <a:ext uri="{FF2B5EF4-FFF2-40B4-BE49-F238E27FC236}">
                <a16:creationId xmlns:a16="http://schemas.microsoft.com/office/drawing/2014/main" xmlns="" id="{E6580A23-08E7-47D1-AE70-D7EB292BA6DC}"/>
              </a:ext>
            </a:extLst>
          </p:cNvPr>
          <p:cNvSpPr txBox="1"/>
          <p:nvPr/>
        </p:nvSpPr>
        <p:spPr>
          <a:xfrm>
            <a:off x="8291944" y="3683673"/>
            <a:ext cx="3595255" cy="1015663"/>
          </a:xfrm>
          <a:prstGeom prst="rect">
            <a:avLst/>
          </a:prstGeom>
          <a:noFill/>
        </p:spPr>
        <p:txBody>
          <a:bodyPr wrap="square" rtlCol="0">
            <a:spAutoFit/>
          </a:bodyPr>
          <a:lstStyle/>
          <a:p>
            <a:r>
              <a:rPr lang="en-GB" sz="2000" b="1" dirty="0" smtClean="0">
                <a:solidFill>
                  <a:srgbClr val="C00000"/>
                </a:solidFill>
              </a:rPr>
              <a:t>Assumption of Responsibilities</a:t>
            </a:r>
          </a:p>
          <a:p>
            <a:r>
              <a:rPr lang="en-GB" sz="2000" b="1" dirty="0" smtClean="0">
                <a:solidFill>
                  <a:srgbClr val="C00000"/>
                </a:solidFill>
              </a:rPr>
              <a:t>Minimum Standards</a:t>
            </a:r>
            <a:endParaRPr lang="en-GB" sz="2000" b="1" dirty="0">
              <a:solidFill>
                <a:srgbClr val="C00000"/>
              </a:solidFill>
            </a:endParaRPr>
          </a:p>
          <a:p>
            <a:r>
              <a:rPr lang="en-GB" sz="2000" b="1" dirty="0" smtClean="0">
                <a:solidFill>
                  <a:srgbClr val="C00000"/>
                </a:solidFill>
              </a:rPr>
              <a:t>Tendency Upwards</a:t>
            </a:r>
            <a:endParaRPr lang="en-GB" sz="2000" b="1" dirty="0">
              <a:solidFill>
                <a:srgbClr val="C00000"/>
              </a:solidFill>
            </a:endParaRPr>
          </a:p>
        </p:txBody>
      </p:sp>
      <p:sp>
        <p:nvSpPr>
          <p:cNvPr id="14" name="Textfeld 13">
            <a:extLst>
              <a:ext uri="{FF2B5EF4-FFF2-40B4-BE49-F238E27FC236}">
                <a16:creationId xmlns:a16="http://schemas.microsoft.com/office/drawing/2014/main" xmlns="" id="{66FA1466-CB46-4A44-A2F5-B5337EA70E5F}"/>
              </a:ext>
            </a:extLst>
          </p:cNvPr>
          <p:cNvSpPr txBox="1"/>
          <p:nvPr/>
        </p:nvSpPr>
        <p:spPr>
          <a:xfrm>
            <a:off x="4170116" y="3362004"/>
            <a:ext cx="2978830" cy="707886"/>
          </a:xfrm>
          <a:prstGeom prst="rect">
            <a:avLst/>
          </a:prstGeom>
          <a:noFill/>
        </p:spPr>
        <p:txBody>
          <a:bodyPr wrap="square" rtlCol="0">
            <a:spAutoFit/>
          </a:bodyPr>
          <a:lstStyle/>
          <a:p>
            <a:r>
              <a:rPr lang="en-GB" sz="2000" b="1" dirty="0" smtClean="0">
                <a:solidFill>
                  <a:srgbClr val="0070C0"/>
                </a:solidFill>
              </a:rPr>
              <a:t>Social Norms / Societal 		Expectations </a:t>
            </a:r>
            <a:endParaRPr lang="en-GB" sz="2000" b="1" dirty="0">
              <a:solidFill>
                <a:srgbClr val="0070C0"/>
              </a:solidFill>
            </a:endParaRPr>
          </a:p>
        </p:txBody>
      </p:sp>
      <p:cxnSp>
        <p:nvCxnSpPr>
          <p:cNvPr id="15" name="Gerade Verbindung mit Pfeil 14">
            <a:extLst>
              <a:ext uri="{FF2B5EF4-FFF2-40B4-BE49-F238E27FC236}">
                <a16:creationId xmlns:a16="http://schemas.microsoft.com/office/drawing/2014/main" xmlns="" id="{F1943304-F500-4E4C-9CC3-0B1EDBA26A79}"/>
              </a:ext>
            </a:extLst>
          </p:cNvPr>
          <p:cNvCxnSpPr>
            <a:cxnSpLocks/>
          </p:cNvCxnSpPr>
          <p:nvPr/>
        </p:nvCxnSpPr>
        <p:spPr>
          <a:xfrm flipH="1" flipV="1">
            <a:off x="2483768" y="1844824"/>
            <a:ext cx="2179672" cy="146182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xmlns="" id="{D7343F23-25DB-42FF-832A-3CBB0D029E59}"/>
              </a:ext>
            </a:extLst>
          </p:cNvPr>
          <p:cNvCxnSpPr>
            <a:cxnSpLocks/>
          </p:cNvCxnSpPr>
          <p:nvPr/>
        </p:nvCxnSpPr>
        <p:spPr>
          <a:xfrm flipV="1">
            <a:off x="6324600" y="1888257"/>
            <a:ext cx="2305507" cy="141838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xmlns="" id="{3C8FA763-EFC1-4365-B2B8-BC9AE8A71C5C}"/>
              </a:ext>
            </a:extLst>
          </p:cNvPr>
          <p:cNvCxnSpPr>
            <a:cxnSpLocks/>
          </p:cNvCxnSpPr>
          <p:nvPr/>
        </p:nvCxnSpPr>
        <p:spPr>
          <a:xfrm>
            <a:off x="5527964" y="4239491"/>
            <a:ext cx="28237" cy="14776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685801" y="0"/>
            <a:ext cx="11201400" cy="1077218"/>
          </a:xfrm>
          <a:prstGeom prst="rect">
            <a:avLst/>
          </a:prstGeom>
          <a:noFill/>
        </p:spPr>
        <p:txBody>
          <a:bodyPr wrap="square" rtlCol="0">
            <a:spAutoFit/>
          </a:bodyPr>
          <a:lstStyle/>
          <a:p>
            <a:pPr marL="514350" indent="-514350">
              <a:buNone/>
            </a:pPr>
            <a:r>
              <a:rPr lang="en-GB" sz="2400" b="1" dirty="0" smtClean="0"/>
              <a:t>C. Impact of the UNGP on tort law</a:t>
            </a:r>
          </a:p>
          <a:p>
            <a:pPr marL="971550" lvl="1" indent="-514350">
              <a:buNone/>
            </a:pPr>
            <a:r>
              <a:rPr lang="en-GB" sz="2000" dirty="0" smtClean="0"/>
              <a:t>I. Parallels of the UNGP and tort law</a:t>
            </a:r>
          </a:p>
          <a:p>
            <a:pPr marL="971550" lvl="1" indent="-514350">
              <a:buNone/>
            </a:pPr>
            <a:r>
              <a:rPr lang="en-GB" sz="2000" dirty="0" smtClean="0"/>
              <a:t>II. Impact</a:t>
            </a:r>
          </a:p>
        </p:txBody>
      </p:sp>
    </p:spTree>
    <p:extLst>
      <p:ext uri="{BB962C8B-B14F-4D97-AF65-F5344CB8AC3E}">
        <p14:creationId xmlns:p14="http://schemas.microsoft.com/office/powerpoint/2010/main" xmlns="" val="1075751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018308" y="1226127"/>
            <a:ext cx="2223655" cy="707886"/>
          </a:xfrm>
          <a:prstGeom prst="rect">
            <a:avLst/>
          </a:prstGeom>
          <a:noFill/>
        </p:spPr>
        <p:txBody>
          <a:bodyPr wrap="square" rtlCol="0">
            <a:spAutoFit/>
          </a:bodyPr>
          <a:lstStyle/>
          <a:p>
            <a:r>
              <a:rPr lang="en-GB" sz="2000" b="1" dirty="0" smtClean="0"/>
              <a:t>UNGP</a:t>
            </a:r>
          </a:p>
          <a:p>
            <a:r>
              <a:rPr lang="en-GB" sz="2000" b="1" dirty="0" smtClean="0"/>
              <a:t>Supply Chain Laws</a:t>
            </a:r>
            <a:endParaRPr lang="en-GB" sz="2000" b="1" dirty="0"/>
          </a:p>
        </p:txBody>
      </p:sp>
      <p:sp>
        <p:nvSpPr>
          <p:cNvPr id="6" name="Textfeld 5"/>
          <p:cNvSpPr txBox="1"/>
          <p:nvPr/>
        </p:nvSpPr>
        <p:spPr>
          <a:xfrm>
            <a:off x="8415338" y="1412776"/>
            <a:ext cx="1714500" cy="400110"/>
          </a:xfrm>
          <a:prstGeom prst="rect">
            <a:avLst/>
          </a:prstGeom>
          <a:noFill/>
        </p:spPr>
        <p:txBody>
          <a:bodyPr wrap="square" rtlCol="0">
            <a:spAutoFit/>
          </a:bodyPr>
          <a:lstStyle/>
          <a:p>
            <a:r>
              <a:rPr lang="en-GB" sz="2000" b="1" dirty="0" smtClean="0"/>
              <a:t>Tort Law</a:t>
            </a:r>
            <a:endParaRPr lang="en-GB" sz="2000" b="1" dirty="0"/>
          </a:p>
        </p:txBody>
      </p:sp>
      <p:cxnSp>
        <p:nvCxnSpPr>
          <p:cNvPr id="28" name="Gerade Verbindung mit Pfeil 27"/>
          <p:cNvCxnSpPr>
            <a:cxnSpLocks/>
          </p:cNvCxnSpPr>
          <p:nvPr/>
        </p:nvCxnSpPr>
        <p:spPr>
          <a:xfrm flipH="1">
            <a:off x="3241964" y="1484785"/>
            <a:ext cx="4730463" cy="3228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xmlns="" id="{E0F50A41-4590-4B76-8169-C3F20BC88FEF}"/>
              </a:ext>
            </a:extLst>
          </p:cNvPr>
          <p:cNvCxnSpPr>
            <a:cxnSpLocks/>
          </p:cNvCxnSpPr>
          <p:nvPr/>
        </p:nvCxnSpPr>
        <p:spPr>
          <a:xfrm flipV="1">
            <a:off x="3283527" y="1707302"/>
            <a:ext cx="4772026" cy="17589"/>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xmlns="" id="{CDD753F4-3A48-44FB-A87B-FEF3D6DBD0E0}"/>
              </a:ext>
            </a:extLst>
          </p:cNvPr>
          <p:cNvSpPr txBox="1"/>
          <p:nvPr/>
        </p:nvSpPr>
        <p:spPr>
          <a:xfrm>
            <a:off x="2888673" y="5758686"/>
            <a:ext cx="6982690" cy="707886"/>
          </a:xfrm>
          <a:prstGeom prst="rect">
            <a:avLst/>
          </a:prstGeom>
          <a:noFill/>
        </p:spPr>
        <p:txBody>
          <a:bodyPr wrap="square" rtlCol="0">
            <a:spAutoFit/>
          </a:bodyPr>
          <a:lstStyle/>
          <a:p>
            <a:r>
              <a:rPr lang="en-GB" sz="2000" b="1" dirty="0" smtClean="0"/>
              <a:t>Supply Chain-wide Due Diligence, </a:t>
            </a:r>
          </a:p>
          <a:p>
            <a:r>
              <a:rPr lang="en-GB" sz="2000" b="1" dirty="0" smtClean="0"/>
              <a:t>Self Commitments, Risk Assessment, Prevention, Mitigation</a:t>
            </a:r>
            <a:endParaRPr lang="en-GB" sz="2000" b="1" dirty="0"/>
          </a:p>
        </p:txBody>
      </p:sp>
      <p:cxnSp>
        <p:nvCxnSpPr>
          <p:cNvPr id="9" name="Gerade Verbindung mit Pfeil 8">
            <a:extLst>
              <a:ext uri="{FF2B5EF4-FFF2-40B4-BE49-F238E27FC236}">
                <a16:creationId xmlns:a16="http://schemas.microsoft.com/office/drawing/2014/main" xmlns="" id="{E4D14B7F-A0E8-4C69-B7A1-EA2EABFE963B}"/>
              </a:ext>
            </a:extLst>
          </p:cNvPr>
          <p:cNvCxnSpPr>
            <a:cxnSpLocks/>
          </p:cNvCxnSpPr>
          <p:nvPr/>
        </p:nvCxnSpPr>
        <p:spPr>
          <a:xfrm>
            <a:off x="1692613" y="2041684"/>
            <a:ext cx="1757169" cy="3610971"/>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xmlns="" id="{12B8D5DA-3714-4D54-86B7-0351AAB5D658}"/>
              </a:ext>
            </a:extLst>
          </p:cNvPr>
          <p:cNvCxnSpPr>
            <a:cxnSpLocks/>
          </p:cNvCxnSpPr>
          <p:nvPr/>
        </p:nvCxnSpPr>
        <p:spPr>
          <a:xfrm flipV="1">
            <a:off x="7252855" y="2057400"/>
            <a:ext cx="1932709" cy="369916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xmlns="" id="{C66A10EC-FA7B-4618-8B39-13C4CE55BC93}"/>
              </a:ext>
            </a:extLst>
          </p:cNvPr>
          <p:cNvSpPr txBox="1"/>
          <p:nvPr/>
        </p:nvSpPr>
        <p:spPr>
          <a:xfrm>
            <a:off x="1208674" y="3765233"/>
            <a:ext cx="1163051" cy="369332"/>
          </a:xfrm>
          <a:prstGeom prst="rect">
            <a:avLst/>
          </a:prstGeom>
          <a:noFill/>
        </p:spPr>
        <p:txBody>
          <a:bodyPr wrap="square" rtlCol="0">
            <a:spAutoFit/>
          </a:bodyPr>
          <a:lstStyle/>
          <a:p>
            <a:r>
              <a:rPr lang="en-GB" b="1" dirty="0" smtClean="0">
                <a:solidFill>
                  <a:srgbClr val="C00000"/>
                </a:solidFill>
              </a:rPr>
              <a:t>require</a:t>
            </a:r>
            <a:endParaRPr lang="en-GB" b="1" dirty="0">
              <a:solidFill>
                <a:srgbClr val="C00000"/>
              </a:solidFill>
            </a:endParaRPr>
          </a:p>
        </p:txBody>
      </p:sp>
      <p:sp>
        <p:nvSpPr>
          <p:cNvPr id="17" name="Textfeld 16">
            <a:extLst>
              <a:ext uri="{FF2B5EF4-FFF2-40B4-BE49-F238E27FC236}">
                <a16:creationId xmlns:a16="http://schemas.microsoft.com/office/drawing/2014/main" xmlns="" id="{E6580A23-08E7-47D1-AE70-D7EB292BA6DC}"/>
              </a:ext>
            </a:extLst>
          </p:cNvPr>
          <p:cNvSpPr txBox="1"/>
          <p:nvPr/>
        </p:nvSpPr>
        <p:spPr>
          <a:xfrm>
            <a:off x="8291944" y="3683673"/>
            <a:ext cx="3595255" cy="1015663"/>
          </a:xfrm>
          <a:prstGeom prst="rect">
            <a:avLst/>
          </a:prstGeom>
          <a:noFill/>
        </p:spPr>
        <p:txBody>
          <a:bodyPr wrap="square" rtlCol="0">
            <a:spAutoFit/>
          </a:bodyPr>
          <a:lstStyle/>
          <a:p>
            <a:r>
              <a:rPr lang="en-GB" sz="2000" b="1" dirty="0" smtClean="0">
                <a:solidFill>
                  <a:srgbClr val="C00000"/>
                </a:solidFill>
              </a:rPr>
              <a:t>Assumption of Responsibilities</a:t>
            </a:r>
          </a:p>
          <a:p>
            <a:r>
              <a:rPr lang="en-GB" sz="2000" b="1" dirty="0" smtClean="0">
                <a:solidFill>
                  <a:srgbClr val="C00000"/>
                </a:solidFill>
              </a:rPr>
              <a:t>Minimum Standards</a:t>
            </a:r>
            <a:endParaRPr lang="en-GB" sz="2000" b="1" dirty="0">
              <a:solidFill>
                <a:srgbClr val="C00000"/>
              </a:solidFill>
            </a:endParaRPr>
          </a:p>
          <a:p>
            <a:r>
              <a:rPr lang="en-GB" sz="2000" b="1" dirty="0" smtClean="0">
                <a:solidFill>
                  <a:srgbClr val="C00000"/>
                </a:solidFill>
              </a:rPr>
              <a:t>Tendency Upwards</a:t>
            </a:r>
            <a:endParaRPr lang="en-GB" sz="2000" b="1" dirty="0">
              <a:solidFill>
                <a:srgbClr val="C00000"/>
              </a:solidFill>
            </a:endParaRPr>
          </a:p>
        </p:txBody>
      </p:sp>
      <p:sp>
        <p:nvSpPr>
          <p:cNvPr id="14" name="Textfeld 13">
            <a:extLst>
              <a:ext uri="{FF2B5EF4-FFF2-40B4-BE49-F238E27FC236}">
                <a16:creationId xmlns:a16="http://schemas.microsoft.com/office/drawing/2014/main" xmlns="" id="{66FA1466-CB46-4A44-A2F5-B5337EA70E5F}"/>
              </a:ext>
            </a:extLst>
          </p:cNvPr>
          <p:cNvSpPr txBox="1"/>
          <p:nvPr/>
        </p:nvSpPr>
        <p:spPr>
          <a:xfrm>
            <a:off x="4170116" y="3362004"/>
            <a:ext cx="2978830" cy="707886"/>
          </a:xfrm>
          <a:prstGeom prst="rect">
            <a:avLst/>
          </a:prstGeom>
          <a:noFill/>
        </p:spPr>
        <p:txBody>
          <a:bodyPr wrap="square" rtlCol="0">
            <a:spAutoFit/>
          </a:bodyPr>
          <a:lstStyle/>
          <a:p>
            <a:r>
              <a:rPr lang="en-GB" sz="2000" b="1" dirty="0" smtClean="0">
                <a:solidFill>
                  <a:srgbClr val="0070C0"/>
                </a:solidFill>
              </a:rPr>
              <a:t>Social Norms / Societal 		Expectations </a:t>
            </a:r>
            <a:endParaRPr lang="en-GB" sz="2000" b="1" dirty="0">
              <a:solidFill>
                <a:srgbClr val="0070C0"/>
              </a:solidFill>
            </a:endParaRPr>
          </a:p>
        </p:txBody>
      </p:sp>
      <p:cxnSp>
        <p:nvCxnSpPr>
          <p:cNvPr id="15" name="Gerade Verbindung mit Pfeil 14">
            <a:extLst>
              <a:ext uri="{FF2B5EF4-FFF2-40B4-BE49-F238E27FC236}">
                <a16:creationId xmlns:a16="http://schemas.microsoft.com/office/drawing/2014/main" xmlns="" id="{F1943304-F500-4E4C-9CC3-0B1EDBA26A79}"/>
              </a:ext>
            </a:extLst>
          </p:cNvPr>
          <p:cNvCxnSpPr>
            <a:cxnSpLocks/>
          </p:cNvCxnSpPr>
          <p:nvPr/>
        </p:nvCxnSpPr>
        <p:spPr>
          <a:xfrm flipH="1" flipV="1">
            <a:off x="2483768" y="1844824"/>
            <a:ext cx="2179672" cy="146182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xmlns="" id="{D7343F23-25DB-42FF-832A-3CBB0D029E59}"/>
              </a:ext>
            </a:extLst>
          </p:cNvPr>
          <p:cNvCxnSpPr>
            <a:cxnSpLocks/>
          </p:cNvCxnSpPr>
          <p:nvPr/>
        </p:nvCxnSpPr>
        <p:spPr>
          <a:xfrm flipV="1">
            <a:off x="6324600" y="1888257"/>
            <a:ext cx="2305507" cy="141838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xmlns="" id="{3C8FA763-EFC1-4365-B2B8-BC9AE8A71C5C}"/>
              </a:ext>
            </a:extLst>
          </p:cNvPr>
          <p:cNvCxnSpPr>
            <a:cxnSpLocks/>
          </p:cNvCxnSpPr>
          <p:nvPr/>
        </p:nvCxnSpPr>
        <p:spPr>
          <a:xfrm>
            <a:off x="5527964" y="4239491"/>
            <a:ext cx="28237" cy="14776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685801" y="0"/>
            <a:ext cx="11201400" cy="1077218"/>
          </a:xfrm>
          <a:prstGeom prst="rect">
            <a:avLst/>
          </a:prstGeom>
          <a:noFill/>
        </p:spPr>
        <p:txBody>
          <a:bodyPr wrap="square" rtlCol="0">
            <a:spAutoFit/>
          </a:bodyPr>
          <a:lstStyle/>
          <a:p>
            <a:pPr marL="514350" indent="-514350">
              <a:buNone/>
            </a:pPr>
            <a:r>
              <a:rPr lang="en-GB" sz="2400" b="1" dirty="0" smtClean="0"/>
              <a:t>D. Impact of due diligence laws on tort law</a:t>
            </a:r>
          </a:p>
          <a:p>
            <a:pPr marL="971550" lvl="1" indent="-514350">
              <a:buNone/>
            </a:pPr>
            <a:r>
              <a:rPr lang="en-GB" sz="2000" dirty="0" smtClean="0"/>
              <a:t>I. Principles in case of silence on the issue of liability </a:t>
            </a:r>
          </a:p>
          <a:p>
            <a:pPr marL="971550" lvl="1" indent="-514350">
              <a:buNone/>
            </a:pPr>
            <a:r>
              <a:rPr lang="en-GB" sz="2000" dirty="0" smtClean="0"/>
              <a:t>II. Ruling out an impact, III. Liability clause </a:t>
            </a:r>
          </a:p>
        </p:txBody>
      </p:sp>
    </p:spTree>
    <p:extLst>
      <p:ext uri="{BB962C8B-B14F-4D97-AF65-F5344CB8AC3E}">
        <p14:creationId xmlns:p14="http://schemas.microsoft.com/office/powerpoint/2010/main" xmlns="" val="1075751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6D84B5-610C-4ADF-B619-8BDB39E07CF4}"/>
              </a:ext>
            </a:extLst>
          </p:cNvPr>
          <p:cNvSpPr>
            <a:spLocks noGrp="1"/>
          </p:cNvSpPr>
          <p:nvPr>
            <p:ph type="title"/>
          </p:nvPr>
        </p:nvSpPr>
        <p:spPr>
          <a:xfrm>
            <a:off x="838200" y="365126"/>
            <a:ext cx="10515600" cy="794656"/>
          </a:xfrm>
        </p:spPr>
        <p:txBody>
          <a:bodyPr>
            <a:normAutofit/>
          </a:bodyPr>
          <a:lstStyle/>
          <a:p>
            <a:r>
              <a:rPr lang="en-GB" sz="3200" dirty="0" smtClean="0"/>
              <a:t>B. Tort law and transnational supply chains</a:t>
            </a:r>
            <a:endParaRPr lang="en-GB" sz="3200" dirty="0"/>
          </a:p>
        </p:txBody>
      </p:sp>
      <p:sp>
        <p:nvSpPr>
          <p:cNvPr id="3" name="Inhaltsplatzhalter 2">
            <a:extLst>
              <a:ext uri="{FF2B5EF4-FFF2-40B4-BE49-F238E27FC236}">
                <a16:creationId xmlns:a16="http://schemas.microsoft.com/office/drawing/2014/main" xmlns="" id="{D0EE7652-54E7-4112-AC20-A7DE3B88A913}"/>
              </a:ext>
            </a:extLst>
          </p:cNvPr>
          <p:cNvSpPr>
            <a:spLocks noGrp="1"/>
          </p:cNvSpPr>
          <p:nvPr>
            <p:ph idx="1"/>
          </p:nvPr>
        </p:nvSpPr>
        <p:spPr>
          <a:xfrm>
            <a:off x="838200" y="1159780"/>
            <a:ext cx="10858500" cy="5362939"/>
          </a:xfrm>
        </p:spPr>
        <p:txBody>
          <a:bodyPr>
            <a:normAutofit/>
          </a:bodyPr>
          <a:lstStyle/>
          <a:p>
            <a:pPr marL="571500" indent="-571500">
              <a:buNone/>
            </a:pPr>
            <a:r>
              <a:rPr lang="en-GB" b="1" dirty="0" smtClean="0"/>
              <a:t>I. Duty of care beyond the immediate legal person </a:t>
            </a:r>
          </a:p>
          <a:p>
            <a:pPr marL="571500" indent="-571500"/>
            <a:r>
              <a:rPr lang="en-GB" dirty="0" smtClean="0"/>
              <a:t>Liability for legally independent legal entities</a:t>
            </a:r>
          </a:p>
          <a:p>
            <a:pPr marL="571500" indent="-571500"/>
            <a:r>
              <a:rPr lang="en-GB" dirty="0" smtClean="0"/>
              <a:t>Complex allocation of responsibilities, resources and control</a:t>
            </a:r>
          </a:p>
          <a:p>
            <a:pPr marL="571500" indent="-571500">
              <a:buNone/>
            </a:pPr>
            <a:r>
              <a:rPr lang="en-GB" b="1" dirty="0" smtClean="0"/>
              <a:t>Principles:</a:t>
            </a:r>
          </a:p>
          <a:p>
            <a:pPr marL="571500" indent="-571500"/>
            <a:r>
              <a:rPr lang="en-GB" dirty="0" smtClean="0"/>
              <a:t>(Co-)generation or maintenance of a risk, previous dangerous actions </a:t>
            </a:r>
          </a:p>
          <a:p>
            <a:pPr marL="571500" indent="-571500"/>
            <a:r>
              <a:rPr lang="en-GB" dirty="0" smtClean="0"/>
              <a:t>(Potential to) risk control </a:t>
            </a:r>
          </a:p>
          <a:p>
            <a:pPr marL="571500" indent="-571500"/>
            <a:r>
              <a:rPr lang="en-GB" dirty="0" smtClean="0"/>
              <a:t>Assumption of responsibility (for certain management duties) </a:t>
            </a:r>
          </a:p>
          <a:p>
            <a:pPr marL="571500" indent="-571500">
              <a:buFont typeface="Wingdings" pitchFamily="2" charset="2"/>
              <a:buChar char="Ø"/>
            </a:pPr>
            <a:r>
              <a:rPr lang="en-GB" dirty="0" smtClean="0"/>
              <a:t>Proximity of the parent or leading company to victims </a:t>
            </a:r>
          </a:p>
          <a:p>
            <a:pPr marL="571500" indent="-571500">
              <a:buFont typeface="Wingdings" pitchFamily="2" charset="2"/>
              <a:buChar char="Ø"/>
            </a:pPr>
            <a:r>
              <a:rPr lang="en-GB" dirty="0" smtClean="0"/>
              <a:t>Their dependence on the care of the parent or leading company</a:t>
            </a:r>
          </a:p>
          <a:p>
            <a:pPr marL="571500" indent="-571500">
              <a:buAutoNum type="romanUcPeriod"/>
            </a:pPr>
            <a:endParaRPr lang="en-GB" dirty="0" smtClean="0"/>
          </a:p>
          <a:p>
            <a:pPr marL="571500" indent="-571500">
              <a:buAutoNum type="romanUcPeriod"/>
            </a:pPr>
            <a:endParaRPr lang="en-GB" dirty="0" smtClean="0"/>
          </a:p>
          <a:p>
            <a:pPr marL="571500" indent="-571500">
              <a:buAutoNum type="romanUcPeriod"/>
            </a:pPr>
            <a:endParaRPr lang="de-DE" dirty="0"/>
          </a:p>
        </p:txBody>
      </p:sp>
      <p:pic>
        <p:nvPicPr>
          <p:cNvPr id="4" name="Picture 2" descr="http://designguide.ku.dk/ku/billeder/fakultetsfarve_1.gif">
            <a:extLst>
              <a:ext uri="{FF2B5EF4-FFF2-40B4-BE49-F238E27FC236}">
                <a16:creationId xmlns:a16="http://schemas.microsoft.com/office/drawing/2014/main" xmlns="" id="{497AC780-B751-4CF6-9EA7-958B326BFBB5}"/>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2524544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6D84B5-610C-4ADF-B619-8BDB39E07CF4}"/>
              </a:ext>
            </a:extLst>
          </p:cNvPr>
          <p:cNvSpPr>
            <a:spLocks noGrp="1"/>
          </p:cNvSpPr>
          <p:nvPr>
            <p:ph type="title"/>
          </p:nvPr>
        </p:nvSpPr>
        <p:spPr>
          <a:xfrm>
            <a:off x="838200" y="365126"/>
            <a:ext cx="10515600" cy="794656"/>
          </a:xfrm>
        </p:spPr>
        <p:txBody>
          <a:bodyPr>
            <a:normAutofit/>
          </a:bodyPr>
          <a:lstStyle/>
          <a:p>
            <a:r>
              <a:rPr lang="en-GB" sz="3200" dirty="0" smtClean="0"/>
              <a:t>B. Tort law and transnational supply chains</a:t>
            </a:r>
            <a:endParaRPr lang="en-GB" sz="3200" dirty="0"/>
          </a:p>
        </p:txBody>
      </p:sp>
      <p:sp>
        <p:nvSpPr>
          <p:cNvPr id="3" name="Inhaltsplatzhalter 2">
            <a:extLst>
              <a:ext uri="{FF2B5EF4-FFF2-40B4-BE49-F238E27FC236}">
                <a16:creationId xmlns:a16="http://schemas.microsoft.com/office/drawing/2014/main" xmlns="" id="{D0EE7652-54E7-4112-AC20-A7DE3B88A913}"/>
              </a:ext>
            </a:extLst>
          </p:cNvPr>
          <p:cNvSpPr>
            <a:spLocks noGrp="1"/>
          </p:cNvSpPr>
          <p:nvPr>
            <p:ph idx="1"/>
          </p:nvPr>
        </p:nvSpPr>
        <p:spPr>
          <a:xfrm>
            <a:off x="838200" y="1159780"/>
            <a:ext cx="11353800" cy="5698220"/>
          </a:xfrm>
        </p:spPr>
        <p:txBody>
          <a:bodyPr>
            <a:normAutofit fontScale="85000" lnSpcReduction="20000"/>
          </a:bodyPr>
          <a:lstStyle/>
          <a:p>
            <a:pPr marL="571500" indent="-571500">
              <a:buAutoNum type="romanUcPeriod"/>
            </a:pPr>
            <a:r>
              <a:rPr lang="en-GB" b="1" dirty="0" smtClean="0"/>
              <a:t>Duty of care beyond the immediate legal person </a:t>
            </a:r>
          </a:p>
          <a:p>
            <a:pPr marL="571500" indent="-571500">
              <a:buNone/>
            </a:pPr>
            <a:r>
              <a:rPr lang="en-GB" dirty="0" smtClean="0"/>
              <a:t>Situations: </a:t>
            </a:r>
          </a:p>
          <a:p>
            <a:pPr marL="571500" indent="-571500"/>
            <a:r>
              <a:rPr lang="en-GB" b="1" dirty="0" smtClean="0"/>
              <a:t>Active role of parent/leading company</a:t>
            </a:r>
          </a:p>
          <a:p>
            <a:pPr marL="1028700" lvl="1" indent="-571500"/>
            <a:r>
              <a:rPr lang="en-GB" dirty="0" smtClean="0"/>
              <a:t>Orders, instructions, guidelines, group-wide policies, management system, </a:t>
            </a:r>
          </a:p>
          <a:p>
            <a:pPr marL="1028700" lvl="1" indent="-571500"/>
            <a:r>
              <a:rPr lang="en-GB" dirty="0" smtClean="0"/>
              <a:t>e.g. </a:t>
            </a:r>
            <a:r>
              <a:rPr lang="en-GB" i="1" dirty="0" smtClean="0"/>
              <a:t>Vedanta</a:t>
            </a:r>
            <a:r>
              <a:rPr lang="en-GB" dirty="0" smtClean="0"/>
              <a:t>: unsafe system of production: ‘may contain errors’</a:t>
            </a:r>
          </a:p>
          <a:p>
            <a:pPr marL="1028700" lvl="1" indent="-571500"/>
            <a:r>
              <a:rPr lang="en-GB" dirty="0" smtClean="0"/>
              <a:t>Undue restriction of funds</a:t>
            </a:r>
          </a:p>
          <a:p>
            <a:pPr marL="571500" indent="-571500"/>
            <a:r>
              <a:rPr lang="en-GB" b="1" dirty="0" smtClean="0"/>
              <a:t>Assumption of responsibility: contractual, de facto, by law (experts)</a:t>
            </a:r>
            <a:endParaRPr lang="en-GB" dirty="0" smtClean="0"/>
          </a:p>
          <a:p>
            <a:pPr marL="1028700" lvl="1" indent="-571500"/>
            <a:r>
              <a:rPr lang="en-GB" dirty="0" smtClean="0"/>
              <a:t>e.g. </a:t>
            </a:r>
            <a:r>
              <a:rPr lang="en-GB" i="1" dirty="0" smtClean="0"/>
              <a:t>Chandler v Cape; Amoco Cadiz</a:t>
            </a:r>
            <a:r>
              <a:rPr lang="en-GB" dirty="0" smtClean="0"/>
              <a:t>, German case law; </a:t>
            </a:r>
          </a:p>
          <a:p>
            <a:pPr marL="1028700" lvl="1" indent="-571500"/>
            <a:r>
              <a:rPr lang="en-GB" b="1" i="1" dirty="0" smtClean="0"/>
              <a:t>Vedanta:</a:t>
            </a:r>
            <a:r>
              <a:rPr lang="en-GB" b="1" dirty="0" smtClean="0"/>
              <a:t> due diligence instruments as mechanism for and indication of contro</a:t>
            </a:r>
            <a:r>
              <a:rPr lang="en-GB" dirty="0" smtClean="0"/>
              <a:t>l:</a:t>
            </a:r>
          </a:p>
          <a:p>
            <a:pPr marL="1485900" lvl="2" indent="-571500"/>
            <a:r>
              <a:rPr lang="en-GB" dirty="0" smtClean="0"/>
              <a:t>‘does not merely proclaim group-wide policies, but takes active steps’</a:t>
            </a:r>
          </a:p>
          <a:p>
            <a:pPr marL="1485900" lvl="2" indent="-571500"/>
            <a:r>
              <a:rPr lang="en-GB" dirty="0" smtClean="0"/>
              <a:t>‘it holds itself out as exercising that degree of supervision and control of its subsidiaries, even if it does not in fact do so. In such circumstances its very omission may constitute the abdication of a responsibility which it has publicly undertaken.’</a:t>
            </a:r>
          </a:p>
          <a:p>
            <a:pPr marL="571500" indent="-571500"/>
            <a:r>
              <a:rPr lang="en-GB" b="1" dirty="0" smtClean="0"/>
              <a:t>Duty to </a:t>
            </a:r>
            <a:r>
              <a:rPr lang="da-DK" b="1" dirty="0" smtClean="0"/>
              <a:t>organise corporation or supply chain so as to avoid damage</a:t>
            </a:r>
            <a:endParaRPr lang="en-GB" b="1" dirty="0" smtClean="0"/>
          </a:p>
          <a:p>
            <a:pPr marL="1028700" lvl="1" indent="-571500"/>
            <a:r>
              <a:rPr lang="en-GB" i="1" dirty="0" smtClean="0"/>
              <a:t>Chandle</a:t>
            </a:r>
            <a:r>
              <a:rPr lang="en-GB" dirty="0" smtClean="0"/>
              <a:t>r: ‘ought to have known’</a:t>
            </a:r>
          </a:p>
          <a:p>
            <a:pPr marL="1028700" lvl="1" indent="-571500"/>
            <a:r>
              <a:rPr lang="en-GB" i="1" dirty="0" smtClean="0"/>
              <a:t>Vedanta</a:t>
            </a:r>
            <a:r>
              <a:rPr lang="en-GB" dirty="0" smtClean="0"/>
              <a:t>: expertise and leverage: ‘parent is </a:t>
            </a:r>
            <a:r>
              <a:rPr lang="en-US" dirty="0" smtClean="0"/>
              <a:t>well placed, because of its knowledge or expertise, to protect the employees or others affected by the operations of the subsidiary’</a:t>
            </a:r>
          </a:p>
          <a:p>
            <a:pPr marL="1485900" lvl="2" indent="-571500"/>
            <a:r>
              <a:rPr lang="en-GB" dirty="0" smtClean="0"/>
              <a:t>Organisational torts or organisational negligence</a:t>
            </a:r>
          </a:p>
          <a:p>
            <a:pPr marL="1028700" lvl="1" indent="-571500"/>
            <a:r>
              <a:rPr lang="en-US" i="1" dirty="0" smtClean="0"/>
              <a:t>Begum v. </a:t>
            </a:r>
            <a:r>
              <a:rPr lang="en-US" i="1" dirty="0" err="1" smtClean="0"/>
              <a:t>Maran</a:t>
            </a:r>
            <a:endParaRPr lang="en-GB" i="1" dirty="0" smtClean="0"/>
          </a:p>
          <a:p>
            <a:pPr marL="1485900" lvl="2" indent="-571500"/>
            <a:r>
              <a:rPr lang="en-GB" dirty="0" smtClean="0"/>
              <a:t>Product liability law</a:t>
            </a:r>
          </a:p>
          <a:p>
            <a:pPr marL="571500" indent="-571500">
              <a:buAutoNum type="romanUcPeriod"/>
            </a:pPr>
            <a:endParaRPr lang="en-GB" dirty="0" smtClean="0"/>
          </a:p>
          <a:p>
            <a:pPr marL="571500" indent="-571500">
              <a:buAutoNum type="romanUcPeriod"/>
            </a:pPr>
            <a:endParaRPr lang="de-DE" dirty="0"/>
          </a:p>
        </p:txBody>
      </p:sp>
      <p:pic>
        <p:nvPicPr>
          <p:cNvPr id="4" name="Picture 2" descr="http://designguide.ku.dk/ku/billeder/fakultetsfarve_1.gif">
            <a:extLst>
              <a:ext uri="{FF2B5EF4-FFF2-40B4-BE49-F238E27FC236}">
                <a16:creationId xmlns:a16="http://schemas.microsoft.com/office/drawing/2014/main" xmlns="" id="{497AC780-B751-4CF6-9EA7-958B326BFBB5}"/>
              </a:ext>
            </a:extLst>
          </p:cNvPr>
          <p:cNvPicPr>
            <a:picLocks noChangeAspect="1" noChangeArrowheads="1"/>
          </p:cNvPicPr>
          <p:nvPr/>
        </p:nvPicPr>
        <p:blipFill>
          <a:blip r:embed="rId2" cstate="print"/>
          <a:srcRect/>
          <a:stretch>
            <a:fillRect/>
          </a:stretch>
        </p:blipFill>
        <p:spPr bwMode="auto">
          <a:xfrm>
            <a:off x="7888982" y="-36971"/>
            <a:ext cx="4283968" cy="1196752"/>
          </a:xfrm>
          <a:prstGeom prst="rect">
            <a:avLst/>
          </a:prstGeom>
          <a:noFill/>
        </p:spPr>
      </p:pic>
    </p:spTree>
    <p:extLst>
      <p:ext uri="{BB962C8B-B14F-4D97-AF65-F5344CB8AC3E}">
        <p14:creationId xmlns:p14="http://schemas.microsoft.com/office/powerpoint/2010/main" xmlns="" val="2524544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1377</Words>
  <Application>Microsoft Office PowerPoint</Application>
  <PresentationFormat>Benutzerdefiniert</PresentationFormat>
  <Paragraphs>177</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Office</vt:lpstr>
      <vt:lpstr>The Growing Relationship between Tort Law and Human Rights Due Diligence</vt:lpstr>
      <vt:lpstr>Folie 2</vt:lpstr>
      <vt:lpstr>Tort Law</vt:lpstr>
      <vt:lpstr>The Paper</vt:lpstr>
      <vt:lpstr>Folie 5</vt:lpstr>
      <vt:lpstr>Folie 6</vt:lpstr>
      <vt:lpstr>Folie 7</vt:lpstr>
      <vt:lpstr>B. Tort law and transnational supply chains</vt:lpstr>
      <vt:lpstr>B. Tort law and transnational supply chains</vt:lpstr>
      <vt:lpstr>B. Tort law and transnational supply chains</vt:lpstr>
      <vt:lpstr>Folie 11</vt:lpstr>
      <vt:lpstr>C. Impact of the UNGP on Tort Law</vt:lpstr>
      <vt:lpstr>D. Impact of Due Diligence Laws</vt:lpstr>
      <vt:lpstr>E.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Carola Glinski</dc:creator>
  <cp:lastModifiedBy>Uni</cp:lastModifiedBy>
  <cp:revision>203</cp:revision>
  <dcterms:created xsi:type="dcterms:W3CDTF">2017-07-11T11:32:09Z</dcterms:created>
  <dcterms:modified xsi:type="dcterms:W3CDTF">2023-09-11T08:10:25Z</dcterms:modified>
</cp:coreProperties>
</file>