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1"/>
  </p:sldMasterIdLst>
  <p:sldIdLst>
    <p:sldId id="336" r:id="rId2"/>
    <p:sldId id="375" r:id="rId3"/>
    <p:sldId id="376" r:id="rId4"/>
    <p:sldId id="378" r:id="rId5"/>
    <p:sldId id="379" r:id="rId6"/>
    <p:sldId id="380" r:id="rId7"/>
    <p:sldId id="383" r:id="rId8"/>
    <p:sldId id="384" r:id="rId9"/>
    <p:sldId id="385" r:id="rId10"/>
    <p:sldId id="386" r:id="rId11"/>
    <p:sldId id="387" r:id="rId12"/>
    <p:sldId id="388" r:id="rId13"/>
    <p:sldId id="370" r:id="rId14"/>
    <p:sldId id="389" r:id="rId15"/>
    <p:sldId id="33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90847" autoAdjust="0"/>
  </p:normalViewPr>
  <p:slideViewPr>
    <p:cSldViewPr>
      <p:cViewPr varScale="1">
        <p:scale>
          <a:sx n="60" d="100"/>
          <a:sy n="60" d="100"/>
        </p:scale>
        <p:origin x="778" y="1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pPr>
              <a:defRPr/>
            </a:pPr>
            <a:fld id="{95C66216-B120-4472-B941-EF458FAD2D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31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AB9CBE-C3D4-4C54-87B1-902140A1E1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542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pPr>
              <a:defRPr/>
            </a:pPr>
            <a:fld id="{4CAB9CBE-C3D4-4C54-87B1-902140A1E1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878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pPr>
              <a:defRPr/>
            </a:pPr>
            <a:fld id="{4CAB9CBE-C3D4-4C54-87B1-902140A1E1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9783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pPr>
              <a:defRPr/>
            </a:pPr>
            <a:fld id="{4CAB9CBE-C3D4-4C54-87B1-902140A1E1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566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AB9CBE-C3D4-4C54-87B1-902140A1E1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860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AB9CBE-C3D4-4C54-87B1-902140A1E1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660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F8DB43-A18E-4139-98B9-8D8F4AB00F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2490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pPr>
              <a:defRPr/>
            </a:pPr>
            <a:fld id="{F97E78F5-1C62-4D1F-88F1-03BCDC96B8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54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4215DC-99B1-4038-B7C4-1E13912DB25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23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pPr>
              <a:defRPr/>
            </a:pPr>
            <a:fld id="{CC93D1E4-477B-465C-95E1-4C30D0E8F8B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45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87F4-7A09-48DB-A650-B13E1DB874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808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6669C2-515A-48F8-9292-4E23B79EAE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58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52B1F8-608F-407A-B655-28B4F6F06F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07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FBD89C-F051-4820-96A5-D1E3BEEBCA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04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838857-52FD-4466-9314-BB4DC723D0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910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CCB0F-43AC-4C00-80D9-5A51B2006F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582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AB9CBE-C3D4-4C54-87B1-902140A1E1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742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  <p:sldLayoutId id="2147483892" r:id="rId13"/>
    <p:sldLayoutId id="2147483893" r:id="rId14"/>
    <p:sldLayoutId id="2147483894" r:id="rId15"/>
    <p:sldLayoutId id="2147483895" r:id="rId16"/>
    <p:sldLayoutId id="214748389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304800"/>
            <a:ext cx="7772400" cy="160020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30th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Annual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Meeting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AsCE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(virtual conference)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January 4-6, 2021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533400" y="2743200"/>
            <a:ext cx="8077200" cy="374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ts val="0"/>
              </a:spcBef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Economic Impact of Trump’s Measures against Cuba</a:t>
            </a:r>
          </a:p>
          <a:p>
            <a:pPr algn="ctr" eaLnBrk="1" hangingPunct="1">
              <a:lnSpc>
                <a:spcPct val="60000"/>
              </a:lnSpc>
              <a:spcBef>
                <a:spcPct val="50000"/>
              </a:spcBef>
              <a:defRPr/>
            </a:pP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endParaRPr lang="en-US" sz="24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Dr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Paolo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Spadoni</a:t>
            </a:r>
            <a:endParaRPr lang="en-US" sz="2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Augusta University</a:t>
            </a:r>
          </a:p>
          <a:p>
            <a:pPr algn="ctr"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pspadoni@augusta.edu</a:t>
            </a:r>
            <a:endParaRPr lang="en-US" sz="2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en-US" sz="20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00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304800"/>
            <a:ext cx="8511480" cy="609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U.S. visitors by mode of transportation, 2014-2019 (excludes Cuban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Americans)</a:t>
            </a:r>
            <a:endParaRPr lang="en-US" sz="32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381000" y="5486400"/>
            <a:ext cx="8640960" cy="1013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          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Source: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MINTUR 2020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</a:t>
            </a:r>
            <a:r>
              <a: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indent="-182880" eaLnBrk="1" hangingPunct="1">
              <a:spcBef>
                <a:spcPts val="600"/>
              </a:spcBef>
              <a:spcAft>
                <a:spcPts val="100"/>
              </a:spcAft>
              <a:buFontTx/>
              <a:buChar char="•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2017-2019: U.S. visitors -20% (air -33%) – full impact not seen at end of 2019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marL="182880" indent="-182880" eaLnBrk="1" hangingPunct="1">
              <a:spcBef>
                <a:spcPts val="0"/>
              </a:spcBef>
              <a:spcAft>
                <a:spcPts val="100"/>
              </a:spcAft>
              <a:buFontTx/>
              <a:buChar char="•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Cuban American visitors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+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28% during same period (about 553,000 in 2019)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066800"/>
            <a:ext cx="6096000" cy="437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92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304800"/>
            <a:ext cx="8382000" cy="914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Tourism-Related Revenues of Cuba's Private Sector, 2014-2019 </a:t>
            </a:r>
            <a:endParaRPr lang="en-US" sz="29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457200" y="5410200"/>
            <a:ext cx="8435280" cy="1013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          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Source: ONEI 2020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</a:t>
            </a:r>
            <a:r>
              <a: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indent="-182880" eaLnBrk="1" hangingPunct="1">
              <a:spcBef>
                <a:spcPts val="600"/>
              </a:spcBef>
              <a:spcAft>
                <a:spcPts val="100"/>
              </a:spcAft>
              <a:buFontTx/>
              <a:buChar char="•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2017-2019: Cuba’s total tourism revenues –20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%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marL="182880" indent="-182880" eaLnBrk="1" hangingPunct="1">
              <a:spcBef>
                <a:spcPts val="0"/>
              </a:spcBef>
              <a:spcAft>
                <a:spcPts val="100"/>
              </a:spcAft>
              <a:buFontTx/>
              <a:buChar char="•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Revenues of private sector –47% during same period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225550"/>
            <a:ext cx="5943600" cy="418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97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219200" y="381000"/>
            <a:ext cx="7315200" cy="609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Foreign 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Direct Investment in Cuba, 2014-2020</a:t>
            </a:r>
            <a:endParaRPr lang="en-US" sz="29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251520" y="5181600"/>
            <a:ext cx="8640960" cy="1333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          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      Sources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EIU 2020, 2019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</a:t>
            </a:r>
            <a:r>
              <a: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indent="-182880" eaLnBrk="1" hangingPunct="1">
              <a:spcBef>
                <a:spcPts val="600"/>
              </a:spcBef>
              <a:spcAft>
                <a:spcPts val="100"/>
              </a:spcAft>
              <a:buFontTx/>
              <a:buChar char="•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Cuba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govt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180 projects worth $7.4 billion approved 2014-2020 (more in Mariel)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marL="182880" indent="-182880" eaLnBrk="1" hangingPunct="1">
              <a:spcBef>
                <a:spcPts val="0"/>
              </a:spcBef>
              <a:spcAft>
                <a:spcPts val="100"/>
              </a:spcAft>
              <a:buFontTx/>
              <a:buChar char="•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This refers to value of deals agreed (Cuba seeks $2-2.5 billion FDI per year) 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marL="182880" indent="-182880" eaLnBrk="1" hangingPunct="1">
              <a:spcBef>
                <a:spcPts val="0"/>
              </a:spcBef>
              <a:spcAft>
                <a:spcPts val="100"/>
              </a:spcAft>
              <a:buFontTx/>
              <a:buChar char="•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EIU: average annual FDI was $676 million in 2014-2020 (below targets)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143000"/>
            <a:ext cx="5715000" cy="398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05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457200"/>
            <a:ext cx="77724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additional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factors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6106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Tx/>
              <a:buFontTx/>
              <a:buChar char="•"/>
              <a:defRPr/>
            </a:pP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Triple punch: Venezuelan crisis, Trump, coronavirus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Venezuela’s economic (and political) crisis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8640" lvl="1" indent="-283464" eaLnBrk="1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Reduced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Venezuelan oil shipments to Cuba, exports of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Cuban professional services to Venezuela, bilateral merchandise trade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Coronavirus pandemic</a:t>
            </a: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 indent="-283464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Halted tourism, disrupted informal remittance channels,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increased shipping costs, exacerbated food shortages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8640" lvl="1" indent="-283464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Reduced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hard currency revenues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financial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flows (yet opportunities with medical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missions abroad) 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8640" lvl="1" indent="-283464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11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304800"/>
            <a:ext cx="8229600" cy="914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Cuba's 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Main Sources of Hard Currency, 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2014-2020</a:t>
            </a:r>
            <a:endParaRPr lang="en-US" sz="29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381000" y="5410200"/>
            <a:ext cx="8640960" cy="1013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           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</a:t>
            </a:r>
            <a:r>
              <a: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Sources</a:t>
            </a:r>
            <a:r>
              <a:rPr lang="fr-FR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ONEI 2020, 2019; MEP 2020; Morales 2020, 2019</a:t>
            </a:r>
            <a:r>
              <a: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 *</a:t>
            </a:r>
            <a:r>
              <a:rPr lang="fr-FR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Estimates</a:t>
            </a:r>
            <a:r>
              <a: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for 2020. </a:t>
            </a: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indent="-182880" eaLnBrk="1" hangingPunct="1">
              <a:spcBef>
                <a:spcPts val="600"/>
              </a:spcBef>
              <a:spcAft>
                <a:spcPts val="100"/>
              </a:spcAft>
              <a:buFontTx/>
              <a:buChar char="•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Cuba’s total hard currency revenues -30% in 2020 from 2019 (-50% from 2014)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marL="182880" indent="-182880" eaLnBrk="1" hangingPunct="1">
              <a:spcBef>
                <a:spcPts val="0"/>
              </a:spcBef>
              <a:spcAft>
                <a:spcPts val="100"/>
              </a:spcAft>
              <a:buFontTx/>
              <a:buChar char="•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Cuba’s GDP -11% in 2020 (-0.2% in 2019) – structural reforms needed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143000"/>
            <a:ext cx="60198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89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Conclusion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382000" cy="5181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Char char="•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Trump kept his promise to reverse Obama’s Cuba policy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 eaLnBrk="1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His measures had significant negative effects on Cuba (travel, investments, formal and informal remittances, oil supplies, banking operations) 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 eaLnBrk="1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Possible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einstatement of Cuba on U.S. list of state sponsors of terrorism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Char char="•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Cuba at the end of 2020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 eaLnBrk="1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Very precarious economic situation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 eaLnBrk="1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Venezuelan crisis, Trump’s measures, COVID-19, systemic problems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Prospects for 2021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Trump on his way out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Cuba announced critical economic reforms but unclear when and how they will be implemented</a:t>
            </a:r>
          </a:p>
          <a:p>
            <a:pPr marL="548640"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lso to be seen what new Biden administration will do with Cuba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51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4572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Introductio</a:t>
            </a:r>
            <a:r>
              <a:rPr lang="en-US" sz="3200" dirty="0" smtClean="0">
                <a:latin typeface="Times New Roman" pitchFamily="18" charset="0"/>
              </a:rPr>
              <a:t>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599" cy="5105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Char char="•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Trump in June 2017</a:t>
            </a:r>
          </a:p>
          <a:p>
            <a:pPr marL="548640"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aid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Obama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had negotiated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“terrible and misguided deal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 with Cuba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Effective immediately, I am canceling the last administration’s completely one-sided deal with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Cuba."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omised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enforce tourism ban and embargo, help Cuban private sector, restrict dollars to Cuban military (first changes in Nov 2017)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eaLnBrk="1" hangingPunct="1"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buClr>
                <a:schemeClr val="tx1"/>
              </a:buClr>
              <a:buSzTx/>
              <a:buFont typeface="Arial" pitchFamily="34" charset="0"/>
              <a:buChar char="•"/>
              <a:defRPr/>
            </a:pP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Structure of the presentation</a:t>
            </a:r>
          </a:p>
          <a:p>
            <a:pPr marL="548640" lvl="1" indent="-283464" eaLnBrk="1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Brief review of Obama’s measures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 their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effects</a:t>
            </a:r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 indent="-283464" eaLnBrk="1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Trump’s measures on Cuba since November 2017</a:t>
            </a: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 indent="-283464" eaLnBrk="1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Economic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impact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Trump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’s measures</a:t>
            </a:r>
          </a:p>
          <a:p>
            <a:pPr marL="548640" lvl="1" indent="-283464" eaLnBrk="1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Additional factors impacting Cuban economy</a:t>
            </a: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 indent="-283464" eaLnBrk="1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Concluding observations</a:t>
            </a:r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62890" lvl="1" indent="0" eaLnBrk="1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None/>
              <a:defRPr/>
            </a:pP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08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381000"/>
            <a:ext cx="83058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Obama’s Measures on Cuba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599" cy="4876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Char char="•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ssued 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six sets of amendments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to sanctions rules after 17D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Char char="•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Key changes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Independent travel to Cuba under general license (12 categories, no tourism)</a:t>
            </a:r>
          </a:p>
          <a:p>
            <a:pPr marL="548640"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Direct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commercial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flights, cruises, ferry services </a:t>
            </a:r>
          </a:p>
          <a:p>
            <a:pPr marL="548640"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limits on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remittances</a:t>
            </a:r>
          </a:p>
          <a:p>
            <a:pPr marL="548640"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US telecom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firms can have JVs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Cuba</a:t>
            </a:r>
          </a:p>
          <a:p>
            <a:pPr marL="548640"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Trade with Cuban private sector (</a:t>
            </a:r>
            <a:r>
              <a:rPr lang="en-US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cuentapropistas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and coops)</a:t>
            </a:r>
          </a:p>
          <a:p>
            <a:pPr marL="548640"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US financial institutions can open correspondent accounts at Cuban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banks, process U-turn transactions linked to Cuba</a:t>
            </a:r>
          </a:p>
          <a:p>
            <a:pPr marL="548640"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Cash in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advance (agricultural exports)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from </a:t>
            </a:r>
            <a:r>
              <a:rPr lang="en-US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cash before shipment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to </a:t>
            </a:r>
            <a:r>
              <a:rPr lang="en-US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cash before transfer of title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8640"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Modification of 180-day ship rule 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 eaLnBrk="1" hangingPunct="1"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8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381000"/>
            <a:ext cx="83058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Economic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effects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of Obama’s Measures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399" cy="4953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Char char="•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ravel and tourism industry</a:t>
            </a:r>
          </a:p>
          <a:p>
            <a:pPr marL="548640"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Significant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over 600,000 U.S.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visitors (non-Cuban) to Cuba in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2017</a:t>
            </a:r>
          </a:p>
          <a:p>
            <a:pPr marL="548640"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Resumption of cruise trips in May 2016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Higher revenues for Cuban government and private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entrepreneurs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Char char="•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Investment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 eaLnBrk="1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Cuba more appealing investment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market</a:t>
            </a:r>
          </a:p>
          <a:p>
            <a:pPr marL="548640" lvl="1" eaLnBrk="1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Several U.S. business deals with Cuba (esp. travel/tourism, telecom)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Yet initial wave of enthusiasm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gave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way to more cautious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approach</a:t>
            </a:r>
          </a:p>
          <a:p>
            <a:pPr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Other areas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Remittances up, especially to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set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up small private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businesses</a:t>
            </a:r>
          </a:p>
          <a:p>
            <a:pPr marL="548640"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Cuba’s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external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debt eased, new credit lines, but still liquidity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  <a:p>
            <a:pPr marL="548640"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Slow progress in trade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548640" lvl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48640" lvl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8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U.S. Visitors to Cuba, 2009-2017</a:t>
            </a:r>
            <a:r>
              <a:rPr lang="en-US" sz="32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251520" y="5181600"/>
            <a:ext cx="8640960" cy="1333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           Sources: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Perelló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Cabrera 2018; ONEI 2018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</a:t>
            </a:r>
            <a:r>
              <a: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indent="-182880" eaLnBrk="1" hangingPunct="1">
              <a:spcBef>
                <a:spcPts val="600"/>
              </a:spcBef>
              <a:spcAft>
                <a:spcPts val="100"/>
              </a:spcAft>
              <a:buFontTx/>
              <a:buChar char="•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Visits by U.S. citizens of non-Cuban origin grew almost seven-fold in 2014-2017 </a:t>
            </a:r>
          </a:p>
          <a:p>
            <a:pPr marL="182880" indent="-182880" eaLnBrk="1" hangingPunct="1">
              <a:spcBef>
                <a:spcPts val="0"/>
              </a:spcBef>
              <a:spcAft>
                <a:spcPts val="100"/>
              </a:spcAft>
              <a:buFontTx/>
              <a:buChar char="•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Cuban American visitors grew less because restrictions lifted in 2009 </a:t>
            </a:r>
          </a:p>
          <a:p>
            <a:pPr marL="182880" indent="-182880" eaLnBrk="1" hangingPunct="1">
              <a:spcBef>
                <a:spcPts val="0"/>
              </a:spcBef>
              <a:spcAft>
                <a:spcPts val="100"/>
              </a:spcAft>
              <a:buFontTx/>
              <a:buChar char="•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Over 1 million U.S. visitors to Cuba in 2017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838200"/>
            <a:ext cx="67056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24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457200"/>
            <a:ext cx="8305800" cy="459904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Visitor Days by Sector, 2014-2017</a:t>
            </a:r>
            <a:endParaRPr lang="en-US" sz="28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381000" y="5105400"/>
            <a:ext cx="8763000" cy="1359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200"/>
              </a:spcAft>
              <a:defRPr/>
            </a:pPr>
            <a:r>
              <a:rPr lang="en-US" sz="1400" dirty="0" smtClean="0">
                <a:latin typeface="Times New Roman" pitchFamily="18" charset="0"/>
              </a:rPr>
              <a:t>                       </a:t>
            </a:r>
            <a:r>
              <a:rPr lang="en-US" sz="1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Source: MINTUR 2018.</a:t>
            </a:r>
            <a:endParaRPr lang="en-US" sz="800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indent="-182880" eaLnBrk="1" hangingPunct="1">
              <a:spcBef>
                <a:spcPts val="200"/>
              </a:spcBef>
              <a:spcAft>
                <a:spcPts val="200"/>
              </a:spcAft>
              <a:buFontTx/>
              <a:buChar char="•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Visitor days: combination of number of visitors and length of stay</a:t>
            </a:r>
          </a:p>
          <a:p>
            <a:pPr indent="-182880" eaLnBrk="1" hangingPunct="1">
              <a:spcBef>
                <a:spcPts val="200"/>
              </a:spcBef>
              <a:spcAft>
                <a:spcPts val="200"/>
              </a:spcAft>
              <a:buFontTx/>
              <a:buChar char="•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Proportion state vs. private sector 4:1 in 2014, less than 2:1 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 2017  </a:t>
            </a:r>
          </a:p>
          <a:p>
            <a:pPr marL="182880" indent="-182880" eaLnBrk="1" hangingPunct="1">
              <a:spcBef>
                <a:spcPts val="0"/>
              </a:spcBef>
              <a:spcAft>
                <a:spcPts val="200"/>
              </a:spcAft>
              <a:buFontTx/>
              <a:buChar char="•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ONEI: revenues of private sector nearly doubled in 2014-2017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128" y="915008"/>
            <a:ext cx="6696744" cy="41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80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381000"/>
            <a:ext cx="83058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Trump’s Measures on Cuba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599" cy="50055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Issued 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eight 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sets of amendments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to sanctions rules</a:t>
            </a:r>
          </a:p>
          <a:p>
            <a:pPr marL="548640" lvl="1" indent="-283464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Nov. 2017: people-to-people group travel, no business with GAESA firms</a:t>
            </a:r>
          </a:p>
          <a:p>
            <a:pPr marL="548640" lvl="1" indent="-283464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May 2019: activated Title III of Helms-Burton</a:t>
            </a:r>
          </a:p>
          <a:p>
            <a:pPr marL="548640" lvl="1" indent="-283464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June 2019: ended people-to-people travel, banned cruise ships to Cuba</a:t>
            </a:r>
          </a:p>
          <a:p>
            <a:pPr marL="548640" lvl="1" indent="-283464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Sept. 2019: limited family remittances ($1,000 per quarter), no U-turn trans.</a:t>
            </a:r>
          </a:p>
          <a:p>
            <a:pPr marL="548640" lvl="1" indent="-283464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Oct. 2019: revoked licenses for aircraft leases to Cuba, 10% de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minimis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for re-exports,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suspended commercial flights to all Cuban cities except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Havana</a:t>
            </a:r>
          </a:p>
          <a:p>
            <a:pPr marL="548640" lvl="1" indent="-283464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Jan 2020: suspended all U.S. to Cuba private charter flights except Havana</a:t>
            </a:r>
          </a:p>
          <a:p>
            <a:pPr marL="548640" lvl="1" indent="-283464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Aug 2020: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suspended all U.S. to Cuba private charter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flights</a:t>
            </a:r>
          </a:p>
          <a:p>
            <a:pPr marL="548640" lvl="1" indent="-283464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Sept 2020: banned U.S. citizens from staying at over 400 state-owned hotels in Cuba and from bringing back Cuban rum and cigars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10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90600" y="381000"/>
            <a:ext cx="7696200" cy="114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Trump’s Measures on Cuba (cont.)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610599" cy="4724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Char char="•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List of Restricted [Cuban] Entities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 (last update Jan 2021)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8640" lvl="1" eaLnBrk="1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 “direct financial transactions” with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hundreds of Cuban entities</a:t>
            </a:r>
          </a:p>
          <a:p>
            <a:pPr marL="548640" lvl="1" eaLnBrk="1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Recent additions:</a:t>
            </a:r>
          </a:p>
          <a:p>
            <a:pPr marL="1120140" lvl="2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Fincimex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+ American International Services (remittances – Sept 2020)</a:t>
            </a:r>
          </a:p>
          <a:p>
            <a:pPr marL="1120140" lvl="2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Banco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Financiero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Internacional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(BFI – Jan 2021)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Venezuela/Cuba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8640" lvl="1" indent="-283464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Sanctions on Venezuela’s petroleum industry and on tankers transporting Venezuelan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oil to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Cuba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Sanctions on foreign banks doing business with 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Cuba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Ordered Marriott to cease hotel activities in Cuba </a:t>
            </a: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June 2020)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orced Western Union to end remittance services (</a:t>
            </a: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ov 2020)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8640" lvl="1" indent="-283464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95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95299" y="381000"/>
            <a:ext cx="8305800" cy="685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Economic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impact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of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Trump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’s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Measures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999" y="1219200"/>
            <a:ext cx="8534399" cy="5257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Char char="•"/>
              <a:defRPr/>
            </a:pP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ravel and tourism industry</a:t>
            </a:r>
          </a:p>
          <a:p>
            <a:pPr marL="548640"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Major reduction of visitor flows to Cuba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Less revenues for Cuban government but especially for private sector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Char char="•"/>
              <a:defRPr/>
            </a:pP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Investment (Helms-Burton law)</a:t>
            </a:r>
            <a:endParaRPr lang="en-U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26 Title III lawsuits in first year – fewer than expected – with 76 companies named as defendants (50 U.S., 26 European firms)  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H-B lawsuit against Carnival dismissed in July 2020</a:t>
            </a:r>
          </a:p>
          <a:p>
            <a:pPr marL="548640"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But some potential foreign investors in Cuba deterred (airport/railways upgrades, hotels construction, gold courses, others) 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Other areas</a:t>
            </a:r>
            <a:endParaRPr lang="en-U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Remittances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probably down (esp. in 2020 also because of COVID-19)</a:t>
            </a:r>
            <a:endPara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Hindered Cuba’s ability to complete transactions with foreign banks ($12 billion total fines on numerous banks by March 2020), obtain external credit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8640"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Disrupted Venezuela’s oil supplies to Cuba (unreliable)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48640" lvl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548640" lvl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48640" lvl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33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13554</TotalTime>
  <Words>1164</Words>
  <Application>Microsoft Office PowerPoint</Application>
  <PresentationFormat>On-screen Show (4:3)</PresentationFormat>
  <Paragraphs>123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Times New Roman</vt:lpstr>
      <vt:lpstr>Wingdings</vt:lpstr>
      <vt:lpstr>Vapor Trail</vt:lpstr>
      <vt:lpstr>30th Annual Meeting AsCE (virtual conference) January 4-6, 2021</vt:lpstr>
      <vt:lpstr>Introduction</vt:lpstr>
      <vt:lpstr>Obama’s Measures on Cuba</vt:lpstr>
      <vt:lpstr>Economic effects of Obama’s Measures</vt:lpstr>
      <vt:lpstr>U.S. Visitors to Cuba, 2009-2017 </vt:lpstr>
      <vt:lpstr>Visitor Days by Sector, 2014-2017</vt:lpstr>
      <vt:lpstr>Trump’s Measures on Cuba</vt:lpstr>
      <vt:lpstr> Trump’s Measures on Cuba (cont.)</vt:lpstr>
      <vt:lpstr>Economic impact of Trump’s Measures</vt:lpstr>
      <vt:lpstr>U.S. visitors by mode of transportation, 2014-2019 (excludes Cuban Americans)</vt:lpstr>
      <vt:lpstr>Tourism-Related Revenues of Cuba's Private Sector, 2014-2019 </vt:lpstr>
      <vt:lpstr>Foreign Direct Investment in Cuba, 2014-2020</vt:lpstr>
      <vt:lpstr>additional factors</vt:lpstr>
      <vt:lpstr>Cuba's Main Sources of Hard Currency, 2014-2020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FOR THE STUDY OF THE CUBAN ECONOMY Fourteenth Annual Meeting: August 5-7, 2004 Wyndham Grand Bay Hotel, Coconut Grove, Miami, Florida</dc:title>
  <dc:creator>Ines &amp; Paolo Aviles-Spadoni</dc:creator>
  <cp:lastModifiedBy>paolos</cp:lastModifiedBy>
  <cp:revision>1007</cp:revision>
  <dcterms:created xsi:type="dcterms:W3CDTF">2004-07-30T16:03:57Z</dcterms:created>
  <dcterms:modified xsi:type="dcterms:W3CDTF">2021-01-05T00:33:11Z</dcterms:modified>
</cp:coreProperties>
</file>