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sldIdLst>
    <p:sldId id="256" r:id="rId2"/>
    <p:sldId id="319" r:id="rId3"/>
    <p:sldId id="312" r:id="rId4"/>
    <p:sldId id="315" r:id="rId5"/>
    <p:sldId id="296" r:id="rId6"/>
    <p:sldId id="306" r:id="rId7"/>
    <p:sldId id="295" r:id="rId8"/>
    <p:sldId id="318" r:id="rId9"/>
    <p:sldId id="265" r:id="rId10"/>
    <p:sldId id="311" r:id="rId11"/>
    <p:sldId id="285" r:id="rId12"/>
    <p:sldId id="260" r:id="rId13"/>
    <p:sldId id="317" r:id="rId14"/>
    <p:sldId id="313" r:id="rId15"/>
    <p:sldId id="316" r:id="rId16"/>
    <p:sldId id="297" r:id="rId17"/>
    <p:sldId id="284" r:id="rId18"/>
    <p:sldId id="309" r:id="rId19"/>
    <p:sldId id="263" r:id="rId20"/>
    <p:sldId id="298" r:id="rId21"/>
    <p:sldId id="266" r:id="rId22"/>
    <p:sldId id="314" r:id="rId23"/>
    <p:sldId id="305" r:id="rId24"/>
    <p:sldId id="304" r:id="rId25"/>
    <p:sldId id="278" r:id="rId26"/>
  </p:sldIdLst>
  <p:sldSz cx="9144000" cy="5143500" type="screen16x9"/>
  <p:notesSz cx="6858000" cy="9144000"/>
  <p:embeddedFontLst>
    <p:embeddedFont>
      <p:font typeface="Lato" panose="020F0502020204030203" pitchFamily="34" charset="77"/>
      <p:regular r:id="rId28"/>
      <p:bold r:id="rId29"/>
      <p:italic r:id="rId30"/>
      <p:boldItalic r:id="rId31"/>
    </p:embeddedFont>
    <p:embeddedFont>
      <p:font typeface="Raleway"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196"/>
  </p:normalViewPr>
  <p:slideViewPr>
    <p:cSldViewPr snapToGrid="0" snapToObjects="1">
      <p:cViewPr varScale="1">
        <p:scale>
          <a:sx n="128" d="100"/>
          <a:sy n="128" d="100"/>
        </p:scale>
        <p:origin x="62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aaa6d39ba0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aaa6d39ba0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0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910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627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2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aa6d39ba0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aaa6d39ba0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96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58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138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90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66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6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6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346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aa6d39ba0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aaa6d39ba0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41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64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95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94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Helms-Burton Act:</a:t>
            </a:r>
            <a:br>
              <a:rPr lang="en" dirty="0"/>
            </a:br>
            <a:r>
              <a:rPr lang="en" dirty="0"/>
              <a:t>Then and Now</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450937" y="1583342"/>
            <a:ext cx="8254651"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2.</a:t>
            </a:r>
            <a:endParaRPr sz="7200" dirty="0">
              <a:solidFill>
                <a:schemeClr val="accent2"/>
              </a:solidFill>
            </a:endParaRPr>
          </a:p>
          <a:p>
            <a:pPr marL="0" lvl="0" indent="0" algn="ctr" rtl="0">
              <a:spcBef>
                <a:spcPts val="0"/>
              </a:spcBef>
              <a:spcAft>
                <a:spcPts val="0"/>
              </a:spcAft>
              <a:buNone/>
            </a:pPr>
            <a:r>
              <a:rPr lang="en" dirty="0"/>
              <a:t>THE HELMS-BURTON ACT</a:t>
            </a:r>
            <a:endParaRPr dirty="0"/>
          </a:p>
        </p:txBody>
      </p:sp>
      <p:sp>
        <p:nvSpPr>
          <p:cNvPr id="112" name="Google Shape;112;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1996</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25003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0"/>
        <p:cNvGrpSpPr/>
        <p:nvPr/>
      </p:nvGrpSpPr>
      <p:grpSpPr>
        <a:xfrm>
          <a:off x="0" y="0"/>
          <a:ext cx="0" cy="0"/>
          <a:chOff x="0" y="0"/>
          <a:chExt cx="0" cy="0"/>
        </a:xfrm>
      </p:grpSpPr>
      <p:sp>
        <p:nvSpPr>
          <p:cNvPr id="461" name="Google Shape;461;p4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Helms-Burton Act</a:t>
            </a:r>
            <a:endParaRPr dirty="0"/>
          </a:p>
        </p:txBody>
      </p:sp>
      <p:sp>
        <p:nvSpPr>
          <p:cNvPr id="462" name="Google Shape;462;p4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463" name="Google Shape;463;p41"/>
          <p:cNvSpPr/>
          <p:nvPr/>
        </p:nvSpPr>
        <p:spPr>
          <a:xfrm>
            <a:off x="286775" y="1363400"/>
            <a:ext cx="4206300" cy="1584600"/>
          </a:xfrm>
          <a:prstGeom prst="rect">
            <a:avLst/>
          </a:prstGeom>
          <a:solidFill>
            <a:schemeClr val="lt1"/>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US" b="1" dirty="0">
                <a:solidFill>
                  <a:schemeClr val="dk1"/>
                </a:solidFill>
                <a:latin typeface="Lato"/>
                <a:ea typeface="Lato"/>
                <a:cs typeface="Lato"/>
                <a:sym typeface="Lato"/>
              </a:rPr>
              <a:t>Title I</a:t>
            </a:r>
            <a:endParaRPr b="1" dirty="0">
              <a:solidFill>
                <a:schemeClr val="dk1"/>
              </a:solidFill>
              <a:latin typeface="Lato"/>
              <a:ea typeface="Lato"/>
              <a:cs typeface="Lato"/>
              <a:sym typeface="Lato"/>
            </a:endParaRPr>
          </a:p>
          <a:p>
            <a:pPr marL="0" lvl="0" indent="0" algn="l" rtl="0">
              <a:spcBef>
                <a:spcPts val="600"/>
              </a:spcBef>
              <a:spcAft>
                <a:spcPts val="600"/>
              </a:spcAft>
              <a:buNone/>
            </a:pPr>
            <a:r>
              <a:rPr lang="en" dirty="0">
                <a:solidFill>
                  <a:schemeClr val="dk1"/>
                </a:solidFill>
                <a:latin typeface="Lato"/>
                <a:ea typeface="Lato"/>
                <a:cs typeface="Lato"/>
                <a:sym typeface="Lato"/>
              </a:rPr>
              <a:t>Concerns third countries and international institutions</a:t>
            </a:r>
            <a:endParaRPr dirty="0">
              <a:solidFill>
                <a:schemeClr val="dk1"/>
              </a:solidFill>
              <a:latin typeface="Lato"/>
              <a:ea typeface="Lato"/>
              <a:cs typeface="Lato"/>
              <a:sym typeface="Lato"/>
            </a:endParaRPr>
          </a:p>
        </p:txBody>
      </p:sp>
      <p:sp>
        <p:nvSpPr>
          <p:cNvPr id="464" name="Google Shape;464;p41"/>
          <p:cNvSpPr/>
          <p:nvPr/>
        </p:nvSpPr>
        <p:spPr>
          <a:xfrm>
            <a:off x="4667075" y="1363400"/>
            <a:ext cx="4206300" cy="1584600"/>
          </a:xfrm>
          <a:prstGeom prst="rect">
            <a:avLst/>
          </a:prstGeom>
          <a:solidFill>
            <a:schemeClr val="lt1"/>
          </a:solidFill>
          <a:ln>
            <a:noFill/>
          </a:ln>
        </p:spPr>
        <p:txBody>
          <a:bodyPr spcFirstLastPara="1" wrap="square" lIns="1371600" tIns="91425" rIns="91425" bIns="91425" anchor="t" anchorCtr="0">
            <a:noAutofit/>
          </a:bodyPr>
          <a:lstStyle/>
          <a:p>
            <a:pPr marL="0" lvl="0" indent="0" algn="r" rtl="0">
              <a:spcBef>
                <a:spcPts val="0"/>
              </a:spcBef>
              <a:spcAft>
                <a:spcPts val="0"/>
              </a:spcAft>
              <a:buNone/>
            </a:pPr>
            <a:r>
              <a:rPr lang="en-US" b="1" dirty="0">
                <a:solidFill>
                  <a:schemeClr val="dk1"/>
                </a:solidFill>
                <a:latin typeface="Lato"/>
                <a:ea typeface="Lato"/>
                <a:cs typeface="Lato"/>
                <a:sym typeface="Lato"/>
              </a:rPr>
              <a:t>Title II</a:t>
            </a:r>
            <a:endParaRPr b="1" dirty="0">
              <a:solidFill>
                <a:schemeClr val="dk1"/>
              </a:solidFill>
              <a:latin typeface="Lato"/>
              <a:ea typeface="Lato"/>
              <a:cs typeface="Lato"/>
              <a:sym typeface="Lato"/>
            </a:endParaRPr>
          </a:p>
          <a:p>
            <a:pPr marL="0" lvl="0" indent="0" algn="r" rtl="0">
              <a:spcBef>
                <a:spcPts val="600"/>
              </a:spcBef>
              <a:spcAft>
                <a:spcPts val="600"/>
              </a:spcAft>
              <a:buNone/>
            </a:pPr>
            <a:r>
              <a:rPr lang="en" dirty="0">
                <a:solidFill>
                  <a:schemeClr val="dk1"/>
                </a:solidFill>
                <a:latin typeface="Lato"/>
                <a:ea typeface="Lato"/>
                <a:cs typeface="Lato"/>
                <a:sym typeface="Lato"/>
              </a:rPr>
              <a:t>Requirements for assisting Cuba and terminating the embargo</a:t>
            </a:r>
            <a:endParaRPr dirty="0">
              <a:solidFill>
                <a:schemeClr val="dk1"/>
              </a:solidFill>
              <a:latin typeface="Lato"/>
              <a:ea typeface="Lato"/>
              <a:cs typeface="Lato"/>
              <a:sym typeface="Lato"/>
            </a:endParaRPr>
          </a:p>
        </p:txBody>
      </p:sp>
      <p:sp>
        <p:nvSpPr>
          <p:cNvPr id="465" name="Google Shape;465;p41"/>
          <p:cNvSpPr/>
          <p:nvPr/>
        </p:nvSpPr>
        <p:spPr>
          <a:xfrm>
            <a:off x="286775" y="3121900"/>
            <a:ext cx="4206300" cy="1584600"/>
          </a:xfrm>
          <a:prstGeom prst="rect">
            <a:avLst/>
          </a:prstGeom>
          <a:solidFill>
            <a:schemeClr val="lt1"/>
          </a:solidFill>
          <a:ln>
            <a:noFill/>
          </a:ln>
        </p:spPr>
        <p:txBody>
          <a:bodyPr spcFirstLastPara="1" wrap="square" lIns="91425" tIns="91425" rIns="1371600" bIns="91425" anchor="b" anchorCtr="0">
            <a:noAutofit/>
          </a:bodyPr>
          <a:lstStyle/>
          <a:p>
            <a:pPr marL="0" lvl="0" indent="0" algn="l" rtl="0">
              <a:spcBef>
                <a:spcPts val="0"/>
              </a:spcBef>
              <a:spcAft>
                <a:spcPts val="0"/>
              </a:spcAft>
              <a:buNone/>
            </a:pPr>
            <a:endParaRPr b="1" dirty="0">
              <a:solidFill>
                <a:schemeClr val="dk1"/>
              </a:solidFill>
              <a:latin typeface="Lato"/>
              <a:ea typeface="Lato"/>
              <a:cs typeface="Lato"/>
              <a:sym typeface="Lato"/>
            </a:endParaRPr>
          </a:p>
          <a:p>
            <a:pPr marL="0" lvl="0" indent="0" algn="l" rtl="0">
              <a:spcBef>
                <a:spcPts val="600"/>
              </a:spcBef>
              <a:spcAft>
                <a:spcPts val="0"/>
              </a:spcAft>
              <a:buNone/>
            </a:pPr>
            <a:r>
              <a:rPr lang="en-US" dirty="0">
                <a:solidFill>
                  <a:schemeClr val="dk1"/>
                </a:solidFill>
                <a:latin typeface="Lato"/>
                <a:ea typeface="Lato"/>
                <a:cs typeface="Lato"/>
                <a:sym typeface="Lato"/>
              </a:rPr>
              <a:t>Right to sue entities that traffic confiscated Cuban property</a:t>
            </a:r>
            <a:endParaRPr dirty="0">
              <a:solidFill>
                <a:schemeClr val="dk1"/>
              </a:solidFill>
              <a:latin typeface="Lato"/>
              <a:ea typeface="Lato"/>
              <a:cs typeface="Lato"/>
              <a:sym typeface="Lato"/>
            </a:endParaRPr>
          </a:p>
          <a:p>
            <a:pPr marL="0" lvl="0" indent="0" algn="l" rtl="0">
              <a:spcBef>
                <a:spcPts val="600"/>
              </a:spcBef>
              <a:spcAft>
                <a:spcPts val="600"/>
              </a:spcAft>
              <a:buNone/>
            </a:pPr>
            <a:r>
              <a:rPr lang="en" b="1" dirty="0">
                <a:solidFill>
                  <a:schemeClr val="dk1"/>
                </a:solidFill>
                <a:latin typeface="Lato"/>
                <a:ea typeface="Lato"/>
                <a:cs typeface="Lato"/>
                <a:sym typeface="Lato"/>
              </a:rPr>
              <a:t>Title III</a:t>
            </a:r>
            <a:endParaRPr dirty="0">
              <a:solidFill>
                <a:schemeClr val="dk1"/>
              </a:solidFill>
              <a:latin typeface="Lato"/>
              <a:ea typeface="Lato"/>
              <a:cs typeface="Lato"/>
              <a:sym typeface="Lato"/>
            </a:endParaRPr>
          </a:p>
        </p:txBody>
      </p:sp>
      <p:sp>
        <p:nvSpPr>
          <p:cNvPr id="466" name="Google Shape;466;p41"/>
          <p:cNvSpPr/>
          <p:nvPr/>
        </p:nvSpPr>
        <p:spPr>
          <a:xfrm>
            <a:off x="4667075" y="3121900"/>
            <a:ext cx="4206300" cy="1584600"/>
          </a:xfrm>
          <a:prstGeom prst="rect">
            <a:avLst/>
          </a:prstGeom>
          <a:solidFill>
            <a:schemeClr val="lt1"/>
          </a:solidFill>
          <a:ln>
            <a:noFill/>
          </a:ln>
        </p:spPr>
        <p:txBody>
          <a:bodyPr spcFirstLastPara="1" wrap="square" lIns="1371600" tIns="91425" rIns="91425" bIns="91425" anchor="b" anchorCtr="0">
            <a:noAutofit/>
          </a:bodyPr>
          <a:lstStyle/>
          <a:p>
            <a:pPr marL="0" lvl="0" indent="0" algn="r" rtl="0">
              <a:spcBef>
                <a:spcPts val="0"/>
              </a:spcBef>
              <a:spcAft>
                <a:spcPts val="0"/>
              </a:spcAft>
              <a:buNone/>
            </a:pPr>
            <a:r>
              <a:rPr lang="en-US" dirty="0">
                <a:solidFill>
                  <a:schemeClr val="dk1"/>
                </a:solidFill>
                <a:latin typeface="Lato"/>
                <a:ea typeface="Lato"/>
                <a:cs typeface="Lato"/>
                <a:sym typeface="Lato"/>
              </a:rPr>
              <a:t>Denies US entry to individuals who traffic confiscated Cuban property</a:t>
            </a:r>
            <a:endParaRPr dirty="0">
              <a:solidFill>
                <a:schemeClr val="dk1"/>
              </a:solidFill>
              <a:latin typeface="Lato"/>
              <a:ea typeface="Lato"/>
              <a:cs typeface="Lato"/>
              <a:sym typeface="Lato"/>
            </a:endParaRPr>
          </a:p>
          <a:p>
            <a:pPr marL="0" lvl="0" indent="0" algn="r" rtl="0">
              <a:spcBef>
                <a:spcPts val="600"/>
              </a:spcBef>
              <a:spcAft>
                <a:spcPts val="600"/>
              </a:spcAft>
              <a:buNone/>
            </a:pPr>
            <a:r>
              <a:rPr lang="en" b="1" dirty="0">
                <a:solidFill>
                  <a:schemeClr val="dk1"/>
                </a:solidFill>
                <a:latin typeface="Lato"/>
                <a:ea typeface="Lato"/>
                <a:cs typeface="Lato"/>
                <a:sym typeface="Lato"/>
              </a:rPr>
              <a:t>Title IV</a:t>
            </a:r>
            <a:endParaRPr dirty="0">
              <a:solidFill>
                <a:schemeClr val="dk1"/>
              </a:solidFill>
              <a:latin typeface="Lato"/>
              <a:ea typeface="Lato"/>
              <a:cs typeface="Lato"/>
              <a:sym typeface="Lato"/>
            </a:endParaRPr>
          </a:p>
        </p:txBody>
      </p:sp>
      <p:sp>
        <p:nvSpPr>
          <p:cNvPr id="467" name="Google Shape;467;p41"/>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rot="5400000">
            <a:off x="3459879" y="1738389"/>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rot="-5400000">
            <a:off x="3285625" y="1914006"/>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3842100" y="2242577"/>
            <a:ext cx="322396" cy="503929"/>
          </a:xfrm>
          <a:prstGeom prst="rect">
            <a:avLst/>
          </a:prstGeom>
        </p:spPr>
        <p:txBody>
          <a:bodyPr>
            <a:prstTxWarp prst="textPlain">
              <a:avLst/>
            </a:prstTxWarp>
          </a:bodyPr>
          <a:lstStyle/>
          <a:p>
            <a:pPr lvl="0" algn="ctr"/>
            <a:r>
              <a:rPr lang="en-US" b="1" dirty="0">
                <a:solidFill>
                  <a:schemeClr val="lt1"/>
                </a:solidFill>
                <a:latin typeface="Raleway"/>
              </a:rPr>
              <a:t>1</a:t>
            </a:r>
            <a:endParaRPr b="1" i="0" dirty="0">
              <a:ln>
                <a:noFill/>
              </a:ln>
              <a:solidFill>
                <a:schemeClr val="lt1"/>
              </a:solidFill>
              <a:latin typeface="Raleway"/>
            </a:endParaRPr>
          </a:p>
        </p:txBody>
      </p:sp>
      <p:sp>
        <p:nvSpPr>
          <p:cNvPr id="472" name="Google Shape;472;p41"/>
          <p:cNvSpPr/>
          <p:nvPr/>
        </p:nvSpPr>
        <p:spPr>
          <a:xfrm>
            <a:off x="4895174" y="2242577"/>
            <a:ext cx="398162" cy="503928"/>
          </a:xfrm>
          <a:prstGeom prst="rect">
            <a:avLst/>
          </a:prstGeom>
        </p:spPr>
        <p:txBody>
          <a:bodyPr>
            <a:prstTxWarp prst="textPlain">
              <a:avLst/>
            </a:prstTxWarp>
          </a:bodyPr>
          <a:lstStyle/>
          <a:p>
            <a:pPr lvl="0" algn="ctr"/>
            <a:r>
              <a:rPr lang="en-US" b="1" dirty="0">
                <a:solidFill>
                  <a:schemeClr val="lt1"/>
                </a:solidFill>
                <a:latin typeface="Raleway"/>
              </a:rPr>
              <a:t>2</a:t>
            </a:r>
            <a:endParaRPr b="1" i="0" dirty="0">
              <a:ln>
                <a:noFill/>
              </a:ln>
              <a:solidFill>
                <a:schemeClr val="lt1"/>
              </a:solidFill>
              <a:latin typeface="Raleway"/>
            </a:endParaRPr>
          </a:p>
        </p:txBody>
      </p:sp>
      <p:sp>
        <p:nvSpPr>
          <p:cNvPr id="473" name="Google Shape;473;p41"/>
          <p:cNvSpPr/>
          <p:nvPr/>
        </p:nvSpPr>
        <p:spPr>
          <a:xfrm>
            <a:off x="3842100" y="3331620"/>
            <a:ext cx="395708" cy="526396"/>
          </a:xfrm>
          <a:prstGeom prst="rect">
            <a:avLst/>
          </a:prstGeom>
        </p:spPr>
        <p:txBody>
          <a:bodyPr>
            <a:prstTxWarp prst="textPlain">
              <a:avLst/>
            </a:prstTxWarp>
          </a:bodyPr>
          <a:lstStyle/>
          <a:p>
            <a:pPr lvl="0" algn="ctr"/>
            <a:r>
              <a:rPr lang="en-US" b="1" dirty="0">
                <a:solidFill>
                  <a:schemeClr val="lt1"/>
                </a:solidFill>
                <a:latin typeface="Raleway"/>
              </a:rPr>
              <a:t>3</a:t>
            </a:r>
            <a:endParaRPr b="1" i="0" dirty="0">
              <a:ln>
                <a:noFill/>
              </a:ln>
              <a:solidFill>
                <a:schemeClr val="lt1"/>
              </a:solidFill>
              <a:latin typeface="Raleway"/>
            </a:endParaRPr>
          </a:p>
        </p:txBody>
      </p:sp>
      <p:sp>
        <p:nvSpPr>
          <p:cNvPr id="474" name="Google Shape;474;p41"/>
          <p:cNvSpPr/>
          <p:nvPr/>
        </p:nvSpPr>
        <p:spPr>
          <a:xfrm>
            <a:off x="4875295" y="3331620"/>
            <a:ext cx="398163" cy="526396"/>
          </a:xfrm>
          <a:prstGeom prst="rect">
            <a:avLst/>
          </a:prstGeom>
        </p:spPr>
        <p:txBody>
          <a:bodyPr>
            <a:prstTxWarp prst="textPlain">
              <a:avLst/>
            </a:prstTxWarp>
          </a:bodyPr>
          <a:lstStyle/>
          <a:p>
            <a:pPr lvl="0" algn="ctr"/>
            <a:r>
              <a:rPr lang="en-US" b="1" dirty="0">
                <a:solidFill>
                  <a:schemeClr val="lt1"/>
                </a:solidFill>
                <a:latin typeface="Raleway"/>
              </a:rPr>
              <a:t>4</a:t>
            </a:r>
            <a:endParaRPr b="1" i="0" dirty="0">
              <a:ln>
                <a:noFill/>
              </a:ln>
              <a:solidFill>
                <a:schemeClr val="lt1"/>
              </a:solidFill>
              <a:latin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t>The message is clear: they are going to have to choose between collaborating with Castro or participating in the U.S. market.</a:t>
            </a:r>
            <a:endParaRPr dirty="0"/>
          </a:p>
        </p:txBody>
      </p:sp>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6" name="Google Shape;118;p16">
            <a:extLst>
              <a:ext uri="{FF2B5EF4-FFF2-40B4-BE49-F238E27FC236}">
                <a16:creationId xmlns:a16="http://schemas.microsoft.com/office/drawing/2014/main" id="{86AB5D9E-29FE-BE41-8729-5074DA2A96FC}"/>
              </a:ext>
            </a:extLst>
          </p:cNvPr>
          <p:cNvSpPr txBox="1">
            <a:spLocks/>
          </p:cNvSpPr>
          <p:nvPr/>
        </p:nvSpPr>
        <p:spPr>
          <a:xfrm>
            <a:off x="3596591" y="3403110"/>
            <a:ext cx="2032769" cy="5655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chemeClr val="accent6"/>
              </a:buClr>
              <a:buSzPts val="2400"/>
              <a:buFont typeface="Lato"/>
              <a:buChar char="▷"/>
              <a:defRPr sz="2400" b="0" i="1" u="none" strike="noStrike" cap="none">
                <a:solidFill>
                  <a:schemeClr val="dk1"/>
                </a:solidFill>
                <a:latin typeface="Lato"/>
                <a:ea typeface="Lato"/>
                <a:cs typeface="Lato"/>
                <a:sym typeface="Lato"/>
              </a:defRPr>
            </a:lvl1pPr>
            <a:lvl2pPr marL="914400" marR="0" lvl="1" indent="-381000" algn="ctr" rtl="0">
              <a:lnSpc>
                <a:spcPct val="100000"/>
              </a:lnSpc>
              <a:spcBef>
                <a:spcPts val="0"/>
              </a:spcBef>
              <a:spcAft>
                <a:spcPts val="0"/>
              </a:spcAft>
              <a:buClr>
                <a:schemeClr val="dk1"/>
              </a:buClr>
              <a:buSzPts val="2400"/>
              <a:buFont typeface="Lato"/>
              <a:buChar char="○"/>
              <a:defRPr sz="2400" b="0" i="1" u="none" strike="noStrike" cap="none">
                <a:solidFill>
                  <a:schemeClr val="dk1"/>
                </a:solidFill>
                <a:latin typeface="Lato"/>
                <a:ea typeface="Lato"/>
                <a:cs typeface="Lato"/>
                <a:sym typeface="Lato"/>
              </a:defRPr>
            </a:lvl2pPr>
            <a:lvl3pPr marL="1371600" marR="0" lvl="2" indent="-381000" algn="ctr" rtl="0">
              <a:lnSpc>
                <a:spcPct val="100000"/>
              </a:lnSpc>
              <a:spcBef>
                <a:spcPts val="0"/>
              </a:spcBef>
              <a:spcAft>
                <a:spcPts val="0"/>
              </a:spcAft>
              <a:buClr>
                <a:schemeClr val="dk1"/>
              </a:buClr>
              <a:buSzPts val="2400"/>
              <a:buFont typeface="Lato"/>
              <a:buChar char="■"/>
              <a:defRPr sz="2400" b="0" i="1" u="none" strike="noStrike" cap="none">
                <a:solidFill>
                  <a:schemeClr val="dk1"/>
                </a:solidFill>
                <a:latin typeface="Lato"/>
                <a:ea typeface="Lato"/>
                <a:cs typeface="Lato"/>
                <a:sym typeface="Lato"/>
              </a:defRPr>
            </a:lvl3pPr>
            <a:lvl4pPr marL="1828800" marR="0" lvl="3" indent="-381000" algn="ctr" rtl="0">
              <a:lnSpc>
                <a:spcPct val="100000"/>
              </a:lnSpc>
              <a:spcBef>
                <a:spcPts val="0"/>
              </a:spcBef>
              <a:spcAft>
                <a:spcPts val="0"/>
              </a:spcAft>
              <a:buClr>
                <a:schemeClr val="dk1"/>
              </a:buClr>
              <a:buSzPts val="2400"/>
              <a:buFont typeface="Lato"/>
              <a:buChar char="●"/>
              <a:defRPr sz="2400" b="0" i="1" u="none" strike="noStrike" cap="none">
                <a:solidFill>
                  <a:schemeClr val="dk1"/>
                </a:solidFill>
                <a:latin typeface="Lato"/>
                <a:ea typeface="Lato"/>
                <a:cs typeface="Lato"/>
                <a:sym typeface="Lato"/>
              </a:defRPr>
            </a:lvl4pPr>
            <a:lvl5pPr marL="2286000" marR="0" lvl="4" indent="-381000" algn="ctr" rtl="0">
              <a:lnSpc>
                <a:spcPct val="100000"/>
              </a:lnSpc>
              <a:spcBef>
                <a:spcPts val="0"/>
              </a:spcBef>
              <a:spcAft>
                <a:spcPts val="0"/>
              </a:spcAft>
              <a:buClr>
                <a:schemeClr val="dk1"/>
              </a:buClr>
              <a:buSzPts val="2400"/>
              <a:buFont typeface="Lato"/>
              <a:buChar char="○"/>
              <a:defRPr sz="2400" b="0" i="1" u="none" strike="noStrike" cap="none">
                <a:solidFill>
                  <a:schemeClr val="dk1"/>
                </a:solidFill>
                <a:latin typeface="Lato"/>
                <a:ea typeface="Lato"/>
                <a:cs typeface="Lato"/>
                <a:sym typeface="Lato"/>
              </a:defRPr>
            </a:lvl5pPr>
            <a:lvl6pPr marL="2743200" marR="0" lvl="5" indent="-381000" algn="ctr" rtl="0">
              <a:lnSpc>
                <a:spcPct val="100000"/>
              </a:lnSpc>
              <a:spcBef>
                <a:spcPts val="0"/>
              </a:spcBef>
              <a:spcAft>
                <a:spcPts val="0"/>
              </a:spcAft>
              <a:buClr>
                <a:schemeClr val="dk1"/>
              </a:buClr>
              <a:buSzPts val="2400"/>
              <a:buFont typeface="Lato"/>
              <a:buChar char="■"/>
              <a:defRPr sz="2400" b="0" i="1" u="none" strike="noStrike" cap="none">
                <a:solidFill>
                  <a:schemeClr val="dk1"/>
                </a:solidFill>
                <a:latin typeface="Lato"/>
                <a:ea typeface="Lato"/>
                <a:cs typeface="Lato"/>
                <a:sym typeface="Lato"/>
              </a:defRPr>
            </a:lvl6pPr>
            <a:lvl7pPr marL="3200400" marR="0" lvl="6" indent="-381000" algn="ctr" rtl="0">
              <a:lnSpc>
                <a:spcPct val="100000"/>
              </a:lnSpc>
              <a:spcBef>
                <a:spcPts val="0"/>
              </a:spcBef>
              <a:spcAft>
                <a:spcPts val="0"/>
              </a:spcAft>
              <a:buClr>
                <a:schemeClr val="dk1"/>
              </a:buClr>
              <a:buSzPts val="2400"/>
              <a:buFont typeface="Lato"/>
              <a:buChar char="●"/>
              <a:defRPr sz="2400" b="0" i="1" u="none" strike="noStrike" cap="none">
                <a:solidFill>
                  <a:schemeClr val="dk1"/>
                </a:solidFill>
                <a:latin typeface="Lato"/>
                <a:ea typeface="Lato"/>
                <a:cs typeface="Lato"/>
                <a:sym typeface="Lato"/>
              </a:defRPr>
            </a:lvl7pPr>
            <a:lvl8pPr marL="3657600" marR="0" lvl="7" indent="-381000" algn="ctr" rtl="0">
              <a:lnSpc>
                <a:spcPct val="100000"/>
              </a:lnSpc>
              <a:spcBef>
                <a:spcPts val="0"/>
              </a:spcBef>
              <a:spcAft>
                <a:spcPts val="0"/>
              </a:spcAft>
              <a:buClr>
                <a:schemeClr val="dk1"/>
              </a:buClr>
              <a:buSzPts val="2400"/>
              <a:buFont typeface="Lato"/>
              <a:buChar char="○"/>
              <a:defRPr sz="2400" b="0" i="1" u="none" strike="noStrike" cap="none">
                <a:solidFill>
                  <a:schemeClr val="dk1"/>
                </a:solidFill>
                <a:latin typeface="Lato"/>
                <a:ea typeface="Lato"/>
                <a:cs typeface="Lato"/>
                <a:sym typeface="Lato"/>
              </a:defRPr>
            </a:lvl8pPr>
            <a:lvl9pPr marL="4114800" marR="0" lvl="8" indent="-381000" algn="ctr" rtl="0">
              <a:lnSpc>
                <a:spcPct val="100000"/>
              </a:lnSpc>
              <a:spcBef>
                <a:spcPts val="0"/>
              </a:spcBef>
              <a:spcAft>
                <a:spcPts val="0"/>
              </a:spcAft>
              <a:buClr>
                <a:schemeClr val="dk1"/>
              </a:buClr>
              <a:buSzPts val="2400"/>
              <a:buFont typeface="Lato"/>
              <a:buChar char="■"/>
              <a:defRPr sz="2400" b="0" i="1" u="none" strike="noStrike" cap="none">
                <a:solidFill>
                  <a:schemeClr val="dk1"/>
                </a:solidFill>
                <a:latin typeface="Lato"/>
                <a:ea typeface="Lato"/>
                <a:cs typeface="Lato"/>
                <a:sym typeface="Lato"/>
              </a:defRPr>
            </a:lvl9pPr>
          </a:lstStyle>
          <a:p>
            <a:pPr marL="0" indent="0">
              <a:buFont typeface="Lato"/>
              <a:buNone/>
            </a:pPr>
            <a:r>
              <a:rPr lang="en-US" sz="1600" i="0" dirty="0"/>
              <a:t>- Lincoln Diaz-Balart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does it matter?</a:t>
            </a:r>
            <a:endParaRPr dirty="0"/>
          </a:p>
        </p:txBody>
      </p:sp>
      <p:sp>
        <p:nvSpPr>
          <p:cNvPr id="125" name="Google Shape;125;p17"/>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Codified embargo</a:t>
            </a:r>
            <a:endParaRPr dirty="0"/>
          </a:p>
          <a:p>
            <a:pPr marL="457200" lvl="0" indent="-342900" algn="l" rtl="0">
              <a:spcBef>
                <a:spcPts val="0"/>
              </a:spcBef>
              <a:spcAft>
                <a:spcPts val="0"/>
              </a:spcAft>
              <a:buSzPts val="1800"/>
              <a:buChar char="▷"/>
            </a:pPr>
            <a:r>
              <a:rPr lang="en-US" dirty="0"/>
              <a:t>Limited the president’s control over foreign policy</a:t>
            </a:r>
            <a:endParaRPr dirty="0"/>
          </a:p>
          <a:p>
            <a:pPr marL="457200" lvl="0" indent="-342900" algn="l" rtl="0">
              <a:spcBef>
                <a:spcPts val="0"/>
              </a:spcBef>
              <a:spcAft>
                <a:spcPts val="0"/>
              </a:spcAft>
              <a:buSzPts val="1800"/>
              <a:buChar char="▷"/>
            </a:pPr>
            <a:r>
              <a:rPr lang="en-US" dirty="0"/>
              <a:t>Contradicted international norms and (perhaps) laws</a:t>
            </a:r>
          </a:p>
          <a:p>
            <a:pPr marL="0" lvl="0" indent="0" algn="l" rtl="0">
              <a:spcBef>
                <a:spcPts val="600"/>
              </a:spcBef>
              <a:spcAft>
                <a:spcPts val="0"/>
              </a:spcAft>
              <a:buNone/>
            </a:pP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25756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3.</a:t>
            </a:r>
            <a:endParaRPr sz="7200" dirty="0">
              <a:solidFill>
                <a:schemeClr val="accent2"/>
              </a:solidFill>
            </a:endParaRPr>
          </a:p>
          <a:p>
            <a:pPr marL="0" lvl="0" indent="0" algn="ctr" rtl="0">
              <a:spcBef>
                <a:spcPts val="0"/>
              </a:spcBef>
              <a:spcAft>
                <a:spcPts val="0"/>
              </a:spcAft>
              <a:buNone/>
            </a:pPr>
            <a:r>
              <a:rPr lang="en" dirty="0"/>
              <a:t>REACTIONS &amp; WAIVERS</a:t>
            </a:r>
            <a:endParaRPr dirty="0"/>
          </a:p>
        </p:txBody>
      </p:sp>
      <p:sp>
        <p:nvSpPr>
          <p:cNvPr id="112" name="Google Shape;112;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1996-2019</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97021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893700" y="4345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International Reactions</a:t>
            </a:r>
            <a:endParaRPr dirty="0"/>
          </a:p>
        </p:txBody>
      </p:sp>
      <p:sp>
        <p:nvSpPr>
          <p:cNvPr id="153" name="Google Shape;153;p20"/>
          <p:cNvSpPr txBox="1">
            <a:spLocks noGrp="1"/>
          </p:cNvSpPr>
          <p:nvPr>
            <p:ph type="body" idx="1"/>
          </p:nvPr>
        </p:nvSpPr>
        <p:spPr>
          <a:xfrm>
            <a:off x="893700" y="1600200"/>
            <a:ext cx="2371200" cy="138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Europe</a:t>
            </a:r>
            <a:endParaRPr b="1" dirty="0"/>
          </a:p>
          <a:p>
            <a:pPr marL="0" lvl="0" indent="0">
              <a:buNone/>
            </a:pPr>
            <a:r>
              <a:rPr lang="en-US" dirty="0"/>
              <a:t>"The EU considers the extra-territorial application of unilateral restrictive measures to be contrary to international law and will draw on all appropriate measures to address the effects of the Helms-Burton Act, including in relation to its WTO rights and through the use of the EU Blocking Statute.”</a:t>
            </a:r>
            <a:endParaRPr dirty="0"/>
          </a:p>
        </p:txBody>
      </p:sp>
      <p:sp>
        <p:nvSpPr>
          <p:cNvPr id="154" name="Google Shape;154;p20"/>
          <p:cNvSpPr txBox="1">
            <a:spLocks noGrp="1"/>
          </p:cNvSpPr>
          <p:nvPr>
            <p:ph type="body" idx="2"/>
          </p:nvPr>
        </p:nvSpPr>
        <p:spPr>
          <a:xfrm>
            <a:off x="3386401" y="1600200"/>
            <a:ext cx="2371200" cy="138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Canada</a:t>
            </a:r>
            <a:endParaRPr b="1" dirty="0"/>
          </a:p>
          <a:p>
            <a:pPr marL="0" lvl="0" indent="0">
              <a:buNone/>
            </a:pPr>
            <a:r>
              <a:rPr lang="en" dirty="0"/>
              <a:t>"</a:t>
            </a:r>
            <a:r>
              <a:rPr lang="en-US" dirty="0"/>
              <a:t>Canada has had measures in place since 1996 under its Foreign Extraterritorial Measures Act (FEMA) to help protect Canadians and Canadian businesses and the workers they employ. Our FEMA legislation is strong and we are prepared to apply it.”</a:t>
            </a:r>
            <a:endParaRPr dirty="0"/>
          </a:p>
        </p:txBody>
      </p:sp>
      <p:sp>
        <p:nvSpPr>
          <p:cNvPr id="155" name="Google Shape;155;p20"/>
          <p:cNvSpPr txBox="1">
            <a:spLocks noGrp="1"/>
          </p:cNvSpPr>
          <p:nvPr>
            <p:ph type="body" idx="3"/>
          </p:nvPr>
        </p:nvSpPr>
        <p:spPr>
          <a:xfrm>
            <a:off x="5879102" y="1600200"/>
            <a:ext cx="2371200" cy="138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Mexico</a:t>
            </a:r>
            <a:endParaRPr b="1" dirty="0"/>
          </a:p>
          <a:p>
            <a:pPr marL="0" lvl="0" indent="0">
              <a:buNone/>
            </a:pPr>
            <a:r>
              <a:rPr lang="en-US" dirty="0"/>
              <a:t>"The Government of Mexico reiterates its rejection of application of Title III of the Helms-Burton Act and reaffirms its commitment to providing legal protection to any Mexican companies affected.”</a:t>
            </a:r>
            <a:endParaRPr dirty="0"/>
          </a:p>
        </p:txBody>
      </p:sp>
      <p:sp>
        <p:nvSpPr>
          <p:cNvPr id="156" name="Google Shape;156;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85386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Between Clinton and Trump</a:t>
            </a:r>
            <a:endParaRPr dirty="0"/>
          </a:p>
        </p:txBody>
      </p:sp>
      <p:sp>
        <p:nvSpPr>
          <p:cNvPr id="125" name="Google Shape;125;p17"/>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sz="1600" dirty="0"/>
              <a:t>Waivers</a:t>
            </a:r>
          </a:p>
          <a:p>
            <a:pPr marL="457200" lvl="0" indent="-342900" algn="l" rtl="0">
              <a:spcBef>
                <a:spcPts val="600"/>
              </a:spcBef>
              <a:spcAft>
                <a:spcPts val="0"/>
              </a:spcAft>
              <a:buSzPts val="1800"/>
              <a:buChar char="▷"/>
            </a:pPr>
            <a:r>
              <a:rPr lang="en-US" sz="1600" dirty="0"/>
              <a:t>International negotiations</a:t>
            </a:r>
          </a:p>
          <a:p>
            <a:pPr marL="457200" lvl="0" indent="-342900" algn="l" rtl="0">
              <a:spcBef>
                <a:spcPts val="600"/>
              </a:spcBef>
              <a:spcAft>
                <a:spcPts val="0"/>
              </a:spcAft>
              <a:buSzPts val="1800"/>
              <a:buChar char="▷"/>
            </a:pPr>
            <a:r>
              <a:rPr lang="en-US" sz="1600" dirty="0"/>
              <a:t>Death of Jorge Mas Santos</a:t>
            </a:r>
          </a:p>
          <a:p>
            <a:pPr marL="457200" lvl="0" indent="-342900" algn="l" rtl="0">
              <a:spcBef>
                <a:spcPts val="600"/>
              </a:spcBef>
              <a:spcAft>
                <a:spcPts val="0"/>
              </a:spcAft>
              <a:buSzPts val="1800"/>
              <a:buChar char="▷"/>
            </a:pPr>
            <a:r>
              <a:rPr lang="en-US" sz="1600" dirty="0"/>
              <a:t>Title IV sanctions</a:t>
            </a:r>
          </a:p>
          <a:p>
            <a:pPr marL="457200" lvl="0" indent="-342900" algn="l" rtl="0">
              <a:spcBef>
                <a:spcPts val="600"/>
              </a:spcBef>
              <a:spcAft>
                <a:spcPts val="0"/>
              </a:spcAft>
              <a:buSzPts val="1800"/>
              <a:buChar char="▷"/>
            </a:pPr>
            <a:r>
              <a:rPr lang="en-US" sz="1600" dirty="0"/>
              <a:t>Elian</a:t>
            </a:r>
          </a:p>
          <a:p>
            <a:pPr marL="457200" lvl="0" indent="-342900" algn="l" rtl="0">
              <a:spcBef>
                <a:spcPts val="600"/>
              </a:spcBef>
              <a:spcAft>
                <a:spcPts val="0"/>
              </a:spcAft>
              <a:buSzPts val="1800"/>
              <a:buChar char="▷"/>
            </a:pPr>
            <a:r>
              <a:rPr lang="en-US" sz="1600" dirty="0"/>
              <a:t>TSRA</a:t>
            </a:r>
          </a:p>
          <a:p>
            <a:pPr marL="457200" lvl="0" indent="-342900" algn="l" rtl="0">
              <a:spcBef>
                <a:spcPts val="600"/>
              </a:spcBef>
              <a:spcAft>
                <a:spcPts val="0"/>
              </a:spcAft>
              <a:buSzPts val="1800"/>
              <a:buChar char="▷"/>
            </a:pPr>
            <a:r>
              <a:rPr lang="en-US" sz="1600" dirty="0"/>
              <a:t>CANF split and new exile organizations</a:t>
            </a:r>
          </a:p>
          <a:p>
            <a:pPr marL="457200" lvl="0" indent="-342900" algn="l" rtl="0">
              <a:spcBef>
                <a:spcPts val="600"/>
              </a:spcBef>
              <a:spcAft>
                <a:spcPts val="0"/>
              </a:spcAft>
              <a:buSzPts val="1800"/>
              <a:buChar char="▷"/>
            </a:pPr>
            <a:r>
              <a:rPr lang="en-US" sz="1600" dirty="0"/>
              <a:t>Changing public opinion</a:t>
            </a:r>
          </a:p>
          <a:p>
            <a:pPr marL="457200" lvl="0" indent="-342900" algn="l" rtl="0">
              <a:spcBef>
                <a:spcPts val="600"/>
              </a:spcBef>
              <a:spcAft>
                <a:spcPts val="0"/>
              </a:spcAft>
              <a:buSzPts val="1800"/>
              <a:buChar char="▷"/>
            </a:pPr>
            <a:r>
              <a:rPr lang="en-US" sz="1600" dirty="0"/>
              <a:t>Thawed U.S.-Cuba bilateral relations</a:t>
            </a:r>
            <a:endParaRPr sz="1600"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73763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0"/>
          <p:cNvSpPr txBox="1">
            <a:spLocks noGrp="1"/>
          </p:cNvSpPr>
          <p:nvPr>
            <p:ph type="title"/>
          </p:nvPr>
        </p:nvSpPr>
        <p:spPr>
          <a:xfrm>
            <a:off x="1095581" y="251513"/>
            <a:ext cx="6825259"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U.S.-Cuba Relations After Helms-Burton</a:t>
            </a:r>
            <a:endParaRPr sz="2800" dirty="0"/>
          </a:p>
        </p:txBody>
      </p:sp>
      <p:sp>
        <p:nvSpPr>
          <p:cNvPr id="455" name="Google Shape;455;p4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456" name="Google Shape;456;p40"/>
          <p:cNvGraphicFramePr/>
          <p:nvPr>
            <p:extLst>
              <p:ext uri="{D42A27DB-BD31-4B8C-83A1-F6EECF244321}">
                <p14:modId xmlns:p14="http://schemas.microsoft.com/office/powerpoint/2010/main" val="1934949381"/>
              </p:ext>
            </p:extLst>
          </p:nvPr>
        </p:nvGraphicFramePr>
        <p:xfrm>
          <a:off x="375236" y="2487673"/>
          <a:ext cx="8208590" cy="1848806"/>
        </p:xfrm>
        <a:graphic>
          <a:graphicData uri="http://schemas.openxmlformats.org/drawingml/2006/table">
            <a:tbl>
              <a:tblPr>
                <a:noFill/>
                <a:tableStyleId>{C98665B7-6574-423E-A4B5-A6C020D860FF}</a:tableStyleId>
              </a:tblPr>
              <a:tblGrid>
                <a:gridCol w="818874">
                  <a:extLst>
                    <a:ext uri="{9D8B030D-6E8A-4147-A177-3AD203B41FA5}">
                      <a16:colId xmlns:a16="http://schemas.microsoft.com/office/drawing/2014/main" val="20000"/>
                    </a:ext>
                  </a:extLst>
                </a:gridCol>
                <a:gridCol w="306348">
                  <a:extLst>
                    <a:ext uri="{9D8B030D-6E8A-4147-A177-3AD203B41FA5}">
                      <a16:colId xmlns:a16="http://schemas.microsoft.com/office/drawing/2014/main" val="2797800415"/>
                    </a:ext>
                  </a:extLst>
                </a:gridCol>
                <a:gridCol w="306348">
                  <a:extLst>
                    <a:ext uri="{9D8B030D-6E8A-4147-A177-3AD203B41FA5}">
                      <a16:colId xmlns:a16="http://schemas.microsoft.com/office/drawing/2014/main" val="20010"/>
                    </a:ext>
                  </a:extLst>
                </a:gridCol>
                <a:gridCol w="306348">
                  <a:extLst>
                    <a:ext uri="{9D8B030D-6E8A-4147-A177-3AD203B41FA5}">
                      <a16:colId xmlns:a16="http://schemas.microsoft.com/office/drawing/2014/main" val="2131534579"/>
                    </a:ext>
                  </a:extLst>
                </a:gridCol>
                <a:gridCol w="306348">
                  <a:extLst>
                    <a:ext uri="{9D8B030D-6E8A-4147-A177-3AD203B41FA5}">
                      <a16:colId xmlns:a16="http://schemas.microsoft.com/office/drawing/2014/main" val="20011"/>
                    </a:ext>
                  </a:extLst>
                </a:gridCol>
                <a:gridCol w="306348">
                  <a:extLst>
                    <a:ext uri="{9D8B030D-6E8A-4147-A177-3AD203B41FA5}">
                      <a16:colId xmlns:a16="http://schemas.microsoft.com/office/drawing/2014/main" val="4026528877"/>
                    </a:ext>
                  </a:extLst>
                </a:gridCol>
                <a:gridCol w="306348">
                  <a:extLst>
                    <a:ext uri="{9D8B030D-6E8A-4147-A177-3AD203B41FA5}">
                      <a16:colId xmlns:a16="http://schemas.microsoft.com/office/drawing/2014/main" val="20012"/>
                    </a:ext>
                  </a:extLst>
                </a:gridCol>
                <a:gridCol w="306348">
                  <a:extLst>
                    <a:ext uri="{9D8B030D-6E8A-4147-A177-3AD203B41FA5}">
                      <a16:colId xmlns:a16="http://schemas.microsoft.com/office/drawing/2014/main" val="327737501"/>
                    </a:ext>
                  </a:extLst>
                </a:gridCol>
                <a:gridCol w="343712">
                  <a:extLst>
                    <a:ext uri="{9D8B030D-6E8A-4147-A177-3AD203B41FA5}">
                      <a16:colId xmlns:a16="http://schemas.microsoft.com/office/drawing/2014/main" val="20013"/>
                    </a:ext>
                  </a:extLst>
                </a:gridCol>
                <a:gridCol w="306348">
                  <a:extLst>
                    <a:ext uri="{9D8B030D-6E8A-4147-A177-3AD203B41FA5}">
                      <a16:colId xmlns:a16="http://schemas.microsoft.com/office/drawing/2014/main" val="1629828299"/>
                    </a:ext>
                  </a:extLst>
                </a:gridCol>
                <a:gridCol w="306348">
                  <a:extLst>
                    <a:ext uri="{9D8B030D-6E8A-4147-A177-3AD203B41FA5}">
                      <a16:colId xmlns:a16="http://schemas.microsoft.com/office/drawing/2014/main" val="20014"/>
                    </a:ext>
                  </a:extLst>
                </a:gridCol>
                <a:gridCol w="306348">
                  <a:extLst>
                    <a:ext uri="{9D8B030D-6E8A-4147-A177-3AD203B41FA5}">
                      <a16:colId xmlns:a16="http://schemas.microsoft.com/office/drawing/2014/main" val="25997929"/>
                    </a:ext>
                  </a:extLst>
                </a:gridCol>
                <a:gridCol w="306348">
                  <a:extLst>
                    <a:ext uri="{9D8B030D-6E8A-4147-A177-3AD203B41FA5}">
                      <a16:colId xmlns:a16="http://schemas.microsoft.com/office/drawing/2014/main" val="1144590570"/>
                    </a:ext>
                  </a:extLst>
                </a:gridCol>
                <a:gridCol w="306348">
                  <a:extLst>
                    <a:ext uri="{9D8B030D-6E8A-4147-A177-3AD203B41FA5}">
                      <a16:colId xmlns:a16="http://schemas.microsoft.com/office/drawing/2014/main" val="798180270"/>
                    </a:ext>
                  </a:extLst>
                </a:gridCol>
                <a:gridCol w="306348">
                  <a:extLst>
                    <a:ext uri="{9D8B030D-6E8A-4147-A177-3AD203B41FA5}">
                      <a16:colId xmlns:a16="http://schemas.microsoft.com/office/drawing/2014/main" val="23629584"/>
                    </a:ext>
                  </a:extLst>
                </a:gridCol>
                <a:gridCol w="306348">
                  <a:extLst>
                    <a:ext uri="{9D8B030D-6E8A-4147-A177-3AD203B41FA5}">
                      <a16:colId xmlns:a16="http://schemas.microsoft.com/office/drawing/2014/main" val="3193369381"/>
                    </a:ext>
                  </a:extLst>
                </a:gridCol>
                <a:gridCol w="306348">
                  <a:extLst>
                    <a:ext uri="{9D8B030D-6E8A-4147-A177-3AD203B41FA5}">
                      <a16:colId xmlns:a16="http://schemas.microsoft.com/office/drawing/2014/main" val="3800844542"/>
                    </a:ext>
                  </a:extLst>
                </a:gridCol>
                <a:gridCol w="306348">
                  <a:extLst>
                    <a:ext uri="{9D8B030D-6E8A-4147-A177-3AD203B41FA5}">
                      <a16:colId xmlns:a16="http://schemas.microsoft.com/office/drawing/2014/main" val="3100102978"/>
                    </a:ext>
                  </a:extLst>
                </a:gridCol>
                <a:gridCol w="306348">
                  <a:extLst>
                    <a:ext uri="{9D8B030D-6E8A-4147-A177-3AD203B41FA5}">
                      <a16:colId xmlns:a16="http://schemas.microsoft.com/office/drawing/2014/main" val="3151666554"/>
                    </a:ext>
                  </a:extLst>
                </a:gridCol>
                <a:gridCol w="306348">
                  <a:extLst>
                    <a:ext uri="{9D8B030D-6E8A-4147-A177-3AD203B41FA5}">
                      <a16:colId xmlns:a16="http://schemas.microsoft.com/office/drawing/2014/main" val="1291100678"/>
                    </a:ext>
                  </a:extLst>
                </a:gridCol>
                <a:gridCol w="306348">
                  <a:extLst>
                    <a:ext uri="{9D8B030D-6E8A-4147-A177-3AD203B41FA5}">
                      <a16:colId xmlns:a16="http://schemas.microsoft.com/office/drawing/2014/main" val="3313572995"/>
                    </a:ext>
                  </a:extLst>
                </a:gridCol>
                <a:gridCol w="306348">
                  <a:extLst>
                    <a:ext uri="{9D8B030D-6E8A-4147-A177-3AD203B41FA5}">
                      <a16:colId xmlns:a16="http://schemas.microsoft.com/office/drawing/2014/main" val="3063278881"/>
                    </a:ext>
                  </a:extLst>
                </a:gridCol>
                <a:gridCol w="306348">
                  <a:extLst>
                    <a:ext uri="{9D8B030D-6E8A-4147-A177-3AD203B41FA5}">
                      <a16:colId xmlns:a16="http://schemas.microsoft.com/office/drawing/2014/main" val="275960066"/>
                    </a:ext>
                  </a:extLst>
                </a:gridCol>
                <a:gridCol w="306348">
                  <a:extLst>
                    <a:ext uri="{9D8B030D-6E8A-4147-A177-3AD203B41FA5}">
                      <a16:colId xmlns:a16="http://schemas.microsoft.com/office/drawing/2014/main" val="498299700"/>
                    </a:ext>
                  </a:extLst>
                </a:gridCol>
                <a:gridCol w="306348">
                  <a:extLst>
                    <a:ext uri="{9D8B030D-6E8A-4147-A177-3AD203B41FA5}">
                      <a16:colId xmlns:a16="http://schemas.microsoft.com/office/drawing/2014/main" val="1448651240"/>
                    </a:ext>
                  </a:extLst>
                </a:gridCol>
              </a:tblGrid>
              <a:tr h="383930">
                <a:tc>
                  <a:txBody>
                    <a:bodyPr/>
                    <a:lstStyle/>
                    <a:p>
                      <a:pPr marL="0" lvl="0" indent="0" algn="l" rtl="0">
                        <a:spcBef>
                          <a:spcPts val="0"/>
                        </a:spcBef>
                        <a:spcAft>
                          <a:spcPts val="0"/>
                        </a:spcAft>
                        <a:buNone/>
                      </a:pPr>
                      <a:endParaRPr sz="800">
                        <a:solidFill>
                          <a:schemeClr val="dk2"/>
                        </a:solidFill>
                        <a:latin typeface="Lato"/>
                        <a:ea typeface="Lato"/>
                        <a:cs typeface="Lato"/>
                        <a:sym typeface="La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98</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00</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02</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04</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06</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08</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10</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12</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14</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16</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18</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20</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66219">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POTUS</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gridSpan="4">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CLINTON</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gridSpan="8">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GW BUSH</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gridSpan="8">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OBAMA</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gridSpan="4">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TRUMP</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366219">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Exile Waves</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gridSpan="18">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chemeClr val="bg2"/>
                          </a:solidFill>
                          <a:latin typeface="Lato"/>
                          <a:ea typeface="Lato"/>
                          <a:cs typeface="Lato"/>
                          <a:sym typeface="Lato"/>
                        </a:rPr>
                        <a:t>BALSEROS AND POST-SOVIET</a:t>
                      </a: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gridSpan="6">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AFTER THAW</a:t>
                      </a:r>
                      <a:endParaRPr sz="800" dirty="0">
                        <a:solidFill>
                          <a:schemeClr val="bg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extLst>
                  <a:ext uri="{0D108BD9-81ED-4DB2-BD59-A6C34878D82A}">
                    <a16:rowId xmlns:a16="http://schemas.microsoft.com/office/drawing/2014/main" val="10003"/>
                  </a:ext>
                </a:extLst>
              </a:tr>
              <a:tr h="366219">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Cuban Heads</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gridSpan="9">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chemeClr val="lt1"/>
                          </a:solidFill>
                          <a:latin typeface="Lato"/>
                          <a:ea typeface="Lato"/>
                          <a:cs typeface="Lato"/>
                          <a:sym typeface="Lato"/>
                        </a:rPr>
                        <a:t>FIDEL CASTRO</a:t>
                      </a: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gridSpan="12">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RAUL CASTRO</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gridSpan="3">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MDC</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r h="366219">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Benefactors</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chemeClr val="tx2">
                              <a:lumMod val="10000"/>
                            </a:schemeClr>
                          </a:solidFill>
                          <a:latin typeface="Lato"/>
                          <a:ea typeface="Lato"/>
                          <a:cs typeface="Lato"/>
                          <a:sym typeface="Lato"/>
                        </a:rPr>
                        <a:t>SPECIAL PERIOD</a:t>
                      </a: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gridSpan="15">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VENEZUELA</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60000"/>
                        <a:lumOff val="40000"/>
                      </a:schemeClr>
                    </a:solidFill>
                  </a:tcPr>
                </a:tc>
                <a:tc gridSpan="6">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VENEZUELA+</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2">
                        <a:lumMod val="20000"/>
                        <a:lumOff val="8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20000"/>
                        <a:lumOff val="8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20000"/>
                        <a:lumOff val="8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20000"/>
                        <a:lumOff val="8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20000"/>
                        <a:lumOff val="80000"/>
                      </a:schemeClr>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5" name="Google Shape;387;p38">
            <a:extLst>
              <a:ext uri="{FF2B5EF4-FFF2-40B4-BE49-F238E27FC236}">
                <a16:creationId xmlns:a16="http://schemas.microsoft.com/office/drawing/2014/main" id="{A2097A85-CB14-074F-89BF-E2C121D6C353}"/>
              </a:ext>
            </a:extLst>
          </p:cNvPr>
          <p:cNvSpPr/>
          <p:nvPr/>
        </p:nvSpPr>
        <p:spPr>
          <a:xfrm>
            <a:off x="8205179" y="1795023"/>
            <a:ext cx="820071" cy="393600"/>
          </a:xfrm>
          <a:prstGeom prst="homePlate">
            <a:avLst>
              <a:gd name="adj" fmla="val 32030"/>
            </a:avLst>
          </a:prstGeom>
          <a:solidFill>
            <a:srgbClr val="FFC000"/>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2020s</a:t>
            </a:r>
            <a:endParaRPr sz="1000" dirty="0">
              <a:solidFill>
                <a:schemeClr val="lt1"/>
              </a:solidFill>
              <a:latin typeface="Lato"/>
              <a:ea typeface="Lato"/>
              <a:cs typeface="Lato"/>
              <a:sym typeface="Lato"/>
            </a:endParaRPr>
          </a:p>
        </p:txBody>
      </p:sp>
      <p:sp>
        <p:nvSpPr>
          <p:cNvPr id="6" name="Google Shape;389;p38">
            <a:extLst>
              <a:ext uri="{FF2B5EF4-FFF2-40B4-BE49-F238E27FC236}">
                <a16:creationId xmlns:a16="http://schemas.microsoft.com/office/drawing/2014/main" id="{CDD12E90-2A31-4A4F-B46A-18DF56EB0F4D}"/>
              </a:ext>
            </a:extLst>
          </p:cNvPr>
          <p:cNvSpPr/>
          <p:nvPr/>
        </p:nvSpPr>
        <p:spPr>
          <a:xfrm>
            <a:off x="5096321" y="1795023"/>
            <a:ext cx="3265499"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2010s</a:t>
            </a:r>
            <a:endParaRPr sz="1000" dirty="0">
              <a:solidFill>
                <a:schemeClr val="lt1"/>
              </a:solidFill>
              <a:latin typeface="Lato"/>
              <a:ea typeface="Lato"/>
              <a:cs typeface="Lato"/>
              <a:sym typeface="Lato"/>
            </a:endParaRPr>
          </a:p>
        </p:txBody>
      </p:sp>
      <p:sp>
        <p:nvSpPr>
          <p:cNvPr id="7" name="Google Shape;392;p38">
            <a:extLst>
              <a:ext uri="{FF2B5EF4-FFF2-40B4-BE49-F238E27FC236}">
                <a16:creationId xmlns:a16="http://schemas.microsoft.com/office/drawing/2014/main" id="{133D6979-185E-6E43-806C-A81F59944774}"/>
              </a:ext>
            </a:extLst>
          </p:cNvPr>
          <p:cNvSpPr/>
          <p:nvPr/>
        </p:nvSpPr>
        <p:spPr>
          <a:xfrm>
            <a:off x="1971308" y="1795023"/>
            <a:ext cx="3330797"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2000s</a:t>
            </a:r>
            <a:endParaRPr sz="1000" dirty="0">
              <a:solidFill>
                <a:schemeClr val="lt1"/>
              </a:solidFill>
              <a:latin typeface="Lato"/>
              <a:ea typeface="Lato"/>
              <a:cs typeface="Lato"/>
              <a:sym typeface="Lato"/>
            </a:endParaRPr>
          </a:p>
        </p:txBody>
      </p:sp>
      <p:sp>
        <p:nvSpPr>
          <p:cNvPr id="8" name="Google Shape;395;p38">
            <a:extLst>
              <a:ext uri="{FF2B5EF4-FFF2-40B4-BE49-F238E27FC236}">
                <a16:creationId xmlns:a16="http://schemas.microsoft.com/office/drawing/2014/main" id="{C36F0555-0551-C04D-9591-2FA355928B88}"/>
              </a:ext>
            </a:extLst>
          </p:cNvPr>
          <p:cNvSpPr/>
          <p:nvPr/>
        </p:nvSpPr>
        <p:spPr>
          <a:xfrm>
            <a:off x="1162083" y="1795023"/>
            <a:ext cx="1058606"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1990s</a:t>
            </a:r>
            <a:endParaRPr sz="1000" dirty="0">
              <a:solidFill>
                <a:schemeClr val="lt1"/>
              </a:solidFill>
              <a:latin typeface="Lato"/>
              <a:ea typeface="Lato"/>
              <a:cs typeface="Lato"/>
              <a:sym typeface="Lato"/>
            </a:endParaRPr>
          </a:p>
        </p:txBody>
      </p:sp>
      <p:cxnSp>
        <p:nvCxnSpPr>
          <p:cNvPr id="16" name="Google Shape;406;p38">
            <a:extLst>
              <a:ext uri="{FF2B5EF4-FFF2-40B4-BE49-F238E27FC236}">
                <a16:creationId xmlns:a16="http://schemas.microsoft.com/office/drawing/2014/main" id="{67B962C4-ECE2-9B4D-8152-32D5B8240194}"/>
              </a:ext>
            </a:extLst>
          </p:cNvPr>
          <p:cNvCxnSpPr/>
          <p:nvPr/>
        </p:nvCxnSpPr>
        <p:spPr>
          <a:xfrm rot="10800000">
            <a:off x="2193247" y="1309453"/>
            <a:ext cx="0" cy="498600"/>
          </a:xfrm>
          <a:prstGeom prst="straightConnector1">
            <a:avLst/>
          </a:prstGeom>
          <a:noFill/>
          <a:ln w="9525" cap="flat" cmpd="sng">
            <a:solidFill>
              <a:schemeClr val="lt2"/>
            </a:solidFill>
            <a:prstDash val="solid"/>
            <a:round/>
            <a:headEnd type="oval" w="med" len="med"/>
            <a:tailEnd type="oval" w="med" len="med"/>
          </a:ln>
        </p:spPr>
      </p:cxnSp>
      <p:sp>
        <p:nvSpPr>
          <p:cNvPr id="17" name="Google Shape;407;p38">
            <a:extLst>
              <a:ext uri="{FF2B5EF4-FFF2-40B4-BE49-F238E27FC236}">
                <a16:creationId xmlns:a16="http://schemas.microsoft.com/office/drawing/2014/main" id="{8E191A81-5D94-4B43-9AD1-88154D911A24}"/>
              </a:ext>
            </a:extLst>
          </p:cNvPr>
          <p:cNvSpPr txBox="1"/>
          <p:nvPr/>
        </p:nvSpPr>
        <p:spPr>
          <a:xfrm>
            <a:off x="2242347" y="1363969"/>
            <a:ext cx="455897" cy="20233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TRSA</a:t>
            </a:r>
            <a:endParaRPr sz="900" dirty="0">
              <a:solidFill>
                <a:schemeClr val="dk2"/>
              </a:solidFill>
              <a:latin typeface="Lato"/>
              <a:ea typeface="Lato"/>
              <a:cs typeface="Lato"/>
              <a:sym typeface="Lato"/>
            </a:endParaRPr>
          </a:p>
        </p:txBody>
      </p:sp>
      <p:cxnSp>
        <p:nvCxnSpPr>
          <p:cNvPr id="18" name="Google Shape;408;p38">
            <a:extLst>
              <a:ext uri="{FF2B5EF4-FFF2-40B4-BE49-F238E27FC236}">
                <a16:creationId xmlns:a16="http://schemas.microsoft.com/office/drawing/2014/main" id="{E843461E-9591-934B-8919-994F67487DD9}"/>
              </a:ext>
            </a:extLst>
          </p:cNvPr>
          <p:cNvCxnSpPr/>
          <p:nvPr/>
        </p:nvCxnSpPr>
        <p:spPr>
          <a:xfrm rot="10800000">
            <a:off x="6581305" y="1321004"/>
            <a:ext cx="0" cy="498600"/>
          </a:xfrm>
          <a:prstGeom prst="straightConnector1">
            <a:avLst/>
          </a:prstGeom>
          <a:noFill/>
          <a:ln w="9525" cap="flat" cmpd="sng">
            <a:solidFill>
              <a:schemeClr val="lt2"/>
            </a:solidFill>
            <a:prstDash val="solid"/>
            <a:round/>
            <a:headEnd type="oval" w="med" len="med"/>
            <a:tailEnd type="oval" w="med" len="med"/>
          </a:ln>
        </p:spPr>
      </p:cxnSp>
      <p:sp>
        <p:nvSpPr>
          <p:cNvPr id="19" name="Google Shape;409;p38">
            <a:extLst>
              <a:ext uri="{FF2B5EF4-FFF2-40B4-BE49-F238E27FC236}">
                <a16:creationId xmlns:a16="http://schemas.microsoft.com/office/drawing/2014/main" id="{43C4A7E7-153B-5445-B497-5D9FB6BA6973}"/>
              </a:ext>
            </a:extLst>
          </p:cNvPr>
          <p:cNvSpPr txBox="1"/>
          <p:nvPr/>
        </p:nvSpPr>
        <p:spPr>
          <a:xfrm>
            <a:off x="6657187" y="1353385"/>
            <a:ext cx="437377" cy="236583"/>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D17</a:t>
            </a:r>
            <a:endParaRPr sz="900" dirty="0">
              <a:solidFill>
                <a:schemeClr val="dk2"/>
              </a:solidFill>
              <a:latin typeface="Lato"/>
              <a:ea typeface="Lato"/>
              <a:cs typeface="Lato"/>
              <a:sym typeface="Lato"/>
            </a:endParaRPr>
          </a:p>
        </p:txBody>
      </p:sp>
      <p:cxnSp>
        <p:nvCxnSpPr>
          <p:cNvPr id="20" name="Google Shape;410;p38">
            <a:extLst>
              <a:ext uri="{FF2B5EF4-FFF2-40B4-BE49-F238E27FC236}">
                <a16:creationId xmlns:a16="http://schemas.microsoft.com/office/drawing/2014/main" id="{AA68A46F-30A3-BB49-8068-197970A68076}"/>
              </a:ext>
            </a:extLst>
          </p:cNvPr>
          <p:cNvCxnSpPr/>
          <p:nvPr/>
        </p:nvCxnSpPr>
        <p:spPr>
          <a:xfrm rot="10800000">
            <a:off x="8130613" y="1321004"/>
            <a:ext cx="0" cy="498600"/>
          </a:xfrm>
          <a:prstGeom prst="straightConnector1">
            <a:avLst/>
          </a:prstGeom>
          <a:noFill/>
          <a:ln w="9525" cap="flat" cmpd="sng">
            <a:solidFill>
              <a:schemeClr val="lt2"/>
            </a:solidFill>
            <a:prstDash val="solid"/>
            <a:round/>
            <a:headEnd type="oval" w="med" len="med"/>
            <a:tailEnd type="oval" w="med" len="med"/>
          </a:ln>
        </p:spPr>
      </p:cxnSp>
      <p:sp>
        <p:nvSpPr>
          <p:cNvPr id="21" name="Google Shape;411;p38">
            <a:extLst>
              <a:ext uri="{FF2B5EF4-FFF2-40B4-BE49-F238E27FC236}">
                <a16:creationId xmlns:a16="http://schemas.microsoft.com/office/drawing/2014/main" id="{58F00125-2AC8-C54D-93C9-0925B60054E1}"/>
              </a:ext>
            </a:extLst>
          </p:cNvPr>
          <p:cNvSpPr txBox="1"/>
          <p:nvPr/>
        </p:nvSpPr>
        <p:spPr>
          <a:xfrm>
            <a:off x="8197662" y="1326240"/>
            <a:ext cx="497888" cy="34097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Title III enacted</a:t>
            </a:r>
            <a:endParaRPr sz="900" dirty="0">
              <a:solidFill>
                <a:schemeClr val="dk2"/>
              </a:solidFill>
              <a:latin typeface="Lato"/>
              <a:ea typeface="Lato"/>
              <a:cs typeface="Lato"/>
              <a:sym typeface="Lato"/>
            </a:endParaRPr>
          </a:p>
        </p:txBody>
      </p:sp>
      <p:cxnSp>
        <p:nvCxnSpPr>
          <p:cNvPr id="22" name="Google Shape;408;p38">
            <a:extLst>
              <a:ext uri="{FF2B5EF4-FFF2-40B4-BE49-F238E27FC236}">
                <a16:creationId xmlns:a16="http://schemas.microsoft.com/office/drawing/2014/main" id="{4017B129-CCB9-D04C-A99C-2D6584FE8F4E}"/>
              </a:ext>
            </a:extLst>
          </p:cNvPr>
          <p:cNvCxnSpPr/>
          <p:nvPr/>
        </p:nvCxnSpPr>
        <p:spPr>
          <a:xfrm rot="10800000">
            <a:off x="3499887" y="1323092"/>
            <a:ext cx="0" cy="498600"/>
          </a:xfrm>
          <a:prstGeom prst="straightConnector1">
            <a:avLst/>
          </a:prstGeom>
          <a:noFill/>
          <a:ln w="9525" cap="flat" cmpd="sng">
            <a:solidFill>
              <a:schemeClr val="lt2"/>
            </a:solidFill>
            <a:prstDash val="solid"/>
            <a:round/>
            <a:headEnd type="oval" w="med" len="med"/>
            <a:tailEnd type="oval" w="med" len="med"/>
          </a:ln>
        </p:spPr>
      </p:cxnSp>
      <p:sp>
        <p:nvSpPr>
          <p:cNvPr id="23" name="Google Shape;409;p38">
            <a:extLst>
              <a:ext uri="{FF2B5EF4-FFF2-40B4-BE49-F238E27FC236}">
                <a16:creationId xmlns:a16="http://schemas.microsoft.com/office/drawing/2014/main" id="{C63E6F93-D13D-1540-B7BF-F71A89CE82B0}"/>
              </a:ext>
            </a:extLst>
          </p:cNvPr>
          <p:cNvSpPr txBox="1"/>
          <p:nvPr/>
        </p:nvSpPr>
        <p:spPr>
          <a:xfrm>
            <a:off x="3575769" y="1355473"/>
            <a:ext cx="893471" cy="31321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U.S.-Cuba Democracy PAC</a:t>
            </a:r>
            <a:endParaRPr sz="900" dirty="0">
              <a:solidFill>
                <a:schemeClr val="dk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0"/>
          <p:cNvSpPr txBox="1">
            <a:spLocks noGrp="1"/>
          </p:cNvSpPr>
          <p:nvPr>
            <p:ph type="title"/>
          </p:nvPr>
        </p:nvSpPr>
        <p:spPr>
          <a:xfrm>
            <a:off x="281105" y="391525"/>
            <a:ext cx="6462600" cy="3409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t>Cuban-American Legislators</a:t>
            </a:r>
            <a:endParaRPr sz="2000" dirty="0"/>
          </a:p>
        </p:txBody>
      </p:sp>
      <p:sp>
        <p:nvSpPr>
          <p:cNvPr id="455" name="Google Shape;455;p4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456" name="Google Shape;456;p40"/>
          <p:cNvGraphicFramePr/>
          <p:nvPr>
            <p:extLst>
              <p:ext uri="{D42A27DB-BD31-4B8C-83A1-F6EECF244321}">
                <p14:modId xmlns:p14="http://schemas.microsoft.com/office/powerpoint/2010/main" val="1364881326"/>
              </p:ext>
            </p:extLst>
          </p:nvPr>
        </p:nvGraphicFramePr>
        <p:xfrm>
          <a:off x="239814" y="1923073"/>
          <a:ext cx="8581182" cy="2798170"/>
        </p:xfrm>
        <a:graphic>
          <a:graphicData uri="http://schemas.openxmlformats.org/drawingml/2006/table">
            <a:tbl>
              <a:tblPr>
                <a:noFill/>
                <a:tableStyleId>{C98665B7-6574-423E-A4B5-A6C020D860FF}</a:tableStyleId>
              </a:tblPr>
              <a:tblGrid>
                <a:gridCol w="638044">
                  <a:extLst>
                    <a:ext uri="{9D8B030D-6E8A-4147-A177-3AD203B41FA5}">
                      <a16:colId xmlns:a16="http://schemas.microsoft.com/office/drawing/2014/main" val="20000"/>
                    </a:ext>
                  </a:extLst>
                </a:gridCol>
                <a:gridCol w="304770">
                  <a:extLst>
                    <a:ext uri="{9D8B030D-6E8A-4147-A177-3AD203B41FA5}">
                      <a16:colId xmlns:a16="http://schemas.microsoft.com/office/drawing/2014/main" val="1023425729"/>
                    </a:ext>
                  </a:extLst>
                </a:gridCol>
                <a:gridCol w="238699">
                  <a:extLst>
                    <a:ext uri="{9D8B030D-6E8A-4147-A177-3AD203B41FA5}">
                      <a16:colId xmlns:a16="http://schemas.microsoft.com/office/drawing/2014/main" val="20006"/>
                    </a:ext>
                  </a:extLst>
                </a:gridCol>
                <a:gridCol w="238699">
                  <a:extLst>
                    <a:ext uri="{9D8B030D-6E8A-4147-A177-3AD203B41FA5}">
                      <a16:colId xmlns:a16="http://schemas.microsoft.com/office/drawing/2014/main" val="2709302707"/>
                    </a:ext>
                  </a:extLst>
                </a:gridCol>
                <a:gridCol w="238699">
                  <a:extLst>
                    <a:ext uri="{9D8B030D-6E8A-4147-A177-3AD203B41FA5}">
                      <a16:colId xmlns:a16="http://schemas.microsoft.com/office/drawing/2014/main" val="20007"/>
                    </a:ext>
                  </a:extLst>
                </a:gridCol>
                <a:gridCol w="238699">
                  <a:extLst>
                    <a:ext uri="{9D8B030D-6E8A-4147-A177-3AD203B41FA5}">
                      <a16:colId xmlns:a16="http://schemas.microsoft.com/office/drawing/2014/main" val="2060328601"/>
                    </a:ext>
                  </a:extLst>
                </a:gridCol>
                <a:gridCol w="238699">
                  <a:extLst>
                    <a:ext uri="{9D8B030D-6E8A-4147-A177-3AD203B41FA5}">
                      <a16:colId xmlns:a16="http://schemas.microsoft.com/office/drawing/2014/main" val="20008"/>
                    </a:ext>
                  </a:extLst>
                </a:gridCol>
                <a:gridCol w="238699">
                  <a:extLst>
                    <a:ext uri="{9D8B030D-6E8A-4147-A177-3AD203B41FA5}">
                      <a16:colId xmlns:a16="http://schemas.microsoft.com/office/drawing/2014/main" val="1437151248"/>
                    </a:ext>
                  </a:extLst>
                </a:gridCol>
                <a:gridCol w="238699">
                  <a:extLst>
                    <a:ext uri="{9D8B030D-6E8A-4147-A177-3AD203B41FA5}">
                      <a16:colId xmlns:a16="http://schemas.microsoft.com/office/drawing/2014/main" val="20009"/>
                    </a:ext>
                  </a:extLst>
                </a:gridCol>
                <a:gridCol w="238699">
                  <a:extLst>
                    <a:ext uri="{9D8B030D-6E8A-4147-A177-3AD203B41FA5}">
                      <a16:colId xmlns:a16="http://schemas.microsoft.com/office/drawing/2014/main" val="2797800415"/>
                    </a:ext>
                  </a:extLst>
                </a:gridCol>
                <a:gridCol w="238699">
                  <a:extLst>
                    <a:ext uri="{9D8B030D-6E8A-4147-A177-3AD203B41FA5}">
                      <a16:colId xmlns:a16="http://schemas.microsoft.com/office/drawing/2014/main" val="20010"/>
                    </a:ext>
                  </a:extLst>
                </a:gridCol>
                <a:gridCol w="238699">
                  <a:extLst>
                    <a:ext uri="{9D8B030D-6E8A-4147-A177-3AD203B41FA5}">
                      <a16:colId xmlns:a16="http://schemas.microsoft.com/office/drawing/2014/main" val="2131534579"/>
                    </a:ext>
                  </a:extLst>
                </a:gridCol>
                <a:gridCol w="238699">
                  <a:extLst>
                    <a:ext uri="{9D8B030D-6E8A-4147-A177-3AD203B41FA5}">
                      <a16:colId xmlns:a16="http://schemas.microsoft.com/office/drawing/2014/main" val="20011"/>
                    </a:ext>
                  </a:extLst>
                </a:gridCol>
                <a:gridCol w="238699">
                  <a:extLst>
                    <a:ext uri="{9D8B030D-6E8A-4147-A177-3AD203B41FA5}">
                      <a16:colId xmlns:a16="http://schemas.microsoft.com/office/drawing/2014/main" val="4026528877"/>
                    </a:ext>
                  </a:extLst>
                </a:gridCol>
                <a:gridCol w="238699">
                  <a:extLst>
                    <a:ext uri="{9D8B030D-6E8A-4147-A177-3AD203B41FA5}">
                      <a16:colId xmlns:a16="http://schemas.microsoft.com/office/drawing/2014/main" val="20012"/>
                    </a:ext>
                  </a:extLst>
                </a:gridCol>
                <a:gridCol w="238699">
                  <a:extLst>
                    <a:ext uri="{9D8B030D-6E8A-4147-A177-3AD203B41FA5}">
                      <a16:colId xmlns:a16="http://schemas.microsoft.com/office/drawing/2014/main" val="327737501"/>
                    </a:ext>
                  </a:extLst>
                </a:gridCol>
                <a:gridCol w="238699">
                  <a:extLst>
                    <a:ext uri="{9D8B030D-6E8A-4147-A177-3AD203B41FA5}">
                      <a16:colId xmlns:a16="http://schemas.microsoft.com/office/drawing/2014/main" val="20013"/>
                    </a:ext>
                  </a:extLst>
                </a:gridCol>
                <a:gridCol w="238699">
                  <a:extLst>
                    <a:ext uri="{9D8B030D-6E8A-4147-A177-3AD203B41FA5}">
                      <a16:colId xmlns:a16="http://schemas.microsoft.com/office/drawing/2014/main" val="1629828299"/>
                    </a:ext>
                  </a:extLst>
                </a:gridCol>
                <a:gridCol w="238699">
                  <a:extLst>
                    <a:ext uri="{9D8B030D-6E8A-4147-A177-3AD203B41FA5}">
                      <a16:colId xmlns:a16="http://schemas.microsoft.com/office/drawing/2014/main" val="20014"/>
                    </a:ext>
                  </a:extLst>
                </a:gridCol>
                <a:gridCol w="238699">
                  <a:extLst>
                    <a:ext uri="{9D8B030D-6E8A-4147-A177-3AD203B41FA5}">
                      <a16:colId xmlns:a16="http://schemas.microsoft.com/office/drawing/2014/main" val="25997929"/>
                    </a:ext>
                  </a:extLst>
                </a:gridCol>
                <a:gridCol w="238699">
                  <a:extLst>
                    <a:ext uri="{9D8B030D-6E8A-4147-A177-3AD203B41FA5}">
                      <a16:colId xmlns:a16="http://schemas.microsoft.com/office/drawing/2014/main" val="1144590570"/>
                    </a:ext>
                  </a:extLst>
                </a:gridCol>
                <a:gridCol w="238699">
                  <a:extLst>
                    <a:ext uri="{9D8B030D-6E8A-4147-A177-3AD203B41FA5}">
                      <a16:colId xmlns:a16="http://schemas.microsoft.com/office/drawing/2014/main" val="798180270"/>
                    </a:ext>
                  </a:extLst>
                </a:gridCol>
                <a:gridCol w="238699">
                  <a:extLst>
                    <a:ext uri="{9D8B030D-6E8A-4147-A177-3AD203B41FA5}">
                      <a16:colId xmlns:a16="http://schemas.microsoft.com/office/drawing/2014/main" val="23629584"/>
                    </a:ext>
                  </a:extLst>
                </a:gridCol>
                <a:gridCol w="238699">
                  <a:extLst>
                    <a:ext uri="{9D8B030D-6E8A-4147-A177-3AD203B41FA5}">
                      <a16:colId xmlns:a16="http://schemas.microsoft.com/office/drawing/2014/main" val="3193369381"/>
                    </a:ext>
                  </a:extLst>
                </a:gridCol>
                <a:gridCol w="238699">
                  <a:extLst>
                    <a:ext uri="{9D8B030D-6E8A-4147-A177-3AD203B41FA5}">
                      <a16:colId xmlns:a16="http://schemas.microsoft.com/office/drawing/2014/main" val="3800844542"/>
                    </a:ext>
                  </a:extLst>
                </a:gridCol>
                <a:gridCol w="238699">
                  <a:extLst>
                    <a:ext uri="{9D8B030D-6E8A-4147-A177-3AD203B41FA5}">
                      <a16:colId xmlns:a16="http://schemas.microsoft.com/office/drawing/2014/main" val="3100102978"/>
                    </a:ext>
                  </a:extLst>
                </a:gridCol>
                <a:gridCol w="238699">
                  <a:extLst>
                    <a:ext uri="{9D8B030D-6E8A-4147-A177-3AD203B41FA5}">
                      <a16:colId xmlns:a16="http://schemas.microsoft.com/office/drawing/2014/main" val="3151666554"/>
                    </a:ext>
                  </a:extLst>
                </a:gridCol>
                <a:gridCol w="238699">
                  <a:extLst>
                    <a:ext uri="{9D8B030D-6E8A-4147-A177-3AD203B41FA5}">
                      <a16:colId xmlns:a16="http://schemas.microsoft.com/office/drawing/2014/main" val="1291100678"/>
                    </a:ext>
                  </a:extLst>
                </a:gridCol>
                <a:gridCol w="238699">
                  <a:extLst>
                    <a:ext uri="{9D8B030D-6E8A-4147-A177-3AD203B41FA5}">
                      <a16:colId xmlns:a16="http://schemas.microsoft.com/office/drawing/2014/main" val="3313572995"/>
                    </a:ext>
                  </a:extLst>
                </a:gridCol>
                <a:gridCol w="238699">
                  <a:extLst>
                    <a:ext uri="{9D8B030D-6E8A-4147-A177-3AD203B41FA5}">
                      <a16:colId xmlns:a16="http://schemas.microsoft.com/office/drawing/2014/main" val="3063278881"/>
                    </a:ext>
                  </a:extLst>
                </a:gridCol>
                <a:gridCol w="238699">
                  <a:extLst>
                    <a:ext uri="{9D8B030D-6E8A-4147-A177-3AD203B41FA5}">
                      <a16:colId xmlns:a16="http://schemas.microsoft.com/office/drawing/2014/main" val="275960066"/>
                    </a:ext>
                  </a:extLst>
                </a:gridCol>
                <a:gridCol w="238699">
                  <a:extLst>
                    <a:ext uri="{9D8B030D-6E8A-4147-A177-3AD203B41FA5}">
                      <a16:colId xmlns:a16="http://schemas.microsoft.com/office/drawing/2014/main" val="498299700"/>
                    </a:ext>
                  </a:extLst>
                </a:gridCol>
                <a:gridCol w="238699">
                  <a:extLst>
                    <a:ext uri="{9D8B030D-6E8A-4147-A177-3AD203B41FA5}">
                      <a16:colId xmlns:a16="http://schemas.microsoft.com/office/drawing/2014/main" val="1448651240"/>
                    </a:ext>
                  </a:extLst>
                </a:gridCol>
                <a:gridCol w="238699">
                  <a:extLst>
                    <a:ext uri="{9D8B030D-6E8A-4147-A177-3AD203B41FA5}">
                      <a16:colId xmlns:a16="http://schemas.microsoft.com/office/drawing/2014/main" val="3662496310"/>
                    </a:ext>
                  </a:extLst>
                </a:gridCol>
              </a:tblGrid>
              <a:tr h="331891">
                <a:tc>
                  <a:txBody>
                    <a:bodyPr/>
                    <a:lstStyle/>
                    <a:p>
                      <a:pPr marL="0" lvl="0" indent="0" algn="l"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1989</a:t>
                      </a: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 sz="800" dirty="0">
                          <a:solidFill>
                            <a:schemeClr val="bg2"/>
                          </a:solidFill>
                          <a:latin typeface="Lato"/>
                          <a:ea typeface="Lato"/>
                          <a:cs typeface="Lato"/>
                          <a:sym typeface="Lato"/>
                        </a:rPr>
                        <a:t>1990</a:t>
                      </a: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1995</a:t>
                      </a: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 sz="800" dirty="0">
                          <a:solidFill>
                            <a:schemeClr val="bg2"/>
                          </a:solidFill>
                          <a:latin typeface="Lato"/>
                          <a:ea typeface="Lato"/>
                          <a:cs typeface="Lato"/>
                          <a:sym typeface="Lato"/>
                        </a:rPr>
                        <a:t>2000</a:t>
                      </a: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2005</a:t>
                      </a: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2010</a:t>
                      </a: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2015</a:t>
                      </a: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2020</a:t>
                      </a: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tc>
                  <a:txBody>
                    <a:bodyPr/>
                    <a:lstStyle/>
                    <a:p>
                      <a:pPr marL="0" lvl="0" indent="0" algn="ctr" rtl="0">
                        <a:spcBef>
                          <a:spcPts val="0"/>
                        </a:spcBef>
                        <a:spcAft>
                          <a:spcPts val="0"/>
                        </a:spcAft>
                        <a:buNone/>
                      </a:pPr>
                      <a:endParaRPr sz="800" dirty="0">
                        <a:solidFill>
                          <a:schemeClr val="bg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tx2"/>
                    </a:solidFill>
                  </a:tcPr>
                </a:tc>
                <a:extLst>
                  <a:ext uri="{0D108BD9-81ED-4DB2-BD59-A6C34878D82A}">
                    <a16:rowId xmlns:a16="http://schemas.microsoft.com/office/drawing/2014/main" val="10001"/>
                  </a:ext>
                </a:extLst>
              </a:tr>
              <a:tr h="274031">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House</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gridSpan="30">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Ileana Ros-Lehtinen</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274031">
                <a:tc>
                  <a:txBody>
                    <a:bodyPr/>
                    <a:lstStyle/>
                    <a:p>
                      <a:pPr marL="0" lvl="0" indent="0" algn="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gridSpan="18">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Lincoln Diaz-Balart</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gridSpan="2">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Rivera</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gridSpan="2">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Garcia</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gridSpan="4">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Curbelo</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274031">
                <a:tc>
                  <a:txBody>
                    <a:bodyPr/>
                    <a:lstStyle/>
                    <a:p>
                      <a:pPr marL="0" lvl="0" indent="0" algn="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gridSpan="18">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Mario Diaz-Balart</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274031">
                <a:tc>
                  <a:txBody>
                    <a:bodyPr/>
                    <a:lstStyle/>
                    <a:p>
                      <a:pPr marL="0" lvl="0" indent="0" algn="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gridSpan="14">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Bob Menendez</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gridSpan="14">
                  <a:txBody>
                    <a:bodyPr/>
                    <a:lstStyle/>
                    <a:p>
                      <a:pPr marL="0" lvl="0" indent="0" algn="ctr" rtl="0">
                        <a:spcBef>
                          <a:spcPts val="0"/>
                        </a:spcBef>
                        <a:spcAft>
                          <a:spcPts val="0"/>
                        </a:spcAft>
                        <a:buNone/>
                      </a:pPr>
                      <a:r>
                        <a:rPr lang="en-US" sz="800" dirty="0" err="1">
                          <a:solidFill>
                            <a:schemeClr val="lt1"/>
                          </a:solidFill>
                          <a:latin typeface="Lato"/>
                          <a:ea typeface="Lato"/>
                          <a:cs typeface="Lato"/>
                          <a:sym typeface="Lato"/>
                        </a:rPr>
                        <a:t>Albio</a:t>
                      </a:r>
                      <a:r>
                        <a:rPr lang="en-US" sz="800" dirty="0">
                          <a:solidFill>
                            <a:schemeClr val="lt1"/>
                          </a:solidFill>
                          <a:latin typeface="Lato"/>
                          <a:ea typeface="Lato"/>
                          <a:cs typeface="Lato"/>
                          <a:sym typeface="Lato"/>
                        </a:rPr>
                        <a:t> Sires</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5"/>
                  </a:ext>
                </a:extLst>
              </a:tr>
              <a:tr h="274031">
                <a:tc>
                  <a:txBody>
                    <a:bodyPr/>
                    <a:lstStyle/>
                    <a:p>
                      <a:pPr marL="0" lvl="0" indent="0" algn="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gridSpan="6">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Alex Mooney</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extLst>
                  <a:ext uri="{0D108BD9-81ED-4DB2-BD59-A6C34878D82A}">
                    <a16:rowId xmlns:a16="http://schemas.microsoft.com/office/drawing/2014/main" val="10006"/>
                  </a:ext>
                </a:extLst>
              </a:tr>
              <a:tr h="274031">
                <a:tc>
                  <a:txBody>
                    <a:bodyPr/>
                    <a:lstStyle/>
                    <a:p>
                      <a:pPr marL="0" lvl="0" indent="0" algn="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r h="274031">
                <a:tc>
                  <a:txBody>
                    <a:bodyPr/>
                    <a:lstStyle/>
                    <a:p>
                      <a:pPr marL="0" lvl="0" indent="0" algn="r" rtl="0">
                        <a:spcBef>
                          <a:spcPts val="0"/>
                        </a:spcBef>
                        <a:spcAft>
                          <a:spcPts val="0"/>
                        </a:spcAft>
                        <a:buNone/>
                      </a:pPr>
                      <a:r>
                        <a:rPr lang="en-US" sz="800" dirty="0">
                          <a:solidFill>
                            <a:schemeClr val="dk2"/>
                          </a:solidFill>
                          <a:latin typeface="Lato"/>
                          <a:ea typeface="Lato"/>
                          <a:cs typeface="Lato"/>
                          <a:sym typeface="Lato"/>
                        </a:rPr>
                        <a:t>Senate</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lumMod val="95000"/>
                      </a:schemeClr>
                    </a:solidFill>
                  </a:tcPr>
                </a:tc>
                <a:tc gridSpan="6">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Mel Martinez</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gridSpan="11">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Marco Rubio</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extLst>
                  <a:ext uri="{0D108BD9-81ED-4DB2-BD59-A6C34878D82A}">
                    <a16:rowId xmlns:a16="http://schemas.microsoft.com/office/drawing/2014/main" val="10008"/>
                  </a:ext>
                </a:extLst>
              </a:tr>
              <a:tr h="274031">
                <a:tc>
                  <a:txBody>
                    <a:bodyPr/>
                    <a:lstStyle/>
                    <a:p>
                      <a:pPr marL="0" lvl="0" indent="0" algn="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gridSpan="16">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Bob Menendez</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9"/>
                  </a:ext>
                </a:extLst>
              </a:tr>
              <a:tr h="274031">
                <a:tc>
                  <a:txBody>
                    <a:bodyPr/>
                    <a:lstStyle/>
                    <a:p>
                      <a:pPr marL="0" lvl="0" indent="0" algn="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lumMod val="95000"/>
                      </a:schemeClr>
                    </a:solidFill>
                  </a:tcPr>
                </a:tc>
                <a:tc gridSpan="9">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Ted Cruz</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extLst>
                  <a:ext uri="{0D108BD9-81ED-4DB2-BD59-A6C34878D82A}">
                    <a16:rowId xmlns:a16="http://schemas.microsoft.com/office/drawing/2014/main" val="4257659624"/>
                  </a:ext>
                </a:extLst>
              </a:tr>
            </a:tbl>
          </a:graphicData>
        </a:graphic>
      </p:graphicFrame>
      <p:sp>
        <p:nvSpPr>
          <p:cNvPr id="5" name="Google Shape;387;p38">
            <a:extLst>
              <a:ext uri="{FF2B5EF4-FFF2-40B4-BE49-F238E27FC236}">
                <a16:creationId xmlns:a16="http://schemas.microsoft.com/office/drawing/2014/main" id="{F7792864-84FB-5D4C-A74E-6C2E13AF3237}"/>
              </a:ext>
            </a:extLst>
          </p:cNvPr>
          <p:cNvSpPr/>
          <p:nvPr/>
        </p:nvSpPr>
        <p:spPr>
          <a:xfrm>
            <a:off x="8323929" y="1403142"/>
            <a:ext cx="724491" cy="393600"/>
          </a:xfrm>
          <a:prstGeom prst="homePlate">
            <a:avLst>
              <a:gd name="adj" fmla="val 32030"/>
            </a:avLst>
          </a:prstGeom>
          <a:solidFill>
            <a:srgbClr val="FFC000"/>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2020s</a:t>
            </a:r>
            <a:endParaRPr sz="1000" dirty="0">
              <a:solidFill>
                <a:schemeClr val="lt1"/>
              </a:solidFill>
              <a:latin typeface="Lato"/>
              <a:ea typeface="Lato"/>
              <a:cs typeface="Lato"/>
              <a:sym typeface="Lato"/>
            </a:endParaRPr>
          </a:p>
        </p:txBody>
      </p:sp>
      <p:sp>
        <p:nvSpPr>
          <p:cNvPr id="7" name="Google Shape;389;p38">
            <a:extLst>
              <a:ext uri="{FF2B5EF4-FFF2-40B4-BE49-F238E27FC236}">
                <a16:creationId xmlns:a16="http://schemas.microsoft.com/office/drawing/2014/main" id="{45003880-3186-C843-9CAF-98B070908C30}"/>
              </a:ext>
            </a:extLst>
          </p:cNvPr>
          <p:cNvSpPr/>
          <p:nvPr/>
        </p:nvSpPr>
        <p:spPr>
          <a:xfrm>
            <a:off x="5902883" y="1403142"/>
            <a:ext cx="2553889"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2010s</a:t>
            </a:r>
            <a:endParaRPr sz="1000" dirty="0">
              <a:solidFill>
                <a:schemeClr val="lt1"/>
              </a:solidFill>
              <a:latin typeface="Lato"/>
              <a:ea typeface="Lato"/>
              <a:cs typeface="Lato"/>
              <a:sym typeface="Lato"/>
            </a:endParaRPr>
          </a:p>
        </p:txBody>
      </p:sp>
      <p:sp>
        <p:nvSpPr>
          <p:cNvPr id="10" name="Google Shape;392;p38">
            <a:extLst>
              <a:ext uri="{FF2B5EF4-FFF2-40B4-BE49-F238E27FC236}">
                <a16:creationId xmlns:a16="http://schemas.microsoft.com/office/drawing/2014/main" id="{D5D6CB72-A93B-EE4D-99F6-0E545719B66C}"/>
              </a:ext>
            </a:extLst>
          </p:cNvPr>
          <p:cNvSpPr/>
          <p:nvPr/>
        </p:nvSpPr>
        <p:spPr>
          <a:xfrm>
            <a:off x="3508850" y="1403142"/>
            <a:ext cx="2587062"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2000s</a:t>
            </a:r>
            <a:endParaRPr sz="1000" dirty="0">
              <a:solidFill>
                <a:schemeClr val="lt1"/>
              </a:solidFill>
              <a:latin typeface="Lato"/>
              <a:ea typeface="Lato"/>
              <a:cs typeface="Lato"/>
              <a:sym typeface="Lato"/>
            </a:endParaRPr>
          </a:p>
        </p:txBody>
      </p:sp>
      <p:sp>
        <p:nvSpPr>
          <p:cNvPr id="13" name="Google Shape;395;p38">
            <a:extLst>
              <a:ext uri="{FF2B5EF4-FFF2-40B4-BE49-F238E27FC236}">
                <a16:creationId xmlns:a16="http://schemas.microsoft.com/office/drawing/2014/main" id="{0AD801A0-0DF5-2D4C-922A-ADCCD51C2793}"/>
              </a:ext>
            </a:extLst>
          </p:cNvPr>
          <p:cNvSpPr/>
          <p:nvPr/>
        </p:nvSpPr>
        <p:spPr>
          <a:xfrm>
            <a:off x="1063008" y="1403142"/>
            <a:ext cx="2639265"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1990s</a:t>
            </a:r>
            <a:endParaRPr sz="1000" dirty="0">
              <a:solidFill>
                <a:schemeClr val="lt1"/>
              </a:solidFill>
              <a:latin typeface="Lato"/>
              <a:ea typeface="Lato"/>
              <a:cs typeface="Lato"/>
              <a:sym typeface="Lato"/>
            </a:endParaRPr>
          </a:p>
        </p:txBody>
      </p:sp>
      <p:sp>
        <p:nvSpPr>
          <p:cNvPr id="16" name="Google Shape;398;p38">
            <a:extLst>
              <a:ext uri="{FF2B5EF4-FFF2-40B4-BE49-F238E27FC236}">
                <a16:creationId xmlns:a16="http://schemas.microsoft.com/office/drawing/2014/main" id="{45EA61FC-9053-8747-BF10-EB186AC94CFD}"/>
              </a:ext>
            </a:extLst>
          </p:cNvPr>
          <p:cNvSpPr/>
          <p:nvPr/>
        </p:nvSpPr>
        <p:spPr>
          <a:xfrm>
            <a:off x="235443" y="1403142"/>
            <a:ext cx="1072788"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000" dirty="0">
                <a:solidFill>
                  <a:schemeClr val="lt1"/>
                </a:solidFill>
                <a:latin typeface="Lato"/>
                <a:ea typeface="Lato"/>
                <a:cs typeface="Lato"/>
                <a:sym typeface="Lato"/>
              </a:rPr>
              <a:t>1980s</a:t>
            </a:r>
            <a:endParaRPr sz="1000" dirty="0">
              <a:solidFill>
                <a:schemeClr val="lt1"/>
              </a:solidFill>
              <a:latin typeface="Lato"/>
              <a:ea typeface="Lato"/>
              <a:cs typeface="Lato"/>
              <a:sym typeface="Lato"/>
            </a:endParaRPr>
          </a:p>
        </p:txBody>
      </p:sp>
      <p:cxnSp>
        <p:nvCxnSpPr>
          <p:cNvPr id="17" name="Google Shape;400;p38">
            <a:extLst>
              <a:ext uri="{FF2B5EF4-FFF2-40B4-BE49-F238E27FC236}">
                <a16:creationId xmlns:a16="http://schemas.microsoft.com/office/drawing/2014/main" id="{880551BF-F858-2A4E-A34F-08A980753F02}"/>
              </a:ext>
            </a:extLst>
          </p:cNvPr>
          <p:cNvCxnSpPr/>
          <p:nvPr/>
        </p:nvCxnSpPr>
        <p:spPr>
          <a:xfrm rot="10800000">
            <a:off x="281106" y="907792"/>
            <a:ext cx="0" cy="498600"/>
          </a:xfrm>
          <a:prstGeom prst="straightConnector1">
            <a:avLst/>
          </a:prstGeom>
          <a:noFill/>
          <a:ln w="9525" cap="flat" cmpd="sng">
            <a:solidFill>
              <a:schemeClr val="lt2"/>
            </a:solidFill>
            <a:prstDash val="solid"/>
            <a:round/>
            <a:headEnd type="oval" w="med" len="med"/>
            <a:tailEnd type="oval" w="med" len="med"/>
          </a:ln>
        </p:spPr>
      </p:cxnSp>
      <p:sp>
        <p:nvSpPr>
          <p:cNvPr id="18" name="Google Shape;401;p38">
            <a:extLst>
              <a:ext uri="{FF2B5EF4-FFF2-40B4-BE49-F238E27FC236}">
                <a16:creationId xmlns:a16="http://schemas.microsoft.com/office/drawing/2014/main" id="{B36E20F6-A561-B14E-9CFC-474461F37082}"/>
              </a:ext>
            </a:extLst>
          </p:cNvPr>
          <p:cNvSpPr txBox="1"/>
          <p:nvPr/>
        </p:nvSpPr>
        <p:spPr>
          <a:xfrm>
            <a:off x="335736" y="909307"/>
            <a:ext cx="1138972" cy="34097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1981: CANF founded</a:t>
            </a:r>
          </a:p>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1985: Radio Marti</a:t>
            </a:r>
            <a:endParaRPr sz="900" dirty="0">
              <a:solidFill>
                <a:schemeClr val="dk2"/>
              </a:solidFill>
              <a:latin typeface="Lato"/>
              <a:ea typeface="Lato"/>
              <a:cs typeface="Lato"/>
              <a:sym typeface="Lato"/>
            </a:endParaRPr>
          </a:p>
        </p:txBody>
      </p:sp>
      <p:cxnSp>
        <p:nvCxnSpPr>
          <p:cNvPr id="19" name="Google Shape;402;p38">
            <a:extLst>
              <a:ext uri="{FF2B5EF4-FFF2-40B4-BE49-F238E27FC236}">
                <a16:creationId xmlns:a16="http://schemas.microsoft.com/office/drawing/2014/main" id="{1AF750B4-ED2E-C14E-9E8B-76DC7CFB78D5}"/>
              </a:ext>
            </a:extLst>
          </p:cNvPr>
          <p:cNvCxnSpPr/>
          <p:nvPr/>
        </p:nvCxnSpPr>
        <p:spPr>
          <a:xfrm rot="10800000">
            <a:off x="1752653" y="929123"/>
            <a:ext cx="0" cy="498600"/>
          </a:xfrm>
          <a:prstGeom prst="straightConnector1">
            <a:avLst/>
          </a:prstGeom>
          <a:noFill/>
          <a:ln w="9525" cap="flat" cmpd="sng">
            <a:solidFill>
              <a:schemeClr val="lt2"/>
            </a:solidFill>
            <a:prstDash val="solid"/>
            <a:round/>
            <a:headEnd type="oval" w="med" len="med"/>
            <a:tailEnd type="oval" w="med" len="med"/>
          </a:ln>
        </p:spPr>
      </p:cxnSp>
      <p:sp>
        <p:nvSpPr>
          <p:cNvPr id="20" name="Google Shape;403;p38">
            <a:extLst>
              <a:ext uri="{FF2B5EF4-FFF2-40B4-BE49-F238E27FC236}">
                <a16:creationId xmlns:a16="http://schemas.microsoft.com/office/drawing/2014/main" id="{D003C654-6F1E-0A45-ADCB-1195E9E2FB28}"/>
              </a:ext>
            </a:extLst>
          </p:cNvPr>
          <p:cNvSpPr txBox="1"/>
          <p:nvPr/>
        </p:nvSpPr>
        <p:spPr>
          <a:xfrm>
            <a:off x="1833973" y="972088"/>
            <a:ext cx="750668" cy="20633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CDA</a:t>
            </a:r>
            <a:endParaRPr sz="900" dirty="0">
              <a:solidFill>
                <a:schemeClr val="dk2"/>
              </a:solidFill>
              <a:latin typeface="Lato"/>
              <a:ea typeface="Lato"/>
              <a:cs typeface="Lato"/>
              <a:sym typeface="Lato"/>
            </a:endParaRPr>
          </a:p>
        </p:txBody>
      </p:sp>
      <p:cxnSp>
        <p:nvCxnSpPr>
          <p:cNvPr id="21" name="Google Shape;404;p38">
            <a:extLst>
              <a:ext uri="{FF2B5EF4-FFF2-40B4-BE49-F238E27FC236}">
                <a16:creationId xmlns:a16="http://schemas.microsoft.com/office/drawing/2014/main" id="{1548B9B3-0845-D546-8FD6-F6B1D20A0A9B}"/>
              </a:ext>
            </a:extLst>
          </p:cNvPr>
          <p:cNvCxnSpPr/>
          <p:nvPr/>
        </p:nvCxnSpPr>
        <p:spPr>
          <a:xfrm rot="10800000">
            <a:off x="2710633" y="917572"/>
            <a:ext cx="0" cy="498600"/>
          </a:xfrm>
          <a:prstGeom prst="straightConnector1">
            <a:avLst/>
          </a:prstGeom>
          <a:noFill/>
          <a:ln w="9525" cap="flat" cmpd="sng">
            <a:solidFill>
              <a:schemeClr val="lt2"/>
            </a:solidFill>
            <a:prstDash val="solid"/>
            <a:round/>
            <a:headEnd type="oval" w="med" len="med"/>
            <a:tailEnd type="oval" w="med" len="med"/>
          </a:ln>
        </p:spPr>
      </p:cxnSp>
      <p:sp>
        <p:nvSpPr>
          <p:cNvPr id="22" name="Google Shape;405;p38">
            <a:extLst>
              <a:ext uri="{FF2B5EF4-FFF2-40B4-BE49-F238E27FC236}">
                <a16:creationId xmlns:a16="http://schemas.microsoft.com/office/drawing/2014/main" id="{929AD027-CCAA-B843-9E05-39A11662F992}"/>
              </a:ext>
            </a:extLst>
          </p:cNvPr>
          <p:cNvSpPr txBox="1"/>
          <p:nvPr/>
        </p:nvSpPr>
        <p:spPr>
          <a:xfrm>
            <a:off x="2759118" y="961065"/>
            <a:ext cx="783501" cy="28921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Helms-Burton Act</a:t>
            </a:r>
            <a:endParaRPr sz="900" dirty="0">
              <a:solidFill>
                <a:schemeClr val="dk2"/>
              </a:solidFill>
              <a:latin typeface="Lato"/>
              <a:ea typeface="Lato"/>
              <a:cs typeface="Lato"/>
              <a:sym typeface="Lato"/>
            </a:endParaRPr>
          </a:p>
        </p:txBody>
      </p:sp>
      <p:cxnSp>
        <p:nvCxnSpPr>
          <p:cNvPr id="23" name="Google Shape;406;p38">
            <a:extLst>
              <a:ext uri="{FF2B5EF4-FFF2-40B4-BE49-F238E27FC236}">
                <a16:creationId xmlns:a16="http://schemas.microsoft.com/office/drawing/2014/main" id="{1B0BCD72-6565-4D45-9CC4-D5E344690604}"/>
              </a:ext>
            </a:extLst>
          </p:cNvPr>
          <p:cNvCxnSpPr/>
          <p:nvPr/>
        </p:nvCxnSpPr>
        <p:spPr>
          <a:xfrm rot="10800000">
            <a:off x="3713286" y="917572"/>
            <a:ext cx="0" cy="498600"/>
          </a:xfrm>
          <a:prstGeom prst="straightConnector1">
            <a:avLst/>
          </a:prstGeom>
          <a:noFill/>
          <a:ln w="9525" cap="flat" cmpd="sng">
            <a:solidFill>
              <a:schemeClr val="lt2"/>
            </a:solidFill>
            <a:prstDash val="solid"/>
            <a:round/>
            <a:headEnd type="oval" w="med" len="med"/>
            <a:tailEnd type="oval" w="med" len="med"/>
          </a:ln>
        </p:spPr>
      </p:cxnSp>
      <p:sp>
        <p:nvSpPr>
          <p:cNvPr id="24" name="Google Shape;407;p38">
            <a:extLst>
              <a:ext uri="{FF2B5EF4-FFF2-40B4-BE49-F238E27FC236}">
                <a16:creationId xmlns:a16="http://schemas.microsoft.com/office/drawing/2014/main" id="{04ADB03D-52C4-C341-B5D8-CC1CA13B0E91}"/>
              </a:ext>
            </a:extLst>
          </p:cNvPr>
          <p:cNvSpPr txBox="1"/>
          <p:nvPr/>
        </p:nvSpPr>
        <p:spPr>
          <a:xfrm>
            <a:off x="3762386" y="972088"/>
            <a:ext cx="455897" cy="20233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TRSA</a:t>
            </a:r>
            <a:endParaRPr sz="900" dirty="0">
              <a:solidFill>
                <a:schemeClr val="dk2"/>
              </a:solidFill>
              <a:latin typeface="Lato"/>
              <a:ea typeface="Lato"/>
              <a:cs typeface="Lato"/>
              <a:sym typeface="Lato"/>
            </a:endParaRPr>
          </a:p>
        </p:txBody>
      </p:sp>
      <p:cxnSp>
        <p:nvCxnSpPr>
          <p:cNvPr id="25" name="Google Shape;408;p38">
            <a:extLst>
              <a:ext uri="{FF2B5EF4-FFF2-40B4-BE49-F238E27FC236}">
                <a16:creationId xmlns:a16="http://schemas.microsoft.com/office/drawing/2014/main" id="{B47C9AAA-5046-F749-A48C-5F0F192A066E}"/>
              </a:ext>
            </a:extLst>
          </p:cNvPr>
          <p:cNvCxnSpPr/>
          <p:nvPr/>
        </p:nvCxnSpPr>
        <p:spPr>
          <a:xfrm rot="10800000">
            <a:off x="6593180" y="929123"/>
            <a:ext cx="0" cy="498600"/>
          </a:xfrm>
          <a:prstGeom prst="straightConnector1">
            <a:avLst/>
          </a:prstGeom>
          <a:noFill/>
          <a:ln w="9525" cap="flat" cmpd="sng">
            <a:solidFill>
              <a:schemeClr val="lt2"/>
            </a:solidFill>
            <a:prstDash val="solid"/>
            <a:round/>
            <a:headEnd type="oval" w="med" len="med"/>
            <a:tailEnd type="oval" w="med" len="med"/>
          </a:ln>
        </p:spPr>
      </p:cxnSp>
      <p:sp>
        <p:nvSpPr>
          <p:cNvPr id="26" name="Google Shape;409;p38">
            <a:extLst>
              <a:ext uri="{FF2B5EF4-FFF2-40B4-BE49-F238E27FC236}">
                <a16:creationId xmlns:a16="http://schemas.microsoft.com/office/drawing/2014/main" id="{E16DA06F-967A-F442-AD92-904F05EE8F82}"/>
              </a:ext>
            </a:extLst>
          </p:cNvPr>
          <p:cNvSpPr txBox="1"/>
          <p:nvPr/>
        </p:nvSpPr>
        <p:spPr>
          <a:xfrm>
            <a:off x="6669062" y="961504"/>
            <a:ext cx="437377" cy="236583"/>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D17</a:t>
            </a:r>
            <a:endParaRPr sz="900" dirty="0">
              <a:solidFill>
                <a:schemeClr val="dk2"/>
              </a:solidFill>
              <a:latin typeface="Lato"/>
              <a:ea typeface="Lato"/>
              <a:cs typeface="Lato"/>
              <a:sym typeface="Lato"/>
            </a:endParaRPr>
          </a:p>
        </p:txBody>
      </p:sp>
      <p:cxnSp>
        <p:nvCxnSpPr>
          <p:cNvPr id="27" name="Google Shape;410;p38">
            <a:extLst>
              <a:ext uri="{FF2B5EF4-FFF2-40B4-BE49-F238E27FC236}">
                <a16:creationId xmlns:a16="http://schemas.microsoft.com/office/drawing/2014/main" id="{6FEA5CCA-0A79-4C4E-B425-77CECA320CD0}"/>
              </a:ext>
            </a:extLst>
          </p:cNvPr>
          <p:cNvCxnSpPr/>
          <p:nvPr/>
        </p:nvCxnSpPr>
        <p:spPr>
          <a:xfrm rot="10800000">
            <a:off x="8189988" y="929123"/>
            <a:ext cx="0" cy="498600"/>
          </a:xfrm>
          <a:prstGeom prst="straightConnector1">
            <a:avLst/>
          </a:prstGeom>
          <a:noFill/>
          <a:ln w="9525" cap="flat" cmpd="sng">
            <a:solidFill>
              <a:schemeClr val="lt2"/>
            </a:solidFill>
            <a:prstDash val="solid"/>
            <a:round/>
            <a:headEnd type="oval" w="med" len="med"/>
            <a:tailEnd type="oval" w="med" len="med"/>
          </a:ln>
        </p:spPr>
      </p:cxnSp>
      <p:sp>
        <p:nvSpPr>
          <p:cNvPr id="28" name="Google Shape;411;p38">
            <a:extLst>
              <a:ext uri="{FF2B5EF4-FFF2-40B4-BE49-F238E27FC236}">
                <a16:creationId xmlns:a16="http://schemas.microsoft.com/office/drawing/2014/main" id="{2CC7C34B-0008-7A41-88F4-D874EA387156}"/>
              </a:ext>
            </a:extLst>
          </p:cNvPr>
          <p:cNvSpPr txBox="1"/>
          <p:nvPr/>
        </p:nvSpPr>
        <p:spPr>
          <a:xfrm>
            <a:off x="8257037" y="934359"/>
            <a:ext cx="497888" cy="34097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Title III enacted</a:t>
            </a:r>
            <a:endParaRPr sz="900" dirty="0">
              <a:solidFill>
                <a:schemeClr val="dk2"/>
              </a:solidFill>
              <a:latin typeface="Lato"/>
              <a:ea typeface="Lato"/>
              <a:cs typeface="Lato"/>
              <a:sym typeface="Lato"/>
            </a:endParaRPr>
          </a:p>
        </p:txBody>
      </p:sp>
      <p:cxnSp>
        <p:nvCxnSpPr>
          <p:cNvPr id="40" name="Google Shape;408;p38">
            <a:extLst>
              <a:ext uri="{FF2B5EF4-FFF2-40B4-BE49-F238E27FC236}">
                <a16:creationId xmlns:a16="http://schemas.microsoft.com/office/drawing/2014/main" id="{A8E1B663-B6EB-0040-9EA0-1F2B5AEAC6D1}"/>
              </a:ext>
            </a:extLst>
          </p:cNvPr>
          <p:cNvCxnSpPr/>
          <p:nvPr/>
        </p:nvCxnSpPr>
        <p:spPr>
          <a:xfrm rot="10800000">
            <a:off x="4616160" y="931211"/>
            <a:ext cx="0" cy="498600"/>
          </a:xfrm>
          <a:prstGeom prst="straightConnector1">
            <a:avLst/>
          </a:prstGeom>
          <a:noFill/>
          <a:ln w="9525" cap="flat" cmpd="sng">
            <a:solidFill>
              <a:schemeClr val="lt2"/>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2F959180-E2D2-0C4F-8551-57543AB05B02}"/>
              </a:ext>
            </a:extLst>
          </p:cNvPr>
          <p:cNvSpPr txBox="1"/>
          <p:nvPr/>
        </p:nvSpPr>
        <p:spPr>
          <a:xfrm>
            <a:off x="4692042" y="963592"/>
            <a:ext cx="893471" cy="31321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U.S.-Cuba Democracy PAC</a:t>
            </a:r>
            <a:endParaRPr sz="900" dirty="0">
              <a:solidFill>
                <a:schemeClr val="dk2"/>
              </a:solidFill>
              <a:latin typeface="Lato"/>
              <a:ea typeface="Lato"/>
              <a:cs typeface="Lato"/>
              <a:sym typeface="Lato"/>
            </a:endParaRPr>
          </a:p>
        </p:txBody>
      </p:sp>
    </p:spTree>
    <p:extLst>
      <p:ext uri="{BB962C8B-B14F-4D97-AF65-F5344CB8AC3E}">
        <p14:creationId xmlns:p14="http://schemas.microsoft.com/office/powerpoint/2010/main" val="406064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body" idx="1"/>
          </p:nvPr>
        </p:nvSpPr>
        <p:spPr>
          <a:xfrm>
            <a:off x="893625" y="1252051"/>
            <a:ext cx="3136800" cy="1705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House</a:t>
            </a:r>
          </a:p>
          <a:p>
            <a:pPr marL="0" lvl="0" indent="0" algn="l" rtl="0">
              <a:spcBef>
                <a:spcPts val="600"/>
              </a:spcBef>
              <a:spcAft>
                <a:spcPts val="0"/>
              </a:spcAft>
              <a:buNone/>
            </a:pPr>
            <a:r>
              <a:rPr lang="en-US" sz="1600" dirty="0"/>
              <a:t>Ileana Ros-Lehtinen</a:t>
            </a:r>
          </a:p>
          <a:p>
            <a:pPr marL="0" lvl="0" indent="0" algn="l" rtl="0">
              <a:spcBef>
                <a:spcPts val="600"/>
              </a:spcBef>
              <a:spcAft>
                <a:spcPts val="0"/>
              </a:spcAft>
              <a:buNone/>
            </a:pPr>
            <a:r>
              <a:rPr lang="en-US" sz="1600" dirty="0"/>
              <a:t>Lincoln Diaz-Balart</a:t>
            </a:r>
          </a:p>
          <a:p>
            <a:pPr marL="0" lvl="0" indent="0" algn="l" rtl="0">
              <a:spcBef>
                <a:spcPts val="600"/>
              </a:spcBef>
              <a:spcAft>
                <a:spcPts val="0"/>
              </a:spcAft>
              <a:buNone/>
            </a:pPr>
            <a:r>
              <a:rPr lang="en-US" sz="1600" dirty="0"/>
              <a:t>Bob Menendez</a:t>
            </a:r>
          </a:p>
          <a:p>
            <a:pPr marL="0" lvl="0" indent="0" algn="l" rtl="0">
              <a:spcBef>
                <a:spcPts val="600"/>
              </a:spcBef>
              <a:spcAft>
                <a:spcPts val="0"/>
              </a:spcAft>
              <a:buNone/>
            </a:pPr>
            <a:r>
              <a:rPr lang="en-US" sz="1600" dirty="0"/>
              <a:t>Mario Diaz-Balart</a:t>
            </a:r>
          </a:p>
          <a:p>
            <a:pPr marL="0" lvl="0" indent="0" algn="l" rtl="0">
              <a:spcBef>
                <a:spcPts val="600"/>
              </a:spcBef>
              <a:spcAft>
                <a:spcPts val="0"/>
              </a:spcAft>
              <a:buNone/>
            </a:pPr>
            <a:r>
              <a:rPr lang="en-US" sz="1600" dirty="0" err="1"/>
              <a:t>Albio</a:t>
            </a:r>
            <a:r>
              <a:rPr lang="en-US" sz="1600" dirty="0"/>
              <a:t> Sires</a:t>
            </a:r>
          </a:p>
          <a:p>
            <a:pPr marL="0" lvl="0" indent="0" algn="l" rtl="0">
              <a:spcBef>
                <a:spcPts val="600"/>
              </a:spcBef>
              <a:spcAft>
                <a:spcPts val="0"/>
              </a:spcAft>
              <a:buNone/>
            </a:pPr>
            <a:r>
              <a:rPr lang="en-US" sz="1600" dirty="0"/>
              <a:t>David Rivera</a:t>
            </a:r>
          </a:p>
          <a:p>
            <a:pPr marL="0" lvl="0" indent="0" algn="l" rtl="0">
              <a:spcBef>
                <a:spcPts val="600"/>
              </a:spcBef>
              <a:spcAft>
                <a:spcPts val="0"/>
              </a:spcAft>
              <a:buNone/>
            </a:pPr>
            <a:endParaRPr lang="en-US" dirty="0"/>
          </a:p>
          <a:p>
            <a:pPr marL="0" lvl="0" indent="0" algn="l" rtl="0">
              <a:spcBef>
                <a:spcPts val="600"/>
              </a:spcBef>
              <a:spcAft>
                <a:spcPts val="0"/>
              </a:spcAft>
              <a:buNone/>
            </a:pPr>
            <a:endParaRPr lang="en-US" dirty="0"/>
          </a:p>
          <a:p>
            <a:pPr marL="0" lvl="0" indent="0" algn="l" rtl="0">
              <a:spcBef>
                <a:spcPts val="600"/>
              </a:spcBef>
              <a:spcAft>
                <a:spcPts val="0"/>
              </a:spcAft>
              <a:buNone/>
            </a:pPr>
            <a:endParaRPr lang="en-US" dirty="0"/>
          </a:p>
        </p:txBody>
      </p:sp>
      <p:sp>
        <p:nvSpPr>
          <p:cNvPr id="145" name="Google Shape;145;p19"/>
          <p:cNvSpPr txBox="1">
            <a:spLocks noGrp="1"/>
          </p:cNvSpPr>
          <p:nvPr>
            <p:ph type="title"/>
          </p:nvPr>
        </p:nvSpPr>
        <p:spPr>
          <a:xfrm>
            <a:off x="893700" y="299930"/>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Cuban-American Legislators</a:t>
            </a:r>
            <a:endParaRPr dirty="0"/>
          </a:p>
        </p:txBody>
      </p:sp>
      <p:sp>
        <p:nvSpPr>
          <p:cNvPr id="146" name="Google Shape;146;p19"/>
          <p:cNvSpPr txBox="1">
            <a:spLocks noGrp="1"/>
          </p:cNvSpPr>
          <p:nvPr>
            <p:ph type="body" idx="2"/>
          </p:nvPr>
        </p:nvSpPr>
        <p:spPr>
          <a:xfrm>
            <a:off x="5260715" y="1252051"/>
            <a:ext cx="3136800" cy="1705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Senate</a:t>
            </a:r>
          </a:p>
          <a:p>
            <a:pPr marL="0" lvl="0" indent="0" algn="l" rtl="0">
              <a:spcBef>
                <a:spcPts val="600"/>
              </a:spcBef>
              <a:spcAft>
                <a:spcPts val="0"/>
              </a:spcAft>
              <a:buNone/>
            </a:pPr>
            <a:r>
              <a:rPr lang="en-US" sz="1600" dirty="0"/>
              <a:t>Mel Martinez</a:t>
            </a:r>
          </a:p>
          <a:p>
            <a:pPr marL="0" lvl="0" indent="0" algn="l" rtl="0">
              <a:spcBef>
                <a:spcPts val="600"/>
              </a:spcBef>
              <a:spcAft>
                <a:spcPts val="0"/>
              </a:spcAft>
              <a:buNone/>
            </a:pPr>
            <a:r>
              <a:rPr lang="en-US" sz="1600" dirty="0"/>
              <a:t>Bob Menendez</a:t>
            </a:r>
          </a:p>
          <a:p>
            <a:pPr marL="0" lvl="0" indent="0" algn="l" rtl="0">
              <a:spcBef>
                <a:spcPts val="600"/>
              </a:spcBef>
              <a:spcAft>
                <a:spcPts val="0"/>
              </a:spcAft>
              <a:buNone/>
            </a:pPr>
            <a:r>
              <a:rPr lang="en-US" sz="1600" dirty="0"/>
              <a:t>Marco Rubio</a:t>
            </a:r>
          </a:p>
          <a:p>
            <a:pPr marL="0" lvl="0" indent="0" algn="l" rtl="0">
              <a:spcBef>
                <a:spcPts val="600"/>
              </a:spcBef>
              <a:spcAft>
                <a:spcPts val="0"/>
              </a:spcAft>
              <a:buNone/>
            </a:pPr>
            <a:r>
              <a:rPr lang="en-US" sz="1600" dirty="0"/>
              <a:t>Ted Cruz</a:t>
            </a:r>
          </a:p>
        </p:txBody>
      </p:sp>
      <p:sp>
        <p:nvSpPr>
          <p:cNvPr id="147" name="Google Shape;147;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6" name="Google Shape;144;p19">
            <a:extLst>
              <a:ext uri="{FF2B5EF4-FFF2-40B4-BE49-F238E27FC236}">
                <a16:creationId xmlns:a16="http://schemas.microsoft.com/office/drawing/2014/main" id="{B29D4F7A-B44C-A24E-B916-445EB2BCF7E1}"/>
              </a:ext>
            </a:extLst>
          </p:cNvPr>
          <p:cNvSpPr txBox="1">
            <a:spLocks/>
          </p:cNvSpPr>
          <p:nvPr/>
        </p:nvSpPr>
        <p:spPr>
          <a:xfrm>
            <a:off x="2966522" y="1252051"/>
            <a:ext cx="3136800" cy="170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endParaRPr lang="en-US" sz="1600" dirty="0"/>
          </a:p>
          <a:p>
            <a:pPr marL="0" lvl="0" indent="0">
              <a:buNone/>
            </a:pPr>
            <a:r>
              <a:rPr lang="en-US" sz="1600" dirty="0"/>
              <a:t>Joe Garcia</a:t>
            </a:r>
          </a:p>
          <a:p>
            <a:pPr marL="0" lvl="0" indent="0">
              <a:buNone/>
            </a:pPr>
            <a:r>
              <a:rPr lang="en-US" sz="1600" dirty="0"/>
              <a:t>Alex Mooney</a:t>
            </a:r>
          </a:p>
          <a:p>
            <a:pPr marL="0" indent="0">
              <a:buFont typeface="Lato"/>
              <a:buNone/>
            </a:pPr>
            <a:r>
              <a:rPr lang="en-US" sz="1600" dirty="0"/>
              <a:t>Carlos Curbelo</a:t>
            </a:r>
          </a:p>
          <a:p>
            <a:pPr marL="0" indent="0">
              <a:buFont typeface="Lato"/>
              <a:buNone/>
            </a:pPr>
            <a:r>
              <a:rPr lang="en-US" sz="1600" dirty="0"/>
              <a:t>Maria Elvira Salazar</a:t>
            </a:r>
          </a:p>
          <a:p>
            <a:pPr marL="0" indent="0">
              <a:buFont typeface="Lato"/>
              <a:buNone/>
            </a:pPr>
            <a:r>
              <a:rPr lang="en-US" sz="1600" dirty="0"/>
              <a:t>Carlos Gimenez</a:t>
            </a:r>
          </a:p>
          <a:p>
            <a:pPr marL="0" indent="0">
              <a:buFont typeface="Lato"/>
              <a:buNone/>
            </a:pPr>
            <a:r>
              <a:rPr lang="en-US" sz="1600" dirty="0"/>
              <a:t>Nicole </a:t>
            </a:r>
            <a:r>
              <a:rPr lang="en-US" sz="1600" dirty="0" err="1"/>
              <a:t>Malliotakis</a:t>
            </a:r>
            <a:endParaRPr lang="en-US" dirty="0"/>
          </a:p>
          <a:p>
            <a:pPr marL="0" indent="0">
              <a:buFont typeface="Lato"/>
              <a:buNone/>
            </a:pPr>
            <a:endParaRPr lang="en-US" dirty="0"/>
          </a:p>
          <a:p>
            <a:pPr marL="0" indent="0">
              <a:buFont typeface="Lato"/>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DB78-C99F-DF4B-B097-F10BB96120E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1569EF4-46A8-2045-90C8-73921C0C9B7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2BA2742-9416-644D-B9AD-753620300F6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7" name="Picture 6" descr="A picture containing map&#10;&#10;Description automatically generated">
            <a:extLst>
              <a:ext uri="{FF2B5EF4-FFF2-40B4-BE49-F238E27FC236}">
                <a16:creationId xmlns:a16="http://schemas.microsoft.com/office/drawing/2014/main" id="{9F64BF86-480C-1046-8C8F-B537111A05DA}"/>
              </a:ext>
            </a:extLst>
          </p:cNvPr>
          <p:cNvPicPr>
            <a:picLocks noChangeAspect="1"/>
          </p:cNvPicPr>
          <p:nvPr/>
        </p:nvPicPr>
        <p:blipFill>
          <a:blip r:embed="rId2"/>
          <a:stretch>
            <a:fillRect/>
          </a:stretch>
        </p:blipFill>
        <p:spPr>
          <a:xfrm>
            <a:off x="-246645" y="-198783"/>
            <a:ext cx="9460220" cy="5342605"/>
          </a:xfrm>
          <a:prstGeom prst="rect">
            <a:avLst/>
          </a:prstGeom>
        </p:spPr>
      </p:pic>
    </p:spTree>
    <p:extLst>
      <p:ext uri="{BB962C8B-B14F-4D97-AF65-F5344CB8AC3E}">
        <p14:creationId xmlns:p14="http://schemas.microsoft.com/office/powerpoint/2010/main" val="347946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Title III Context</a:t>
            </a:r>
            <a:endParaRPr dirty="0"/>
          </a:p>
        </p:txBody>
      </p:sp>
      <p:sp>
        <p:nvSpPr>
          <p:cNvPr id="125" name="Google Shape;125;p17"/>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D17 thaw</a:t>
            </a:r>
          </a:p>
          <a:p>
            <a:pPr marL="457200" lvl="0" indent="-342900" algn="l" rtl="0">
              <a:spcBef>
                <a:spcPts val="600"/>
              </a:spcBef>
              <a:spcAft>
                <a:spcPts val="0"/>
              </a:spcAft>
              <a:buSzPts val="1800"/>
              <a:buChar char="▷"/>
            </a:pPr>
            <a:r>
              <a:rPr lang="en-US" dirty="0"/>
              <a:t>Death of Fidel Castro</a:t>
            </a:r>
          </a:p>
          <a:p>
            <a:pPr marL="457200" lvl="0" indent="-342900" algn="l" rtl="0">
              <a:spcBef>
                <a:spcPts val="600"/>
              </a:spcBef>
              <a:spcAft>
                <a:spcPts val="0"/>
              </a:spcAft>
              <a:buSzPts val="1800"/>
              <a:buChar char="▷"/>
            </a:pPr>
            <a:r>
              <a:rPr lang="en-US" dirty="0"/>
              <a:t>Trump’s electoral politics</a:t>
            </a:r>
          </a:p>
          <a:p>
            <a:pPr marL="457200" lvl="0" indent="-342900" algn="l" rtl="0">
              <a:spcBef>
                <a:spcPts val="600"/>
              </a:spcBef>
              <a:spcAft>
                <a:spcPts val="0"/>
              </a:spcAft>
              <a:buSzPts val="1800"/>
              <a:buChar char="▷"/>
            </a:pPr>
            <a:r>
              <a:rPr lang="en-US" dirty="0"/>
              <a:t>Cuban-American legislators</a:t>
            </a: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944363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pic>
        <p:nvPicPr>
          <p:cNvPr id="1026" name="Picture 2" descr="Donald Trump gets unprecedented endorsement from Bay of Pigs Veterans  Association in Miami | Miami Herald">
            <a:extLst>
              <a:ext uri="{FF2B5EF4-FFF2-40B4-BE49-F238E27FC236}">
                <a16:creationId xmlns:a16="http://schemas.microsoft.com/office/drawing/2014/main" id="{CF7386E9-2E20-164C-975F-961A6B754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25" y="-1647673"/>
            <a:ext cx="9338238" cy="6848323"/>
          </a:xfrm>
          <a:prstGeom prst="rect">
            <a:avLst/>
          </a:prstGeom>
          <a:noFill/>
          <a:extLst>
            <a:ext uri="{909E8E84-426E-40DD-AFC4-6F175D3DCCD1}">
              <a14:hiddenFill xmlns:a14="http://schemas.microsoft.com/office/drawing/2010/main">
                <a:solidFill>
                  <a:srgbClr val="FFFFFF"/>
                </a:solidFill>
              </a14:hiddenFill>
            </a:ext>
          </a:extLst>
        </p:spPr>
      </p:pic>
      <p:sp>
        <p:nvSpPr>
          <p:cNvPr id="169" name="Google Shape;169;p22"/>
          <p:cNvSpPr/>
          <p:nvPr/>
        </p:nvSpPr>
        <p:spPr>
          <a:xfrm>
            <a:off x="-114726" y="4601329"/>
            <a:ext cx="7429925" cy="31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Donald Trump with the Bay of Pigs Veterans, Oct. 2016 (Source: </a:t>
            </a:r>
            <a:r>
              <a:rPr lang="en-US" i="1" dirty="0"/>
              <a:t>Miami Herald</a:t>
            </a:r>
            <a:r>
              <a:rPr lang="en-US" dirty="0"/>
              <a:t>)</a:t>
            </a:r>
            <a:endParaRPr dirty="0"/>
          </a:p>
        </p:txBody>
      </p:sp>
      <p:sp>
        <p:nvSpPr>
          <p:cNvPr id="172" name="Google Shape;172;p22"/>
          <p:cNvSpPr/>
          <p:nvPr/>
        </p:nvSpPr>
        <p:spPr>
          <a:xfrm>
            <a:off x="-114726" y="4934232"/>
            <a:ext cx="933743" cy="577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809392" y="4934232"/>
            <a:ext cx="6496182" cy="5777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4.</a:t>
            </a:r>
            <a:endParaRPr sz="7200" dirty="0">
              <a:solidFill>
                <a:schemeClr val="accent2"/>
              </a:solidFill>
            </a:endParaRPr>
          </a:p>
          <a:p>
            <a:pPr marL="0" lvl="0" indent="0" algn="ctr" rtl="0">
              <a:spcBef>
                <a:spcPts val="0"/>
              </a:spcBef>
              <a:spcAft>
                <a:spcPts val="0"/>
              </a:spcAft>
              <a:buNone/>
            </a:pPr>
            <a:r>
              <a:rPr lang="en" dirty="0"/>
              <a:t>TITLE III ENACTED</a:t>
            </a:r>
            <a:endParaRPr dirty="0"/>
          </a:p>
        </p:txBody>
      </p:sp>
      <p:sp>
        <p:nvSpPr>
          <p:cNvPr id="112" name="Google Shape;112;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2019-2020</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72723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aphicFrame>
        <p:nvGraphicFramePr>
          <p:cNvPr id="199" name="Google Shape;199;p24"/>
          <p:cNvGraphicFramePr/>
          <p:nvPr>
            <p:extLst>
              <p:ext uri="{D42A27DB-BD31-4B8C-83A1-F6EECF244321}">
                <p14:modId xmlns:p14="http://schemas.microsoft.com/office/powerpoint/2010/main" val="1279587774"/>
              </p:ext>
            </p:extLst>
          </p:nvPr>
        </p:nvGraphicFramePr>
        <p:xfrm>
          <a:off x="403575" y="291864"/>
          <a:ext cx="8336850" cy="4561819"/>
        </p:xfrm>
        <a:graphic>
          <a:graphicData uri="http://schemas.openxmlformats.org/drawingml/2006/table">
            <a:tbl>
              <a:tblPr>
                <a:noFill/>
                <a:tableStyleId>{C98665B7-6574-423E-A4B5-A6C020D860FF}</a:tableStyleId>
              </a:tblPr>
              <a:tblGrid>
                <a:gridCol w="4168425">
                  <a:extLst>
                    <a:ext uri="{9D8B030D-6E8A-4147-A177-3AD203B41FA5}">
                      <a16:colId xmlns:a16="http://schemas.microsoft.com/office/drawing/2014/main" val="20000"/>
                    </a:ext>
                  </a:extLst>
                </a:gridCol>
                <a:gridCol w="4168425">
                  <a:extLst>
                    <a:ext uri="{9D8B030D-6E8A-4147-A177-3AD203B41FA5}">
                      <a16:colId xmlns:a16="http://schemas.microsoft.com/office/drawing/2014/main" val="20001"/>
                    </a:ext>
                  </a:extLst>
                </a:gridCol>
              </a:tblGrid>
              <a:tr h="351222">
                <a:tc>
                  <a:txBody>
                    <a:bodyPr/>
                    <a:lstStyle/>
                    <a:p>
                      <a:pPr marL="0" lvl="0" indent="0" algn="l" rtl="0">
                        <a:spcBef>
                          <a:spcPts val="0"/>
                        </a:spcBef>
                        <a:spcAft>
                          <a:spcPts val="0"/>
                        </a:spcAft>
                        <a:buNone/>
                      </a:pPr>
                      <a:r>
                        <a:rPr lang="en-US" sz="1400" b="1" dirty="0">
                          <a:solidFill>
                            <a:schemeClr val="dk2"/>
                          </a:solidFill>
                          <a:latin typeface="Raleway"/>
                          <a:ea typeface="Raleway"/>
                          <a:cs typeface="Raleway"/>
                          <a:sym typeface="Raleway"/>
                        </a:rPr>
                        <a:t>TITLE III LAWSUITS</a:t>
                      </a:r>
                      <a:endParaRPr sz="1400" b="1"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76200" cap="flat" cmpd="sng">
                      <a:solidFill>
                        <a:schemeClr val="accent1"/>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endParaRPr sz="1100" dirty="0">
                        <a:solidFill>
                          <a:schemeClr val="dk2"/>
                        </a:solidFill>
                        <a:latin typeface="Raleway"/>
                        <a:ea typeface="Raleway"/>
                        <a:cs typeface="Raleway"/>
                        <a:sym typeface="Raleway"/>
                      </a:endParaRPr>
                    </a:p>
                  </a:txBody>
                  <a:tcPr marL="91425" marR="91425" marT="68575" marB="68575" anchor="ctr">
                    <a:lnL w="9525" cap="flat" cmpd="sng">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76200" cap="flat" cmpd="sng">
                      <a:solidFill>
                        <a:schemeClr val="accent1"/>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301419">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Canto v. Iberostar </a:t>
                      </a:r>
                      <a:r>
                        <a:rPr lang="en-US" sz="1100" dirty="0" err="1">
                          <a:solidFill>
                            <a:schemeClr val="dk2"/>
                          </a:solidFill>
                          <a:latin typeface="Raleway"/>
                          <a:ea typeface="Raleway"/>
                          <a:cs typeface="Raleway"/>
                          <a:sym typeface="Raleway"/>
                        </a:rPr>
                        <a:t>Hoteles</a:t>
                      </a:r>
                      <a:r>
                        <a:rPr lang="en-US" sz="1100" dirty="0">
                          <a:solidFill>
                            <a:schemeClr val="dk2"/>
                          </a:solidFill>
                          <a:latin typeface="Raleway"/>
                          <a:ea typeface="Raleway"/>
                          <a:cs typeface="Raleway"/>
                          <a:sym typeface="Raleway"/>
                        </a:rPr>
                        <a:t> y </a:t>
                      </a:r>
                      <a:r>
                        <a:rPr lang="en-US" sz="1100" dirty="0" err="1">
                          <a:solidFill>
                            <a:schemeClr val="dk2"/>
                          </a:solidFill>
                          <a:latin typeface="Raleway"/>
                          <a:ea typeface="Raleway"/>
                          <a:cs typeface="Raleway"/>
                          <a:sym typeface="Raleway"/>
                        </a:rPr>
                        <a:t>Apartamentos</a:t>
                      </a:r>
                      <a:r>
                        <a:rPr lang="en-US" sz="1100" dirty="0">
                          <a:solidFill>
                            <a:schemeClr val="dk2"/>
                          </a:solidFill>
                          <a:latin typeface="Raleway"/>
                          <a:ea typeface="Raleway"/>
                          <a:cs typeface="Raleway"/>
                          <a:sym typeface="Raleway"/>
                        </a:rPr>
                        <a:t> S.L.</a:t>
                      </a:r>
                      <a:endParaRPr sz="1100"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Gonzalez v. </a:t>
                      </a:r>
                      <a:r>
                        <a:rPr lang="en" sz="1100" dirty="0" err="1">
                          <a:solidFill>
                            <a:schemeClr val="dk2"/>
                          </a:solidFill>
                          <a:latin typeface="Raleway"/>
                          <a:ea typeface="Raleway"/>
                          <a:cs typeface="Raleway"/>
                          <a:sym typeface="Raleway"/>
                        </a:rPr>
                        <a:t>Amazon.com</a:t>
                      </a:r>
                      <a:r>
                        <a:rPr lang="en" sz="1100" dirty="0">
                          <a:solidFill>
                            <a:schemeClr val="dk2"/>
                          </a:solidFill>
                          <a:latin typeface="Raleway"/>
                          <a:ea typeface="Raleway"/>
                          <a:cs typeface="Raleway"/>
                          <a:sym typeface="Raleway"/>
                        </a:rPr>
                        <a:t>, Inc.</a:t>
                      </a:r>
                      <a:endParaRPr sz="1100" dirty="0">
                        <a:solidFill>
                          <a:schemeClr val="dk2"/>
                        </a:solidFill>
                        <a:latin typeface="Raleway"/>
                        <a:ea typeface="Raleway"/>
                        <a:cs typeface="Raleway"/>
                        <a:sym typeface="Raleway"/>
                      </a:endParaRP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216318">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Cueto v. Pernod Ricard</a:t>
                      </a: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Havana Docks Corp. v. Carnival Corp.</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291825">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Del Valle v. TRIVAGO GmbH</a:t>
                      </a: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Havana Docks Corp. MSC Cruises SA Co.</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r h="312459">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Echevarria v. TRIVAGO GmbH</a:t>
                      </a:r>
                      <a:endParaRPr sz="1100"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Havana Docks Corp. v. Norwegian Cruise Holdings, Ltd.</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531976314"/>
                  </a:ext>
                </a:extLst>
              </a:tr>
              <a:tr h="291835">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Exxon Mobil Corp. v. </a:t>
                      </a:r>
                      <a:r>
                        <a:rPr lang="en-US" sz="1100" dirty="0" err="1">
                          <a:solidFill>
                            <a:schemeClr val="dk2"/>
                          </a:solidFill>
                          <a:latin typeface="Raleway"/>
                          <a:ea typeface="Raleway"/>
                          <a:cs typeface="Raleway"/>
                          <a:sym typeface="Raleway"/>
                        </a:rPr>
                        <a:t>Corporacion</a:t>
                      </a:r>
                      <a:r>
                        <a:rPr lang="en-US" sz="1100" dirty="0">
                          <a:solidFill>
                            <a:schemeClr val="dk2"/>
                          </a:solidFill>
                          <a:latin typeface="Raleway"/>
                          <a:ea typeface="Raleway"/>
                          <a:cs typeface="Raleway"/>
                          <a:sym typeface="Raleway"/>
                        </a:rPr>
                        <a:t> CIMEX S.A.</a:t>
                      </a:r>
                      <a:endParaRPr sz="1100"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Havana Docks Corp. v. Royal Caribbean Cruises, Ltd.</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682803131"/>
                  </a:ext>
                </a:extLst>
              </a:tr>
              <a:tr h="291835">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Garcia-</a:t>
                      </a:r>
                      <a:r>
                        <a:rPr lang="en-US" sz="1100" dirty="0" err="1">
                          <a:solidFill>
                            <a:schemeClr val="dk2"/>
                          </a:solidFill>
                          <a:latin typeface="Raleway"/>
                          <a:ea typeface="Raleway"/>
                          <a:cs typeface="Raleway"/>
                          <a:sym typeface="Raleway"/>
                        </a:rPr>
                        <a:t>Bengochea</a:t>
                      </a:r>
                      <a:r>
                        <a:rPr lang="en-US" sz="1100" dirty="0">
                          <a:solidFill>
                            <a:schemeClr val="dk2"/>
                          </a:solidFill>
                          <a:latin typeface="Raleway"/>
                          <a:ea typeface="Raleway"/>
                          <a:cs typeface="Raleway"/>
                          <a:sym typeface="Raleway"/>
                        </a:rPr>
                        <a:t> v. Royal Caribbean Cruises, Ltd.</a:t>
                      </a:r>
                      <a:endParaRPr sz="1100"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John S. Shepard Family Trust v. NH Hotels, USA, Inc.</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4019979517"/>
                  </a:ext>
                </a:extLst>
              </a:tr>
              <a:tr h="332088">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Garcia-</a:t>
                      </a:r>
                      <a:r>
                        <a:rPr lang="en-US" sz="1100" dirty="0" err="1">
                          <a:solidFill>
                            <a:schemeClr val="dk2"/>
                          </a:solidFill>
                          <a:latin typeface="Raleway"/>
                          <a:ea typeface="Raleway"/>
                          <a:cs typeface="Raleway"/>
                          <a:sym typeface="Raleway"/>
                        </a:rPr>
                        <a:t>Bengochea</a:t>
                      </a:r>
                      <a:r>
                        <a:rPr lang="en-US" sz="1100" dirty="0">
                          <a:solidFill>
                            <a:schemeClr val="dk2"/>
                          </a:solidFill>
                          <a:latin typeface="Raleway"/>
                          <a:ea typeface="Raleway"/>
                          <a:cs typeface="Raleway"/>
                          <a:sym typeface="Raleway"/>
                        </a:rPr>
                        <a:t> v. Carnival Corp.</a:t>
                      </a: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Mata v. Grupo </a:t>
                      </a:r>
                      <a:r>
                        <a:rPr lang="en" sz="1100" dirty="0" err="1">
                          <a:solidFill>
                            <a:schemeClr val="dk2"/>
                          </a:solidFill>
                          <a:latin typeface="Raleway"/>
                          <a:ea typeface="Raleway"/>
                          <a:cs typeface="Raleway"/>
                          <a:sym typeface="Raleway"/>
                        </a:rPr>
                        <a:t>Hotelero</a:t>
                      </a:r>
                      <a:r>
                        <a:rPr lang="en" sz="1100" dirty="0">
                          <a:solidFill>
                            <a:schemeClr val="dk2"/>
                          </a:solidFill>
                          <a:latin typeface="Raleway"/>
                          <a:ea typeface="Raleway"/>
                          <a:cs typeface="Raleway"/>
                          <a:sym typeface="Raleway"/>
                        </a:rPr>
                        <a:t> Gran Caribe</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483273076"/>
                  </a:ext>
                </a:extLst>
              </a:tr>
              <a:tr h="291834">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Garcia-</a:t>
                      </a:r>
                      <a:r>
                        <a:rPr lang="en-US" sz="1100" dirty="0" err="1">
                          <a:solidFill>
                            <a:schemeClr val="dk2"/>
                          </a:solidFill>
                          <a:latin typeface="Raleway"/>
                          <a:ea typeface="Raleway"/>
                          <a:cs typeface="Raleway"/>
                          <a:sym typeface="Raleway"/>
                        </a:rPr>
                        <a:t>Bengochea</a:t>
                      </a:r>
                      <a:r>
                        <a:rPr lang="en-US" sz="1100" dirty="0">
                          <a:solidFill>
                            <a:schemeClr val="dk2"/>
                          </a:solidFill>
                          <a:latin typeface="Raleway"/>
                          <a:ea typeface="Raleway"/>
                          <a:cs typeface="Raleway"/>
                          <a:sym typeface="Raleway"/>
                        </a:rPr>
                        <a:t> v. Norwegian Cruise Line Holdings, Ltd.</a:t>
                      </a:r>
                      <a:endParaRPr sz="1100"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Mata v. Melia Hotels International, S.A.</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2436177709"/>
                  </a:ext>
                </a:extLst>
              </a:tr>
              <a:tr h="223462">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Glen v. American Airlines, Inc.</a:t>
                      </a: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Mata v. TRIVAGO GmbH</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809194872"/>
                  </a:ext>
                </a:extLst>
              </a:tr>
              <a:tr h="233982">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Glen v. Expedia, Inc.</a:t>
                      </a:r>
                      <a:endParaRPr sz="1100"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err="1">
                          <a:solidFill>
                            <a:schemeClr val="dk2"/>
                          </a:solidFill>
                          <a:latin typeface="Raleway"/>
                          <a:ea typeface="Raleway"/>
                          <a:cs typeface="Raleway"/>
                          <a:sym typeface="Raleway"/>
                        </a:rPr>
                        <a:t>Regueiro</a:t>
                      </a:r>
                      <a:r>
                        <a:rPr lang="en" sz="1100" dirty="0">
                          <a:solidFill>
                            <a:schemeClr val="dk2"/>
                          </a:solidFill>
                          <a:latin typeface="Raleway"/>
                          <a:ea typeface="Raleway"/>
                          <a:cs typeface="Raleway"/>
                          <a:sym typeface="Raleway"/>
                        </a:rPr>
                        <a:t> v. American Airlines Inc.</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238676698"/>
                  </a:ext>
                </a:extLst>
              </a:tr>
              <a:tr h="452334">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Glen v. </a:t>
                      </a:r>
                      <a:r>
                        <a:rPr lang="en-US" sz="1100" dirty="0" err="1">
                          <a:solidFill>
                            <a:schemeClr val="dk2"/>
                          </a:solidFill>
                          <a:latin typeface="Raleway"/>
                          <a:ea typeface="Raleway"/>
                          <a:cs typeface="Raleway"/>
                          <a:sym typeface="Raleway"/>
                        </a:rPr>
                        <a:t>Travelscape</a:t>
                      </a:r>
                      <a:r>
                        <a:rPr lang="en-US" sz="1100" dirty="0">
                          <a:solidFill>
                            <a:schemeClr val="dk2"/>
                          </a:solidFill>
                          <a:latin typeface="Raleway"/>
                          <a:ea typeface="Raleway"/>
                          <a:cs typeface="Raleway"/>
                          <a:sym typeface="Raleway"/>
                        </a:rPr>
                        <a:t> LLC</a:t>
                      </a: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err="1">
                          <a:solidFill>
                            <a:schemeClr val="dk2"/>
                          </a:solidFill>
                          <a:latin typeface="Raleway"/>
                          <a:ea typeface="Raleway"/>
                          <a:cs typeface="Raleway"/>
                          <a:sym typeface="Raleway"/>
                        </a:rPr>
                        <a:t>Sucesores</a:t>
                      </a:r>
                      <a:r>
                        <a:rPr lang="en" sz="1100" dirty="0">
                          <a:solidFill>
                            <a:schemeClr val="dk2"/>
                          </a:solidFill>
                          <a:latin typeface="Raleway"/>
                          <a:ea typeface="Raleway"/>
                          <a:cs typeface="Raleway"/>
                          <a:sym typeface="Raleway"/>
                        </a:rPr>
                        <a:t> de Don Carlos Nunez y Dona Pura Galvez, Inc. v. </a:t>
                      </a:r>
                      <a:r>
                        <a:rPr lang="en" sz="1100" dirty="0" err="1">
                          <a:solidFill>
                            <a:schemeClr val="dk2"/>
                          </a:solidFill>
                          <a:latin typeface="Raleway"/>
                          <a:ea typeface="Raleway"/>
                          <a:cs typeface="Raleway"/>
                          <a:sym typeface="Raleway"/>
                        </a:rPr>
                        <a:t>Societe</a:t>
                      </a:r>
                      <a:r>
                        <a:rPr lang="en" sz="1100" dirty="0">
                          <a:solidFill>
                            <a:schemeClr val="dk2"/>
                          </a:solidFill>
                          <a:latin typeface="Raleway"/>
                          <a:ea typeface="Raleway"/>
                          <a:cs typeface="Raleway"/>
                          <a:sym typeface="Raleway"/>
                        </a:rPr>
                        <a:t> </a:t>
                      </a:r>
                      <a:r>
                        <a:rPr lang="en" sz="1100" dirty="0" err="1">
                          <a:solidFill>
                            <a:schemeClr val="dk2"/>
                          </a:solidFill>
                          <a:latin typeface="Raleway"/>
                          <a:ea typeface="Raleway"/>
                          <a:cs typeface="Raleway"/>
                          <a:sym typeface="Raleway"/>
                        </a:rPr>
                        <a:t>Generale</a:t>
                      </a:r>
                      <a:r>
                        <a:rPr lang="en" sz="1100" dirty="0">
                          <a:solidFill>
                            <a:schemeClr val="dk2"/>
                          </a:solidFill>
                          <a:latin typeface="Raleway"/>
                          <a:ea typeface="Raleway"/>
                          <a:cs typeface="Raleway"/>
                          <a:sym typeface="Raleway"/>
                        </a:rPr>
                        <a:t>, S.A.</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2429650921"/>
                  </a:ext>
                </a:extLst>
              </a:tr>
              <a:tr h="291825">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Glen v. TripAdvisor LLC</a:t>
                      </a:r>
                      <a:endParaRPr sz="1100"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2"/>
                          </a:solidFill>
                          <a:latin typeface="Raleway"/>
                          <a:ea typeface="Raleway"/>
                          <a:cs typeface="Raleway"/>
                          <a:sym typeface="Raleway"/>
                        </a:rPr>
                        <a:t>Trinidad v. TRIVAGO GmbH</a:t>
                      </a: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301998734"/>
                  </a:ext>
                </a:extLst>
              </a:tr>
              <a:tr h="311706">
                <a:tc>
                  <a:txBody>
                    <a:bodyPr/>
                    <a:lstStyle/>
                    <a:p>
                      <a:pPr marL="0" lvl="0" indent="0" algn="l" rtl="0">
                        <a:spcBef>
                          <a:spcPts val="0"/>
                        </a:spcBef>
                        <a:spcAft>
                          <a:spcPts val="0"/>
                        </a:spcAft>
                        <a:buNone/>
                      </a:pPr>
                      <a:r>
                        <a:rPr lang="en-US" sz="1100" dirty="0">
                          <a:solidFill>
                            <a:schemeClr val="dk2"/>
                          </a:solidFill>
                          <a:latin typeface="Raleway"/>
                          <a:ea typeface="Raleway"/>
                          <a:cs typeface="Raleway"/>
                          <a:sym typeface="Raleway"/>
                        </a:rPr>
                        <a:t>Glen v. Visa Inc.</a:t>
                      </a:r>
                      <a:endParaRPr sz="1100" dirty="0">
                        <a:solidFill>
                          <a:schemeClr val="dk2"/>
                        </a:solidFill>
                        <a:latin typeface="Raleway"/>
                        <a:ea typeface="Raleway"/>
                        <a:cs typeface="Raleway"/>
                        <a:sym typeface="Raleway"/>
                      </a:endParaRPr>
                    </a:p>
                  </a:txBody>
                  <a:tcPr marL="91425" marR="91425" marT="68575" marB="68575" anchor="ctr">
                    <a:lnL w="76200" cap="flat" cmpd="sng">
                      <a:solidFill>
                        <a:srgbClr val="2185C5">
                          <a:alpha val="0"/>
                        </a:srgbClr>
                      </a:solidFill>
                      <a:prstDash val="solid"/>
                      <a:round/>
                      <a:headEnd type="none" w="sm" len="sm"/>
                      <a:tailEnd type="none" w="sm" len="sm"/>
                    </a:lnL>
                    <a:lnR w="9525" cap="flat" cmpd="sng" algn="ctr">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762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sz="1400" b="1" dirty="0">
                        <a:solidFill>
                          <a:schemeClr val="dk1"/>
                        </a:solidFill>
                        <a:latin typeface="Lato"/>
                        <a:ea typeface="Lato"/>
                        <a:cs typeface="Lato"/>
                        <a:sym typeface="Lato"/>
                      </a:endParaRPr>
                    </a:p>
                  </a:txBody>
                  <a:tcPr marL="91425" marR="91425" marT="68575" marB="68575" anchor="ctr">
                    <a:lnL w="9525" cap="flat" cmpd="sng" algn="ctr">
                      <a:solidFill>
                        <a:srgbClr val="2185C5">
                          <a:alpha val="0"/>
                        </a:srgbClr>
                      </a:solidFill>
                      <a:prstDash val="solid"/>
                      <a:round/>
                      <a:headEnd type="none" w="sm" len="sm"/>
                      <a:tailEnd type="none" w="sm" len="sm"/>
                    </a:lnL>
                    <a:lnR w="9525" cap="flat" cmpd="sng">
                      <a:solidFill>
                        <a:srgbClr val="2185C5">
                          <a:alpha val="0"/>
                        </a:srgbClr>
                      </a:solidFill>
                      <a:prstDash val="solid"/>
                      <a:round/>
                      <a:headEnd type="none" w="sm" len="sm"/>
                      <a:tailEnd type="none" w="sm" len="sm"/>
                    </a:lnR>
                    <a:lnT w="9525" cap="flat" cmpd="sng" algn="ctr">
                      <a:solidFill>
                        <a:schemeClr val="accent2"/>
                      </a:solidFill>
                      <a:prstDash val="solid"/>
                      <a:round/>
                      <a:headEnd type="none" w="sm" len="sm"/>
                      <a:tailEnd type="none" w="sm" len="sm"/>
                    </a:lnT>
                    <a:lnB w="76200" cap="flat" cmpd="sng">
                      <a:solidFill>
                        <a:schemeClr val="accent1"/>
                      </a:solidFill>
                      <a:prstDash val="solid"/>
                      <a:round/>
                      <a:headEnd type="none" w="sm" len="sm"/>
                      <a:tailEnd type="none" w="sm" len="sm"/>
                    </a:lnB>
                  </a:tcPr>
                </a:tc>
                <a:extLst>
                  <a:ext uri="{0D108BD9-81ED-4DB2-BD59-A6C34878D82A}">
                    <a16:rowId xmlns:a16="http://schemas.microsoft.com/office/drawing/2014/main" val="654715546"/>
                  </a:ext>
                </a:extLst>
              </a:tr>
            </a:tbl>
          </a:graphicData>
        </a:graphic>
      </p:graphicFrame>
      <p:sp>
        <p:nvSpPr>
          <p:cNvPr id="200" name="Google Shape;200;p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2764500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Title III Results</a:t>
            </a:r>
            <a:endParaRPr dirty="0"/>
          </a:p>
        </p:txBody>
      </p:sp>
      <p:sp>
        <p:nvSpPr>
          <p:cNvPr id="125" name="Google Shape;125;p17"/>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Analysts overestimated the policy’s efficacy.</a:t>
            </a:r>
          </a:p>
          <a:p>
            <a:pPr marL="457200" lvl="0" indent="-342900" algn="l" rtl="0">
              <a:spcBef>
                <a:spcPts val="600"/>
              </a:spcBef>
              <a:spcAft>
                <a:spcPts val="0"/>
              </a:spcAft>
              <a:buSzPts val="1800"/>
              <a:buChar char="▷"/>
            </a:pPr>
            <a:r>
              <a:rPr lang="en-US" dirty="0"/>
              <a:t>The impact has been primarily domestic.</a:t>
            </a:r>
          </a:p>
          <a:p>
            <a:pPr marL="457200" lvl="0" indent="-342900" algn="l" rtl="0">
              <a:spcBef>
                <a:spcPts val="600"/>
              </a:spcBef>
              <a:spcAft>
                <a:spcPts val="0"/>
              </a:spcAft>
              <a:buSzPts val="1800"/>
              <a:buChar char="▷"/>
            </a:pPr>
            <a:r>
              <a:rPr lang="en-US" dirty="0"/>
              <a:t>It undermined foreign alliances and potential partnerships.</a:t>
            </a: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67833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ctrTitle" idx="4294967295"/>
          </p:nvPr>
        </p:nvSpPr>
        <p:spPr>
          <a:xfrm>
            <a:off x="916025" y="726094"/>
            <a:ext cx="5561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2"/>
                </a:solidFill>
              </a:rPr>
              <a:t>Thanks!</a:t>
            </a:r>
            <a:endParaRPr sz="6000">
              <a:solidFill>
                <a:schemeClr val="accent2"/>
              </a:solidFill>
            </a:endParaRPr>
          </a:p>
        </p:txBody>
      </p:sp>
      <p:sp>
        <p:nvSpPr>
          <p:cNvPr id="357" name="Google Shape;357;p34"/>
          <p:cNvSpPr txBox="1">
            <a:spLocks noGrp="1"/>
          </p:cNvSpPr>
          <p:nvPr>
            <p:ph type="subTitle" idx="4294967295"/>
          </p:nvPr>
        </p:nvSpPr>
        <p:spPr>
          <a:xfrm>
            <a:off x="916025" y="1754213"/>
            <a:ext cx="55611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800" b="1">
                <a:solidFill>
                  <a:schemeClr val="lt1"/>
                </a:solidFill>
              </a:rPr>
              <a:t>Any questions?</a:t>
            </a:r>
            <a:endParaRPr sz="4800" b="1">
              <a:solidFill>
                <a:schemeClr val="lt1"/>
              </a:solidFill>
            </a:endParaRPr>
          </a:p>
        </p:txBody>
      </p:sp>
      <p:sp>
        <p:nvSpPr>
          <p:cNvPr id="358" name="Google Shape;358;p34"/>
          <p:cNvSpPr txBox="1">
            <a:spLocks noGrp="1"/>
          </p:cNvSpPr>
          <p:nvPr>
            <p:ph type="body" idx="4294967295"/>
          </p:nvPr>
        </p:nvSpPr>
        <p:spPr>
          <a:xfrm>
            <a:off x="916025" y="2759006"/>
            <a:ext cx="5561100" cy="199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solidFill>
                  <a:schemeClr val="lt1"/>
                </a:solidFill>
              </a:rPr>
              <a:t>You can find me at:</a:t>
            </a:r>
            <a:endParaRPr sz="2400" dirty="0">
              <a:solidFill>
                <a:schemeClr val="lt1"/>
              </a:solidFill>
            </a:endParaRPr>
          </a:p>
          <a:p>
            <a:pPr marL="0" lvl="0" indent="0" algn="l" rtl="0">
              <a:spcBef>
                <a:spcPts val="600"/>
              </a:spcBef>
              <a:spcAft>
                <a:spcPts val="0"/>
              </a:spcAft>
              <a:buNone/>
            </a:pPr>
            <a:r>
              <a:rPr lang="en" sz="2400" dirty="0">
                <a:solidFill>
                  <a:schemeClr val="lt1"/>
                </a:solidFill>
              </a:rPr>
              <a:t>cmccu011@fiu.edu</a:t>
            </a:r>
            <a:endParaRPr sz="2400" dirty="0">
              <a:solidFill>
                <a:schemeClr val="lt1"/>
              </a:solidFill>
            </a:endParaRPr>
          </a:p>
        </p:txBody>
      </p:sp>
      <p:sp>
        <p:nvSpPr>
          <p:cNvPr id="359" name="Google Shape;359;p3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3074" name="Picture 2" descr="Tom Hanks' David S. Pumpkins Saves Halloween in 'SNL' Animated Special |  Hollywood Reporter">
            <a:extLst>
              <a:ext uri="{FF2B5EF4-FFF2-40B4-BE49-F238E27FC236}">
                <a16:creationId xmlns:a16="http://schemas.microsoft.com/office/drawing/2014/main" id="{79AB571F-4B07-6B43-82F6-AB86FA0AD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19380" y="3156559"/>
            <a:ext cx="2835545" cy="1598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1.</a:t>
            </a:r>
            <a:endParaRPr sz="7200" dirty="0">
              <a:solidFill>
                <a:schemeClr val="accent2"/>
              </a:solidFill>
            </a:endParaRPr>
          </a:p>
          <a:p>
            <a:pPr marL="0" lvl="0" indent="0" algn="ctr" rtl="0">
              <a:spcBef>
                <a:spcPts val="0"/>
              </a:spcBef>
              <a:spcAft>
                <a:spcPts val="0"/>
              </a:spcAft>
              <a:buNone/>
            </a:pPr>
            <a:r>
              <a:rPr lang="en" dirty="0"/>
              <a:t>BEFORE HELMS-BURTON</a:t>
            </a:r>
            <a:endParaRPr dirty="0"/>
          </a:p>
        </p:txBody>
      </p:sp>
      <p:sp>
        <p:nvSpPr>
          <p:cNvPr id="112" name="Google Shape;112;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Pre-1996</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44677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Embargo Legislation</a:t>
            </a:r>
            <a:endParaRPr dirty="0"/>
          </a:p>
        </p:txBody>
      </p:sp>
      <p:sp>
        <p:nvSpPr>
          <p:cNvPr id="258" name="Google Shape;258;p29"/>
          <p:cNvSpPr txBox="1">
            <a:spLocks noGrp="1"/>
          </p:cNvSpPr>
          <p:nvPr>
            <p:ph type="body" idx="1"/>
          </p:nvPr>
        </p:nvSpPr>
        <p:spPr>
          <a:xfrm>
            <a:off x="893700" y="188595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Trading with the Enemy Act</a:t>
            </a:r>
          </a:p>
          <a:p>
            <a:pPr marL="0" lvl="0" indent="0" algn="l" rtl="0">
              <a:spcBef>
                <a:spcPts val="600"/>
              </a:spcBef>
              <a:spcAft>
                <a:spcPts val="0"/>
              </a:spcAft>
              <a:buNone/>
            </a:pPr>
            <a:r>
              <a:rPr lang="en" sz="1200" dirty="0"/>
              <a:t>TWEA</a:t>
            </a:r>
            <a:endParaRPr sz="1200" dirty="0"/>
          </a:p>
        </p:txBody>
      </p:sp>
      <p:sp>
        <p:nvSpPr>
          <p:cNvPr id="259" name="Google Shape;259;p29"/>
          <p:cNvSpPr txBox="1">
            <a:spLocks noGrp="1"/>
          </p:cNvSpPr>
          <p:nvPr>
            <p:ph type="body" idx="2"/>
          </p:nvPr>
        </p:nvSpPr>
        <p:spPr>
          <a:xfrm>
            <a:off x="3512560" y="188595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Foreign Assistance Act</a:t>
            </a:r>
          </a:p>
          <a:p>
            <a:pPr marL="0" lvl="0" indent="0" algn="l" rtl="0">
              <a:spcBef>
                <a:spcPts val="600"/>
              </a:spcBef>
              <a:spcAft>
                <a:spcPts val="0"/>
              </a:spcAft>
              <a:buNone/>
            </a:pPr>
            <a:r>
              <a:rPr lang="en" sz="1200" dirty="0"/>
              <a:t>FAA</a:t>
            </a:r>
            <a:endParaRPr sz="1200" dirty="0"/>
          </a:p>
        </p:txBody>
      </p:sp>
      <p:sp>
        <p:nvSpPr>
          <p:cNvPr id="260" name="Google Shape;260;p29"/>
          <p:cNvSpPr txBox="1">
            <a:spLocks noGrp="1"/>
          </p:cNvSpPr>
          <p:nvPr>
            <p:ph type="body" idx="3"/>
          </p:nvPr>
        </p:nvSpPr>
        <p:spPr>
          <a:xfrm>
            <a:off x="6131420" y="188595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Cuban Assets Control Regulations </a:t>
            </a:r>
          </a:p>
          <a:p>
            <a:pPr marL="0" lvl="0" indent="0" algn="l" rtl="0">
              <a:spcBef>
                <a:spcPts val="600"/>
              </a:spcBef>
              <a:spcAft>
                <a:spcPts val="0"/>
              </a:spcAft>
              <a:buNone/>
            </a:pPr>
            <a:r>
              <a:rPr lang="en-US" sz="1200" dirty="0"/>
              <a:t>CACR</a:t>
            </a:r>
            <a:endParaRPr sz="1200" dirty="0"/>
          </a:p>
          <a:p>
            <a:pPr marL="0" lvl="0" indent="0" algn="l" rtl="0">
              <a:spcBef>
                <a:spcPts val="600"/>
              </a:spcBef>
              <a:spcAft>
                <a:spcPts val="0"/>
              </a:spcAft>
              <a:buNone/>
            </a:pPr>
            <a:endParaRPr sz="1200" dirty="0"/>
          </a:p>
        </p:txBody>
      </p:sp>
      <p:sp>
        <p:nvSpPr>
          <p:cNvPr id="261" name="Google Shape;261;p29"/>
          <p:cNvSpPr txBox="1">
            <a:spLocks noGrp="1"/>
          </p:cNvSpPr>
          <p:nvPr>
            <p:ph type="body" idx="1"/>
          </p:nvPr>
        </p:nvSpPr>
        <p:spPr>
          <a:xfrm>
            <a:off x="893700" y="365760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Cuba Democracy Act</a:t>
            </a:r>
          </a:p>
          <a:p>
            <a:pPr marL="0" lvl="0" indent="0" algn="l" rtl="0">
              <a:spcBef>
                <a:spcPts val="600"/>
              </a:spcBef>
              <a:spcAft>
                <a:spcPts val="0"/>
              </a:spcAft>
              <a:buNone/>
            </a:pPr>
            <a:r>
              <a:rPr lang="en" sz="1200" dirty="0"/>
              <a:t>CDA or Torricelli Act</a:t>
            </a:r>
            <a:endParaRPr sz="1200" dirty="0"/>
          </a:p>
        </p:txBody>
      </p:sp>
      <p:sp>
        <p:nvSpPr>
          <p:cNvPr id="262" name="Google Shape;262;p29"/>
          <p:cNvSpPr txBox="1">
            <a:spLocks noGrp="1"/>
          </p:cNvSpPr>
          <p:nvPr>
            <p:ph type="body" idx="2"/>
          </p:nvPr>
        </p:nvSpPr>
        <p:spPr>
          <a:xfrm>
            <a:off x="3512560" y="365760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The Cuban Liberty and Democratic Solidary Act</a:t>
            </a:r>
          </a:p>
          <a:p>
            <a:pPr marL="0" lvl="0" indent="0" algn="l" rtl="0">
              <a:spcBef>
                <a:spcPts val="600"/>
              </a:spcBef>
              <a:spcAft>
                <a:spcPts val="0"/>
              </a:spcAft>
              <a:buNone/>
            </a:pPr>
            <a:r>
              <a:rPr lang="en" sz="1200" dirty="0"/>
              <a:t>Libertad or Helms-Burton Act</a:t>
            </a:r>
            <a:endParaRPr sz="1200" dirty="0"/>
          </a:p>
        </p:txBody>
      </p:sp>
      <p:sp>
        <p:nvSpPr>
          <p:cNvPr id="263" name="Google Shape;263;p29"/>
          <p:cNvSpPr txBox="1">
            <a:spLocks noGrp="1"/>
          </p:cNvSpPr>
          <p:nvPr>
            <p:ph type="body" idx="3"/>
          </p:nvPr>
        </p:nvSpPr>
        <p:spPr>
          <a:xfrm>
            <a:off x="6131420" y="365760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Trade Sanctions Reform and Export Enhancement Act</a:t>
            </a:r>
          </a:p>
          <a:p>
            <a:pPr marL="0" lvl="0" indent="0" algn="l" rtl="0">
              <a:spcBef>
                <a:spcPts val="600"/>
              </a:spcBef>
              <a:spcAft>
                <a:spcPts val="0"/>
              </a:spcAft>
              <a:buNone/>
            </a:pPr>
            <a:r>
              <a:rPr lang="en-US" sz="1200" dirty="0"/>
              <a:t>TSRA or Title IX</a:t>
            </a:r>
            <a:endParaRPr sz="1200" dirty="0"/>
          </a:p>
        </p:txBody>
      </p:sp>
      <p:sp>
        <p:nvSpPr>
          <p:cNvPr id="264" name="Google Shape;264;p29"/>
          <p:cNvSpPr/>
          <p:nvPr/>
        </p:nvSpPr>
        <p:spPr>
          <a:xfrm>
            <a:off x="977625" y="1399575"/>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615300" y="1366650"/>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29"/>
          <p:cNvSpPr/>
          <p:nvPr/>
        </p:nvSpPr>
        <p:spPr>
          <a:xfrm>
            <a:off x="6238259" y="1366650"/>
            <a:ext cx="568200" cy="519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9"/>
          <p:cNvSpPr/>
          <p:nvPr/>
        </p:nvSpPr>
        <p:spPr>
          <a:xfrm>
            <a:off x="977625" y="3171225"/>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615300" y="3171225"/>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6238259" y="3171225"/>
            <a:ext cx="568200" cy="519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41" name="Google Shape;710;p47">
            <a:extLst>
              <a:ext uri="{FF2B5EF4-FFF2-40B4-BE49-F238E27FC236}">
                <a16:creationId xmlns:a16="http://schemas.microsoft.com/office/drawing/2014/main" id="{852C95D4-7A75-854F-BB95-1EF136E85C35}"/>
              </a:ext>
            </a:extLst>
          </p:cNvPr>
          <p:cNvGrpSpPr/>
          <p:nvPr/>
        </p:nvGrpSpPr>
        <p:grpSpPr>
          <a:xfrm>
            <a:off x="1105356" y="1494457"/>
            <a:ext cx="300841" cy="315775"/>
            <a:chOff x="1246775" y="910975"/>
            <a:chExt cx="439650" cy="523900"/>
          </a:xfrm>
          <a:solidFill>
            <a:schemeClr val="bg1"/>
          </a:solidFill>
        </p:grpSpPr>
        <p:sp>
          <p:nvSpPr>
            <p:cNvPr id="42" name="Google Shape;711;p47">
              <a:extLst>
                <a:ext uri="{FF2B5EF4-FFF2-40B4-BE49-F238E27FC236}">
                  <a16:creationId xmlns:a16="http://schemas.microsoft.com/office/drawing/2014/main" id="{C1839214-9C16-AD4A-9A9C-45BE6AB8597D}"/>
                </a:ext>
              </a:extLst>
            </p:cNvPr>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12;p47">
              <a:extLst>
                <a:ext uri="{FF2B5EF4-FFF2-40B4-BE49-F238E27FC236}">
                  <a16:creationId xmlns:a16="http://schemas.microsoft.com/office/drawing/2014/main" id="{CC65E585-3C4A-1546-AD30-4601F78BD273}"/>
                </a:ext>
              </a:extLst>
            </p:cNvPr>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3;p47">
              <a:extLst>
                <a:ext uri="{FF2B5EF4-FFF2-40B4-BE49-F238E27FC236}">
                  <a16:creationId xmlns:a16="http://schemas.microsoft.com/office/drawing/2014/main" id="{8A8BCC89-1A13-D845-B496-8872F6DFEFF7}"/>
                </a:ext>
              </a:extLst>
            </p:cNvPr>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710;p47">
            <a:extLst>
              <a:ext uri="{FF2B5EF4-FFF2-40B4-BE49-F238E27FC236}">
                <a16:creationId xmlns:a16="http://schemas.microsoft.com/office/drawing/2014/main" id="{E8364FA5-962E-B346-AFDB-2B6B4E6EBA04}"/>
              </a:ext>
            </a:extLst>
          </p:cNvPr>
          <p:cNvGrpSpPr/>
          <p:nvPr/>
        </p:nvGrpSpPr>
        <p:grpSpPr>
          <a:xfrm>
            <a:off x="1105356" y="3261849"/>
            <a:ext cx="300841" cy="315775"/>
            <a:chOff x="1246775" y="910975"/>
            <a:chExt cx="439650" cy="523900"/>
          </a:xfrm>
          <a:solidFill>
            <a:schemeClr val="bg1"/>
          </a:solidFill>
        </p:grpSpPr>
        <p:sp>
          <p:nvSpPr>
            <p:cNvPr id="50" name="Google Shape;711;p47">
              <a:extLst>
                <a:ext uri="{FF2B5EF4-FFF2-40B4-BE49-F238E27FC236}">
                  <a16:creationId xmlns:a16="http://schemas.microsoft.com/office/drawing/2014/main" id="{F0F86908-8E0C-D841-92AB-2A821DD43E89}"/>
                </a:ext>
              </a:extLst>
            </p:cNvPr>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12;p47">
              <a:extLst>
                <a:ext uri="{FF2B5EF4-FFF2-40B4-BE49-F238E27FC236}">
                  <a16:creationId xmlns:a16="http://schemas.microsoft.com/office/drawing/2014/main" id="{E382354A-CE54-4540-BF68-A7FBFBA2A35C}"/>
                </a:ext>
              </a:extLst>
            </p:cNvPr>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13;p47">
              <a:extLst>
                <a:ext uri="{FF2B5EF4-FFF2-40B4-BE49-F238E27FC236}">
                  <a16:creationId xmlns:a16="http://schemas.microsoft.com/office/drawing/2014/main" id="{8DD389AE-DC57-F242-A822-B4351EAB1E43}"/>
                </a:ext>
              </a:extLst>
            </p:cNvPr>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710;p47">
            <a:extLst>
              <a:ext uri="{FF2B5EF4-FFF2-40B4-BE49-F238E27FC236}">
                <a16:creationId xmlns:a16="http://schemas.microsoft.com/office/drawing/2014/main" id="{3339F6A8-BD58-9A46-93F4-7F817B5B9185}"/>
              </a:ext>
            </a:extLst>
          </p:cNvPr>
          <p:cNvGrpSpPr/>
          <p:nvPr/>
        </p:nvGrpSpPr>
        <p:grpSpPr>
          <a:xfrm>
            <a:off x="3748979" y="1476419"/>
            <a:ext cx="300841" cy="315775"/>
            <a:chOff x="1246775" y="910975"/>
            <a:chExt cx="439650" cy="523900"/>
          </a:xfrm>
          <a:solidFill>
            <a:schemeClr val="bg1"/>
          </a:solidFill>
        </p:grpSpPr>
        <p:sp>
          <p:nvSpPr>
            <p:cNvPr id="54" name="Google Shape;711;p47">
              <a:extLst>
                <a:ext uri="{FF2B5EF4-FFF2-40B4-BE49-F238E27FC236}">
                  <a16:creationId xmlns:a16="http://schemas.microsoft.com/office/drawing/2014/main" id="{3607F32F-6AF0-9E4D-BF88-E1726A2C71E4}"/>
                </a:ext>
              </a:extLst>
            </p:cNvPr>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12;p47">
              <a:extLst>
                <a:ext uri="{FF2B5EF4-FFF2-40B4-BE49-F238E27FC236}">
                  <a16:creationId xmlns:a16="http://schemas.microsoft.com/office/drawing/2014/main" id="{51D42786-9F3E-1F4B-8E96-D9E6E9FBA5B6}"/>
                </a:ext>
              </a:extLst>
            </p:cNvPr>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3;p47">
              <a:extLst>
                <a:ext uri="{FF2B5EF4-FFF2-40B4-BE49-F238E27FC236}">
                  <a16:creationId xmlns:a16="http://schemas.microsoft.com/office/drawing/2014/main" id="{40133629-083E-A04E-8A9B-3B6F7FA5E449}"/>
                </a:ext>
              </a:extLst>
            </p:cNvPr>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710;p47">
            <a:extLst>
              <a:ext uri="{FF2B5EF4-FFF2-40B4-BE49-F238E27FC236}">
                <a16:creationId xmlns:a16="http://schemas.microsoft.com/office/drawing/2014/main" id="{87A532CC-E798-E641-AC24-AC202513BBE4}"/>
              </a:ext>
            </a:extLst>
          </p:cNvPr>
          <p:cNvGrpSpPr/>
          <p:nvPr/>
        </p:nvGrpSpPr>
        <p:grpSpPr>
          <a:xfrm>
            <a:off x="3756458" y="3261849"/>
            <a:ext cx="300841" cy="315775"/>
            <a:chOff x="1246775" y="910975"/>
            <a:chExt cx="439650" cy="523900"/>
          </a:xfrm>
          <a:solidFill>
            <a:schemeClr val="bg1"/>
          </a:solidFill>
        </p:grpSpPr>
        <p:sp>
          <p:nvSpPr>
            <p:cNvPr id="58" name="Google Shape;711;p47">
              <a:extLst>
                <a:ext uri="{FF2B5EF4-FFF2-40B4-BE49-F238E27FC236}">
                  <a16:creationId xmlns:a16="http://schemas.microsoft.com/office/drawing/2014/main" id="{71651A4C-ABEA-7C4C-9285-233A254D25EA}"/>
                </a:ext>
              </a:extLst>
            </p:cNvPr>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12;p47">
              <a:extLst>
                <a:ext uri="{FF2B5EF4-FFF2-40B4-BE49-F238E27FC236}">
                  <a16:creationId xmlns:a16="http://schemas.microsoft.com/office/drawing/2014/main" id="{A43C4AB6-D551-A646-A9A6-36385FE10166}"/>
                </a:ext>
              </a:extLst>
            </p:cNvPr>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13;p47">
              <a:extLst>
                <a:ext uri="{FF2B5EF4-FFF2-40B4-BE49-F238E27FC236}">
                  <a16:creationId xmlns:a16="http://schemas.microsoft.com/office/drawing/2014/main" id="{1CD85F93-1FA7-EE47-A6B9-42F68E18BC20}"/>
                </a:ext>
              </a:extLst>
            </p:cNvPr>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710;p47">
            <a:extLst>
              <a:ext uri="{FF2B5EF4-FFF2-40B4-BE49-F238E27FC236}">
                <a16:creationId xmlns:a16="http://schemas.microsoft.com/office/drawing/2014/main" id="{63DAB065-7E05-824D-940E-5858B96A7119}"/>
              </a:ext>
            </a:extLst>
          </p:cNvPr>
          <p:cNvGrpSpPr/>
          <p:nvPr/>
        </p:nvGrpSpPr>
        <p:grpSpPr>
          <a:xfrm>
            <a:off x="6371938" y="1472144"/>
            <a:ext cx="300841" cy="315775"/>
            <a:chOff x="1246775" y="910975"/>
            <a:chExt cx="439650" cy="523900"/>
          </a:xfrm>
          <a:solidFill>
            <a:schemeClr val="bg1"/>
          </a:solidFill>
        </p:grpSpPr>
        <p:sp>
          <p:nvSpPr>
            <p:cNvPr id="62" name="Google Shape;711;p47">
              <a:extLst>
                <a:ext uri="{FF2B5EF4-FFF2-40B4-BE49-F238E27FC236}">
                  <a16:creationId xmlns:a16="http://schemas.microsoft.com/office/drawing/2014/main" id="{33F30356-11FA-884E-B754-5A7886565877}"/>
                </a:ext>
              </a:extLst>
            </p:cNvPr>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12;p47">
              <a:extLst>
                <a:ext uri="{FF2B5EF4-FFF2-40B4-BE49-F238E27FC236}">
                  <a16:creationId xmlns:a16="http://schemas.microsoft.com/office/drawing/2014/main" id="{B4F4C352-1AE4-1842-AF0D-F49946FF4AE9}"/>
                </a:ext>
              </a:extLst>
            </p:cNvPr>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13;p47">
              <a:extLst>
                <a:ext uri="{FF2B5EF4-FFF2-40B4-BE49-F238E27FC236}">
                  <a16:creationId xmlns:a16="http://schemas.microsoft.com/office/drawing/2014/main" id="{4D5267A6-1ECD-374C-AD58-981FB0C3E3B1}"/>
                </a:ext>
              </a:extLst>
            </p:cNvPr>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710;p47">
            <a:extLst>
              <a:ext uri="{FF2B5EF4-FFF2-40B4-BE49-F238E27FC236}">
                <a16:creationId xmlns:a16="http://schemas.microsoft.com/office/drawing/2014/main" id="{0FA19404-EE03-1547-B804-DFA69844D056}"/>
              </a:ext>
            </a:extLst>
          </p:cNvPr>
          <p:cNvGrpSpPr/>
          <p:nvPr/>
        </p:nvGrpSpPr>
        <p:grpSpPr>
          <a:xfrm>
            <a:off x="6371938" y="3261849"/>
            <a:ext cx="300841" cy="315775"/>
            <a:chOff x="1246775" y="910975"/>
            <a:chExt cx="439650" cy="523900"/>
          </a:xfrm>
          <a:solidFill>
            <a:schemeClr val="bg1"/>
          </a:solidFill>
        </p:grpSpPr>
        <p:sp>
          <p:nvSpPr>
            <p:cNvPr id="66" name="Google Shape;711;p47">
              <a:extLst>
                <a:ext uri="{FF2B5EF4-FFF2-40B4-BE49-F238E27FC236}">
                  <a16:creationId xmlns:a16="http://schemas.microsoft.com/office/drawing/2014/main" id="{2BC8EADB-0158-3244-A20F-90CD72BF158C}"/>
                </a:ext>
              </a:extLst>
            </p:cNvPr>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12;p47">
              <a:extLst>
                <a:ext uri="{FF2B5EF4-FFF2-40B4-BE49-F238E27FC236}">
                  <a16:creationId xmlns:a16="http://schemas.microsoft.com/office/drawing/2014/main" id="{93B631F0-C9F9-E040-AEFC-EDD82989409A}"/>
                </a:ext>
              </a:extLst>
            </p:cNvPr>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13;p47">
              <a:extLst>
                <a:ext uri="{FF2B5EF4-FFF2-40B4-BE49-F238E27FC236}">
                  <a16:creationId xmlns:a16="http://schemas.microsoft.com/office/drawing/2014/main" id="{90D40ED8-8D09-4442-B85D-C28879D60E1F}"/>
                </a:ext>
              </a:extLst>
            </p:cNvPr>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263;p29">
            <a:extLst>
              <a:ext uri="{FF2B5EF4-FFF2-40B4-BE49-F238E27FC236}">
                <a16:creationId xmlns:a16="http://schemas.microsoft.com/office/drawing/2014/main" id="{787805B4-1DA6-EF41-89D4-FE28DB5DED4B}"/>
              </a:ext>
            </a:extLst>
          </p:cNvPr>
          <p:cNvSpPr txBox="1">
            <a:spLocks/>
          </p:cNvSpPr>
          <p:nvPr/>
        </p:nvSpPr>
        <p:spPr>
          <a:xfrm>
            <a:off x="1567823" y="1290246"/>
            <a:ext cx="103623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sz="2800" b="1" dirty="0">
                <a:solidFill>
                  <a:schemeClr val="accent2"/>
                </a:solidFill>
              </a:rPr>
              <a:t>1917</a:t>
            </a:r>
          </a:p>
        </p:txBody>
      </p:sp>
      <p:sp>
        <p:nvSpPr>
          <p:cNvPr id="71" name="Google Shape;263;p29">
            <a:extLst>
              <a:ext uri="{FF2B5EF4-FFF2-40B4-BE49-F238E27FC236}">
                <a16:creationId xmlns:a16="http://schemas.microsoft.com/office/drawing/2014/main" id="{703B267B-B6DD-1842-B27A-7E3B6FE8719D}"/>
              </a:ext>
            </a:extLst>
          </p:cNvPr>
          <p:cNvSpPr txBox="1">
            <a:spLocks/>
          </p:cNvSpPr>
          <p:nvPr/>
        </p:nvSpPr>
        <p:spPr>
          <a:xfrm>
            <a:off x="4184358" y="1285603"/>
            <a:ext cx="103623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sz="2800" b="1" dirty="0">
                <a:solidFill>
                  <a:schemeClr val="accent4"/>
                </a:solidFill>
              </a:rPr>
              <a:t>1961</a:t>
            </a:r>
          </a:p>
        </p:txBody>
      </p:sp>
      <p:sp>
        <p:nvSpPr>
          <p:cNvPr id="72" name="Google Shape;263;p29">
            <a:extLst>
              <a:ext uri="{FF2B5EF4-FFF2-40B4-BE49-F238E27FC236}">
                <a16:creationId xmlns:a16="http://schemas.microsoft.com/office/drawing/2014/main" id="{43506DA1-C0D1-B440-822D-DA50025F9647}"/>
              </a:ext>
            </a:extLst>
          </p:cNvPr>
          <p:cNvSpPr txBox="1">
            <a:spLocks/>
          </p:cNvSpPr>
          <p:nvPr/>
        </p:nvSpPr>
        <p:spPr>
          <a:xfrm>
            <a:off x="6838185" y="1285603"/>
            <a:ext cx="103623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sz="2800" b="1" dirty="0">
                <a:solidFill>
                  <a:schemeClr val="accent3"/>
                </a:solidFill>
              </a:rPr>
              <a:t>1963</a:t>
            </a:r>
          </a:p>
        </p:txBody>
      </p:sp>
      <p:sp>
        <p:nvSpPr>
          <p:cNvPr id="73" name="Google Shape;263;p29">
            <a:extLst>
              <a:ext uri="{FF2B5EF4-FFF2-40B4-BE49-F238E27FC236}">
                <a16:creationId xmlns:a16="http://schemas.microsoft.com/office/drawing/2014/main" id="{688C5FFF-9A21-7349-BC91-4C2F9CC06132}"/>
              </a:ext>
            </a:extLst>
          </p:cNvPr>
          <p:cNvSpPr txBox="1">
            <a:spLocks/>
          </p:cNvSpPr>
          <p:nvPr/>
        </p:nvSpPr>
        <p:spPr>
          <a:xfrm>
            <a:off x="1571999" y="3080275"/>
            <a:ext cx="103623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sz="2800" b="1" dirty="0">
                <a:solidFill>
                  <a:schemeClr val="accent2"/>
                </a:solidFill>
              </a:rPr>
              <a:t>1992</a:t>
            </a:r>
          </a:p>
        </p:txBody>
      </p:sp>
      <p:sp>
        <p:nvSpPr>
          <p:cNvPr id="74" name="Google Shape;263;p29">
            <a:extLst>
              <a:ext uri="{FF2B5EF4-FFF2-40B4-BE49-F238E27FC236}">
                <a16:creationId xmlns:a16="http://schemas.microsoft.com/office/drawing/2014/main" id="{AF9D9AD7-9ACC-EE41-9EBA-32066C4B9A02}"/>
              </a:ext>
            </a:extLst>
          </p:cNvPr>
          <p:cNvSpPr txBox="1">
            <a:spLocks/>
          </p:cNvSpPr>
          <p:nvPr/>
        </p:nvSpPr>
        <p:spPr>
          <a:xfrm>
            <a:off x="4185409" y="3080275"/>
            <a:ext cx="103623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sz="2800" b="1" dirty="0">
                <a:solidFill>
                  <a:schemeClr val="accent4"/>
                </a:solidFill>
              </a:rPr>
              <a:t>1996</a:t>
            </a:r>
          </a:p>
        </p:txBody>
      </p:sp>
      <p:sp>
        <p:nvSpPr>
          <p:cNvPr id="75" name="Google Shape;263;p29">
            <a:extLst>
              <a:ext uri="{FF2B5EF4-FFF2-40B4-BE49-F238E27FC236}">
                <a16:creationId xmlns:a16="http://schemas.microsoft.com/office/drawing/2014/main" id="{B735AE80-2E8B-4542-BB48-E16BB7F664BD}"/>
              </a:ext>
            </a:extLst>
          </p:cNvPr>
          <p:cNvSpPr txBox="1">
            <a:spLocks/>
          </p:cNvSpPr>
          <p:nvPr/>
        </p:nvSpPr>
        <p:spPr>
          <a:xfrm>
            <a:off x="6832369" y="3080275"/>
            <a:ext cx="1036230" cy="51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US" sz="2800" b="1" dirty="0">
                <a:solidFill>
                  <a:schemeClr val="accent3"/>
                </a:solidFill>
              </a:rPr>
              <a:t>2000</a:t>
            </a:r>
          </a:p>
        </p:txBody>
      </p:sp>
    </p:spTree>
    <p:extLst>
      <p:ext uri="{BB962C8B-B14F-4D97-AF65-F5344CB8AC3E}">
        <p14:creationId xmlns:p14="http://schemas.microsoft.com/office/powerpoint/2010/main" val="84510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CANF growth and success milestones</a:t>
            </a:r>
            <a:endParaRPr dirty="0"/>
          </a:p>
        </p:txBody>
      </p:sp>
      <p:sp>
        <p:nvSpPr>
          <p:cNvPr id="125" name="Google Shape;125;p17"/>
          <p:cNvSpPr txBox="1">
            <a:spLocks noGrp="1"/>
          </p:cNvSpPr>
          <p:nvPr>
            <p:ph type="body" idx="1"/>
          </p:nvPr>
        </p:nvSpPr>
        <p:spPr>
          <a:xfrm>
            <a:off x="893699" y="1373588"/>
            <a:ext cx="7022749"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1981: CANF founded</a:t>
            </a:r>
          </a:p>
          <a:p>
            <a:pPr marL="457200" lvl="0" indent="-342900" algn="l" rtl="0">
              <a:spcBef>
                <a:spcPts val="600"/>
              </a:spcBef>
              <a:spcAft>
                <a:spcPts val="0"/>
              </a:spcAft>
              <a:buSzPts val="1800"/>
              <a:buChar char="▷"/>
            </a:pPr>
            <a:r>
              <a:rPr lang="en-US" dirty="0"/>
              <a:t>1985: Radio Marti</a:t>
            </a:r>
          </a:p>
          <a:p>
            <a:pPr marL="457200" lvl="0" indent="-342900" algn="l" rtl="0">
              <a:spcBef>
                <a:spcPts val="600"/>
              </a:spcBef>
              <a:spcAft>
                <a:spcPts val="0"/>
              </a:spcAft>
              <a:buSzPts val="1800"/>
              <a:buChar char="▷"/>
            </a:pPr>
            <a:r>
              <a:rPr lang="en-US" dirty="0"/>
              <a:t>1989: TV Marti, Ileana Ros-Lehtinen elected</a:t>
            </a:r>
            <a:endParaRPr dirty="0"/>
          </a:p>
          <a:p>
            <a:pPr marL="457200" lvl="0" indent="-342900" algn="l" rtl="0">
              <a:spcBef>
                <a:spcPts val="0"/>
              </a:spcBef>
              <a:spcAft>
                <a:spcPts val="0"/>
              </a:spcAft>
              <a:buSzPts val="1800"/>
              <a:buChar char="▷"/>
            </a:pPr>
            <a:r>
              <a:rPr lang="en-US" dirty="0"/>
              <a:t>1992: Cuba Democracy Act</a:t>
            </a:r>
          </a:p>
          <a:p>
            <a:pPr marL="457200" lvl="0" indent="-342900" algn="l" rtl="0">
              <a:spcBef>
                <a:spcPts val="0"/>
              </a:spcBef>
              <a:spcAft>
                <a:spcPts val="0"/>
              </a:spcAft>
              <a:buSzPts val="1800"/>
              <a:buChar char="▷"/>
            </a:pPr>
            <a:r>
              <a:rPr lang="en-US" dirty="0"/>
              <a:t>1996: Helms-Burton Act</a:t>
            </a: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421343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0"/>
          <p:cNvSpPr txBox="1">
            <a:spLocks noGrp="1"/>
          </p:cNvSpPr>
          <p:nvPr>
            <p:ph type="title"/>
          </p:nvPr>
        </p:nvSpPr>
        <p:spPr>
          <a:xfrm>
            <a:off x="1087975" y="322763"/>
            <a:ext cx="667393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t>U.S.-Cuba Relations Before Helms-Burton</a:t>
            </a:r>
            <a:endParaRPr sz="2600" dirty="0"/>
          </a:p>
        </p:txBody>
      </p:sp>
      <p:sp>
        <p:nvSpPr>
          <p:cNvPr id="455" name="Google Shape;455;p40"/>
          <p:cNvSpPr txBox="1">
            <a:spLocks noGrp="1"/>
          </p:cNvSpPr>
          <p:nvPr>
            <p:ph type="sldNum" idx="12"/>
          </p:nvPr>
        </p:nvSpPr>
        <p:spPr>
          <a:xfrm>
            <a:off x="8302450"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graphicFrame>
        <p:nvGraphicFramePr>
          <p:cNvPr id="456" name="Google Shape;456;p40"/>
          <p:cNvGraphicFramePr/>
          <p:nvPr>
            <p:extLst>
              <p:ext uri="{D42A27DB-BD31-4B8C-83A1-F6EECF244321}">
                <p14:modId xmlns:p14="http://schemas.microsoft.com/office/powerpoint/2010/main" val="3667728230"/>
              </p:ext>
            </p:extLst>
          </p:nvPr>
        </p:nvGraphicFramePr>
        <p:xfrm>
          <a:off x="-10460" y="2401419"/>
          <a:ext cx="8685075" cy="1848806"/>
        </p:xfrm>
        <a:graphic>
          <a:graphicData uri="http://schemas.openxmlformats.org/drawingml/2006/table">
            <a:tbl>
              <a:tblPr>
                <a:noFill/>
                <a:tableStyleId>{C98665B7-6574-423E-A4B5-A6C020D860FF}</a:tableStyleId>
              </a:tblPr>
              <a:tblGrid>
                <a:gridCol w="1177159">
                  <a:extLst>
                    <a:ext uri="{9D8B030D-6E8A-4147-A177-3AD203B41FA5}">
                      <a16:colId xmlns:a16="http://schemas.microsoft.com/office/drawing/2014/main" val="20000"/>
                    </a:ext>
                  </a:extLst>
                </a:gridCol>
                <a:gridCol w="346841">
                  <a:extLst>
                    <a:ext uri="{9D8B030D-6E8A-4147-A177-3AD203B41FA5}">
                      <a16:colId xmlns:a16="http://schemas.microsoft.com/office/drawing/2014/main" val="20001"/>
                    </a:ext>
                  </a:extLst>
                </a:gridCol>
                <a:gridCol w="315310">
                  <a:extLst>
                    <a:ext uri="{9D8B030D-6E8A-4147-A177-3AD203B41FA5}">
                      <a16:colId xmlns:a16="http://schemas.microsoft.com/office/drawing/2014/main" val="799451688"/>
                    </a:ext>
                  </a:extLst>
                </a:gridCol>
                <a:gridCol w="336331">
                  <a:extLst>
                    <a:ext uri="{9D8B030D-6E8A-4147-A177-3AD203B41FA5}">
                      <a16:colId xmlns:a16="http://schemas.microsoft.com/office/drawing/2014/main" val="20002"/>
                    </a:ext>
                  </a:extLst>
                </a:gridCol>
                <a:gridCol w="378373">
                  <a:extLst>
                    <a:ext uri="{9D8B030D-6E8A-4147-A177-3AD203B41FA5}">
                      <a16:colId xmlns:a16="http://schemas.microsoft.com/office/drawing/2014/main" val="1655034247"/>
                    </a:ext>
                  </a:extLst>
                </a:gridCol>
                <a:gridCol w="346841">
                  <a:extLst>
                    <a:ext uri="{9D8B030D-6E8A-4147-A177-3AD203B41FA5}">
                      <a16:colId xmlns:a16="http://schemas.microsoft.com/office/drawing/2014/main" val="20003"/>
                    </a:ext>
                  </a:extLst>
                </a:gridCol>
                <a:gridCol w="325821">
                  <a:extLst>
                    <a:ext uri="{9D8B030D-6E8A-4147-A177-3AD203B41FA5}">
                      <a16:colId xmlns:a16="http://schemas.microsoft.com/office/drawing/2014/main" val="2240683524"/>
                    </a:ext>
                  </a:extLst>
                </a:gridCol>
                <a:gridCol w="357352">
                  <a:extLst>
                    <a:ext uri="{9D8B030D-6E8A-4147-A177-3AD203B41FA5}">
                      <a16:colId xmlns:a16="http://schemas.microsoft.com/office/drawing/2014/main" val="20004"/>
                    </a:ext>
                  </a:extLst>
                </a:gridCol>
                <a:gridCol w="367862">
                  <a:extLst>
                    <a:ext uri="{9D8B030D-6E8A-4147-A177-3AD203B41FA5}">
                      <a16:colId xmlns:a16="http://schemas.microsoft.com/office/drawing/2014/main" val="4005685515"/>
                    </a:ext>
                  </a:extLst>
                </a:gridCol>
                <a:gridCol w="378372">
                  <a:extLst>
                    <a:ext uri="{9D8B030D-6E8A-4147-A177-3AD203B41FA5}">
                      <a16:colId xmlns:a16="http://schemas.microsoft.com/office/drawing/2014/main" val="20005"/>
                    </a:ext>
                  </a:extLst>
                </a:gridCol>
                <a:gridCol w="370499">
                  <a:extLst>
                    <a:ext uri="{9D8B030D-6E8A-4147-A177-3AD203B41FA5}">
                      <a16:colId xmlns:a16="http://schemas.microsoft.com/office/drawing/2014/main" val="1023425729"/>
                    </a:ext>
                  </a:extLst>
                </a:gridCol>
                <a:gridCol w="357351">
                  <a:extLst>
                    <a:ext uri="{9D8B030D-6E8A-4147-A177-3AD203B41FA5}">
                      <a16:colId xmlns:a16="http://schemas.microsoft.com/office/drawing/2014/main" val="20006"/>
                    </a:ext>
                  </a:extLst>
                </a:gridCol>
                <a:gridCol w="172287">
                  <a:extLst>
                    <a:ext uri="{9D8B030D-6E8A-4147-A177-3AD203B41FA5}">
                      <a16:colId xmlns:a16="http://schemas.microsoft.com/office/drawing/2014/main" val="2709302707"/>
                    </a:ext>
                  </a:extLst>
                </a:gridCol>
                <a:gridCol w="164044">
                  <a:extLst>
                    <a:ext uri="{9D8B030D-6E8A-4147-A177-3AD203B41FA5}">
                      <a16:colId xmlns:a16="http://schemas.microsoft.com/office/drawing/2014/main" val="20007"/>
                    </a:ext>
                  </a:extLst>
                </a:gridCol>
                <a:gridCol w="346842">
                  <a:extLst>
                    <a:ext uri="{9D8B030D-6E8A-4147-A177-3AD203B41FA5}">
                      <a16:colId xmlns:a16="http://schemas.microsoft.com/office/drawing/2014/main" val="2758015343"/>
                    </a:ext>
                  </a:extLst>
                </a:gridCol>
                <a:gridCol w="388773">
                  <a:extLst>
                    <a:ext uri="{9D8B030D-6E8A-4147-A177-3AD203B41FA5}">
                      <a16:colId xmlns:a16="http://schemas.microsoft.com/office/drawing/2014/main" val="2060328601"/>
                    </a:ext>
                  </a:extLst>
                </a:gridCol>
                <a:gridCol w="358780">
                  <a:extLst>
                    <a:ext uri="{9D8B030D-6E8A-4147-A177-3AD203B41FA5}">
                      <a16:colId xmlns:a16="http://schemas.microsoft.com/office/drawing/2014/main" val="20008"/>
                    </a:ext>
                  </a:extLst>
                </a:gridCol>
                <a:gridCol w="358780">
                  <a:extLst>
                    <a:ext uri="{9D8B030D-6E8A-4147-A177-3AD203B41FA5}">
                      <a16:colId xmlns:a16="http://schemas.microsoft.com/office/drawing/2014/main" val="1437151248"/>
                    </a:ext>
                  </a:extLst>
                </a:gridCol>
                <a:gridCol w="358780">
                  <a:extLst>
                    <a:ext uri="{9D8B030D-6E8A-4147-A177-3AD203B41FA5}">
                      <a16:colId xmlns:a16="http://schemas.microsoft.com/office/drawing/2014/main" val="20009"/>
                    </a:ext>
                  </a:extLst>
                </a:gridCol>
                <a:gridCol w="358780">
                  <a:extLst>
                    <a:ext uri="{9D8B030D-6E8A-4147-A177-3AD203B41FA5}">
                      <a16:colId xmlns:a16="http://schemas.microsoft.com/office/drawing/2014/main" val="2797800415"/>
                    </a:ext>
                  </a:extLst>
                </a:gridCol>
                <a:gridCol w="330727">
                  <a:extLst>
                    <a:ext uri="{9D8B030D-6E8A-4147-A177-3AD203B41FA5}">
                      <a16:colId xmlns:a16="http://schemas.microsoft.com/office/drawing/2014/main" val="20010"/>
                    </a:ext>
                  </a:extLst>
                </a:gridCol>
                <a:gridCol w="386833">
                  <a:extLst>
                    <a:ext uri="{9D8B030D-6E8A-4147-A177-3AD203B41FA5}">
                      <a16:colId xmlns:a16="http://schemas.microsoft.com/office/drawing/2014/main" val="2131534579"/>
                    </a:ext>
                  </a:extLst>
                </a:gridCol>
                <a:gridCol w="402337">
                  <a:extLst>
                    <a:ext uri="{9D8B030D-6E8A-4147-A177-3AD203B41FA5}">
                      <a16:colId xmlns:a16="http://schemas.microsoft.com/office/drawing/2014/main" val="20011"/>
                    </a:ext>
                  </a:extLst>
                </a:gridCol>
              </a:tblGrid>
              <a:tr h="383930">
                <a:tc>
                  <a:txBody>
                    <a:bodyPr/>
                    <a:lstStyle/>
                    <a:p>
                      <a:pPr marL="0" lvl="0" indent="0" algn="l" rtl="0">
                        <a:spcBef>
                          <a:spcPts val="0"/>
                        </a:spcBef>
                        <a:spcAft>
                          <a:spcPts val="0"/>
                        </a:spcAft>
                        <a:buNone/>
                      </a:pPr>
                      <a:endParaRPr sz="800">
                        <a:solidFill>
                          <a:schemeClr val="dk2"/>
                        </a:solidFill>
                        <a:latin typeface="Lato"/>
                        <a:ea typeface="Lato"/>
                        <a:cs typeface="Lato"/>
                        <a:sym typeface="Lato"/>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1980</a:t>
                      </a: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1985</a:t>
                      </a: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1990</a:t>
                      </a: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gridSpan="2">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hMerge="1">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92</a:t>
                      </a:r>
                      <a:endParaRPr sz="800" dirty="0">
                        <a:solidFill>
                          <a:schemeClr val="dk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800" dirty="0">
                          <a:solidFill>
                            <a:schemeClr val="dk2"/>
                          </a:solidFill>
                          <a:latin typeface="Lato"/>
                          <a:ea typeface="Lato"/>
                          <a:cs typeface="Lato"/>
                          <a:sym typeface="Lato"/>
                        </a:rPr>
                        <a:t>1995</a:t>
                      </a: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chemeClr val="dk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800" dirty="0">
                          <a:solidFill>
                            <a:schemeClr val="dk2"/>
                          </a:solidFill>
                          <a:latin typeface="Lato"/>
                          <a:ea typeface="Lato"/>
                          <a:cs typeface="Lato"/>
                          <a:sym typeface="Lato"/>
                        </a:rPr>
                        <a:t>2000</a:t>
                      </a:r>
                      <a:endParaRPr sz="800" dirty="0">
                        <a:solidFill>
                          <a:schemeClr val="dk2"/>
                        </a:solidFill>
                        <a:latin typeface="Lato"/>
                        <a:ea typeface="Lato"/>
                        <a:cs typeface="Lato"/>
                        <a:sym typeface="Lato"/>
                      </a:endParaRPr>
                    </a:p>
                  </a:txBody>
                  <a:tcPr marL="91425" marR="91425" marT="45700" marB="45700" vert="vert27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66219">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POTUS</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solidFill>
                  </a:tcPr>
                </a:tc>
                <a:tc gridSpan="8">
                  <a:txBody>
                    <a:bodyPr/>
                    <a:lstStyle/>
                    <a:p>
                      <a:pPr marL="0" lvl="0" indent="0" algn="ctr" rtl="0">
                        <a:spcBef>
                          <a:spcPts val="0"/>
                        </a:spcBef>
                        <a:spcAft>
                          <a:spcPts val="0"/>
                        </a:spcAft>
                        <a:buNone/>
                      </a:pPr>
                      <a:r>
                        <a:rPr lang="en-US" sz="800" dirty="0">
                          <a:solidFill>
                            <a:schemeClr val="lt1"/>
                          </a:solidFill>
                          <a:highlight>
                            <a:srgbClr val="FF0000"/>
                          </a:highlight>
                          <a:latin typeface="Lato"/>
                          <a:ea typeface="Lato"/>
                          <a:cs typeface="Lato"/>
                          <a:sym typeface="Lato"/>
                        </a:rPr>
                        <a:t>REAGAN</a:t>
                      </a:r>
                      <a:endParaRPr sz="800" dirty="0">
                        <a:solidFill>
                          <a:schemeClr val="lt1"/>
                        </a:solidFill>
                        <a:highlight>
                          <a:srgbClr val="FF0000"/>
                        </a:highlight>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highlight>
                          <a:srgbClr val="FF0000"/>
                        </a:highlight>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highlight>
                          <a:srgbClr val="FF0000"/>
                        </a:highlight>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highlight>
                          <a:srgbClr val="FF0000"/>
                        </a:highlight>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highlight>
                          <a:srgbClr val="FF0000"/>
                        </a:highlight>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highlight>
                          <a:srgbClr val="FF0000"/>
                        </a:highlight>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highlight>
                          <a:srgbClr val="FF0000"/>
                        </a:highlight>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highlight>
                          <a:srgbClr val="FF0000"/>
                        </a:highlight>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gridSpan="5">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GHW BUSH</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rgbClr val="FF0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0000"/>
                    </a:solidFill>
                  </a:tcPr>
                </a:tc>
                <a:tc gridSpan="8">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CLINTON</a:t>
                      </a: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5"/>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366219">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Exile Waves</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gridSpan="15">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MARIEL</a:t>
                      </a:r>
                      <a:endParaRPr sz="800" dirty="0">
                        <a:solidFill>
                          <a:schemeClr val="bg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endParaRPr lang="en-US"/>
                    </a:p>
                  </a:txBody>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gridSpan="7">
                  <a:txBody>
                    <a:bodyPr/>
                    <a:lstStyle/>
                    <a:p>
                      <a:pPr marL="0" lvl="0" indent="0" algn="ctr" rtl="0">
                        <a:spcBef>
                          <a:spcPts val="0"/>
                        </a:spcBef>
                        <a:spcAft>
                          <a:spcPts val="0"/>
                        </a:spcAft>
                        <a:buNone/>
                      </a:pPr>
                      <a:r>
                        <a:rPr lang="en-US" sz="800" dirty="0">
                          <a:solidFill>
                            <a:schemeClr val="bg2"/>
                          </a:solidFill>
                          <a:latin typeface="Lato"/>
                          <a:ea typeface="Lato"/>
                          <a:cs typeface="Lato"/>
                          <a:sym typeface="Lato"/>
                        </a:rPr>
                        <a:t>BALSEROS AND POST-SOVIET</a:t>
                      </a:r>
                      <a:endParaRPr sz="800" dirty="0">
                        <a:solidFill>
                          <a:schemeClr val="bg2"/>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0800000" scaled="1"/>
                      <a:tileRect/>
                    </a:gra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C00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C000"/>
                    </a:solidFill>
                  </a:tcPr>
                </a:tc>
                <a:extLst>
                  <a:ext uri="{0D108BD9-81ED-4DB2-BD59-A6C34878D82A}">
                    <a16:rowId xmlns:a16="http://schemas.microsoft.com/office/drawing/2014/main" val="10003"/>
                  </a:ext>
                </a:extLst>
              </a:tr>
              <a:tr h="366219">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Cuban Heads</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gridSpan="22">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FIDEL CASTRO</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endParaRPr lang="en-US"/>
                    </a:p>
                  </a:txBody>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92D050"/>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r h="366219">
                <a:tc>
                  <a:txBody>
                    <a:bodyPr/>
                    <a:lstStyle/>
                    <a:p>
                      <a:pPr marL="0" lvl="0" indent="0" algn="r" rtl="0">
                        <a:spcBef>
                          <a:spcPts val="0"/>
                        </a:spcBef>
                        <a:spcAft>
                          <a:spcPts val="0"/>
                        </a:spcAft>
                        <a:buNone/>
                      </a:pPr>
                      <a:r>
                        <a:rPr lang="en" sz="800" dirty="0">
                          <a:solidFill>
                            <a:schemeClr val="dk2"/>
                          </a:solidFill>
                          <a:latin typeface="Lato"/>
                          <a:ea typeface="Lato"/>
                          <a:cs typeface="Lato"/>
                          <a:sym typeface="Lato"/>
                        </a:rPr>
                        <a:t>Benefactors</a:t>
                      </a:r>
                      <a:endParaRPr sz="800" dirty="0">
                        <a:solidFill>
                          <a:schemeClr val="dk2"/>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gridSpan="12">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USSR</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2"/>
                    </a:solidFill>
                  </a:tcPr>
                </a:tc>
                <a:tc hMerge="1">
                  <a:txBody>
                    <a:bodyPr/>
                    <a:lstStyle/>
                    <a:p>
                      <a:pPr marL="0" lvl="0" indent="0" algn="l"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l"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hMerge="1">
                  <a:txBody>
                    <a:bodyPr/>
                    <a:lstStyle/>
                    <a:p>
                      <a:pPr marL="0" lvl="0" indent="0" algn="l"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l"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hMerge="1">
                  <a:txBody>
                    <a:bodyPr/>
                    <a:lstStyle/>
                    <a:p>
                      <a:pPr marL="0" lvl="0" indent="0" algn="l"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3"/>
                    </a:solidFill>
                  </a:tcPr>
                </a:tc>
                <a:tc gridSpan="10">
                  <a:txBody>
                    <a:bodyPr/>
                    <a:lstStyle/>
                    <a:p>
                      <a:pPr marL="0" lvl="0" indent="0" algn="ctr" rtl="0">
                        <a:spcBef>
                          <a:spcPts val="0"/>
                        </a:spcBef>
                        <a:spcAft>
                          <a:spcPts val="0"/>
                        </a:spcAft>
                        <a:buNone/>
                      </a:pPr>
                      <a:r>
                        <a:rPr lang="en-US" sz="800" dirty="0">
                          <a:solidFill>
                            <a:schemeClr val="accent1"/>
                          </a:solidFill>
                          <a:latin typeface="Lato"/>
                          <a:ea typeface="Lato"/>
                          <a:cs typeface="Lato"/>
                          <a:sym typeface="Lato"/>
                        </a:rPr>
                        <a:t>SPECIAL PERIOD</a:t>
                      </a:r>
                      <a:endParaRPr sz="800" dirty="0">
                        <a:solidFill>
                          <a:schemeClr val="accen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hMerge="1">
                  <a:txBody>
                    <a:bodyPr/>
                    <a:lstStyle/>
                    <a:p>
                      <a:endParaRPr lang="en-US"/>
                    </a:p>
                  </a:txBody>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endParaRPr sz="80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endParaRPr sz="800" dirty="0">
                        <a:solidFill>
                          <a:schemeClr val="lt1"/>
                        </a:solidFill>
                        <a:latin typeface="Lato"/>
                        <a:ea typeface="Lato"/>
                        <a:cs typeface="Lato"/>
                        <a:sym typeface="Lato"/>
                      </a:endParaRPr>
                    </a:p>
                  </a:txBody>
                  <a:tcPr marL="91425" marR="91425" marT="45700" marB="4570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bg1"/>
                    </a:solidFill>
                  </a:tcPr>
                </a:tc>
                <a:tc hMerge="1">
                  <a:txBody>
                    <a:bodyPr/>
                    <a:lstStyle/>
                    <a:p>
                      <a:pPr marL="0" lvl="0" indent="0" algn="ctr" rtl="0">
                        <a:spcBef>
                          <a:spcPts val="0"/>
                        </a:spcBef>
                        <a:spcAft>
                          <a:spcPts val="0"/>
                        </a:spcAft>
                        <a:buNone/>
                      </a:pPr>
                      <a:r>
                        <a:rPr lang="en-US" sz="800" dirty="0">
                          <a:solidFill>
                            <a:schemeClr val="lt1"/>
                          </a:solidFill>
                          <a:latin typeface="Lato"/>
                          <a:ea typeface="Lato"/>
                          <a:cs typeface="Lato"/>
                          <a:sym typeface="Lato"/>
                        </a:rPr>
                        <a:t>VZ</a:t>
                      </a:r>
                      <a:endParaRPr sz="800" dirty="0">
                        <a:solidFill>
                          <a:schemeClr val="lt1"/>
                        </a:solidFill>
                        <a:latin typeface="Lato"/>
                        <a:ea typeface="Lato"/>
                        <a:cs typeface="Lato"/>
                        <a:sym typeface="Lato"/>
                      </a:endParaRPr>
                    </a:p>
                  </a:txBody>
                  <a:tcPr marL="91425" marR="91425" marT="45700" marB="4570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3">
                        <a:lumMod val="60000"/>
                        <a:lumOff val="40000"/>
                      </a:schemeClr>
                    </a:solidFill>
                  </a:tcPr>
                </a:tc>
                <a:extLst>
                  <a:ext uri="{0D108BD9-81ED-4DB2-BD59-A6C34878D82A}">
                    <a16:rowId xmlns:a16="http://schemas.microsoft.com/office/drawing/2014/main" val="10005"/>
                  </a:ext>
                </a:extLst>
              </a:tr>
            </a:tbl>
          </a:graphicData>
        </a:graphic>
      </p:graphicFrame>
      <p:sp>
        <p:nvSpPr>
          <p:cNvPr id="7" name="Google Shape;392;p38">
            <a:extLst>
              <a:ext uri="{FF2B5EF4-FFF2-40B4-BE49-F238E27FC236}">
                <a16:creationId xmlns:a16="http://schemas.microsoft.com/office/drawing/2014/main" id="{D9997821-892D-6B44-8B83-1B799CF2EFE5}"/>
              </a:ext>
            </a:extLst>
          </p:cNvPr>
          <p:cNvSpPr/>
          <p:nvPr/>
        </p:nvSpPr>
        <p:spPr>
          <a:xfrm>
            <a:off x="8306224" y="1795028"/>
            <a:ext cx="679326"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2000s</a:t>
            </a:r>
            <a:endParaRPr sz="1000" dirty="0">
              <a:solidFill>
                <a:schemeClr val="lt1"/>
              </a:solidFill>
              <a:latin typeface="Lato"/>
              <a:ea typeface="Lato"/>
              <a:cs typeface="Lato"/>
              <a:sym typeface="Lato"/>
            </a:endParaRPr>
          </a:p>
        </p:txBody>
      </p:sp>
      <p:sp>
        <p:nvSpPr>
          <p:cNvPr id="8" name="Google Shape;395;p38">
            <a:extLst>
              <a:ext uri="{FF2B5EF4-FFF2-40B4-BE49-F238E27FC236}">
                <a16:creationId xmlns:a16="http://schemas.microsoft.com/office/drawing/2014/main" id="{FBF05E34-9E08-5247-B210-3D5D15254101}"/>
              </a:ext>
            </a:extLst>
          </p:cNvPr>
          <p:cNvSpPr/>
          <p:nvPr/>
        </p:nvSpPr>
        <p:spPr>
          <a:xfrm>
            <a:off x="4541660" y="1795028"/>
            <a:ext cx="3883318"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000" dirty="0">
                <a:solidFill>
                  <a:schemeClr val="lt1"/>
                </a:solidFill>
                <a:latin typeface="Lato"/>
                <a:ea typeface="Lato"/>
                <a:cs typeface="Lato"/>
                <a:sym typeface="Lato"/>
              </a:rPr>
              <a:t>1990s</a:t>
            </a:r>
            <a:endParaRPr sz="1000" dirty="0">
              <a:solidFill>
                <a:schemeClr val="lt1"/>
              </a:solidFill>
              <a:latin typeface="Lato"/>
              <a:ea typeface="Lato"/>
              <a:cs typeface="Lato"/>
              <a:sym typeface="Lato"/>
            </a:endParaRPr>
          </a:p>
        </p:txBody>
      </p:sp>
      <p:sp>
        <p:nvSpPr>
          <p:cNvPr id="9" name="Google Shape;398;p38">
            <a:extLst>
              <a:ext uri="{FF2B5EF4-FFF2-40B4-BE49-F238E27FC236}">
                <a16:creationId xmlns:a16="http://schemas.microsoft.com/office/drawing/2014/main" id="{CCACA54D-E683-D04E-9D6F-24D7B8E73BBB}"/>
              </a:ext>
            </a:extLst>
          </p:cNvPr>
          <p:cNvSpPr/>
          <p:nvPr/>
        </p:nvSpPr>
        <p:spPr>
          <a:xfrm>
            <a:off x="1169163" y="1795028"/>
            <a:ext cx="3670074"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000" dirty="0">
                <a:solidFill>
                  <a:schemeClr val="lt1"/>
                </a:solidFill>
                <a:latin typeface="Lato"/>
                <a:ea typeface="Lato"/>
                <a:cs typeface="Lato"/>
                <a:sym typeface="Lato"/>
              </a:rPr>
              <a:t>1980s</a:t>
            </a:r>
            <a:endParaRPr sz="1000" dirty="0">
              <a:solidFill>
                <a:schemeClr val="lt1"/>
              </a:solidFill>
              <a:latin typeface="Lato"/>
              <a:ea typeface="Lato"/>
              <a:cs typeface="Lato"/>
              <a:sym typeface="Lato"/>
            </a:endParaRPr>
          </a:p>
        </p:txBody>
      </p:sp>
      <p:cxnSp>
        <p:nvCxnSpPr>
          <p:cNvPr id="10" name="Google Shape;400;p38">
            <a:extLst>
              <a:ext uri="{FF2B5EF4-FFF2-40B4-BE49-F238E27FC236}">
                <a16:creationId xmlns:a16="http://schemas.microsoft.com/office/drawing/2014/main" id="{D97120D1-C5C2-0148-8051-AC679A7B3A2D}"/>
              </a:ext>
            </a:extLst>
          </p:cNvPr>
          <p:cNvCxnSpPr/>
          <p:nvPr/>
        </p:nvCxnSpPr>
        <p:spPr>
          <a:xfrm rot="10800000">
            <a:off x="2994046" y="1299678"/>
            <a:ext cx="0" cy="498600"/>
          </a:xfrm>
          <a:prstGeom prst="straightConnector1">
            <a:avLst/>
          </a:prstGeom>
          <a:noFill/>
          <a:ln w="9525" cap="flat" cmpd="sng">
            <a:solidFill>
              <a:schemeClr val="lt2"/>
            </a:solidFill>
            <a:prstDash val="solid"/>
            <a:round/>
            <a:headEnd type="oval" w="med" len="med"/>
            <a:tailEnd type="oval" w="med" len="med"/>
          </a:ln>
        </p:spPr>
      </p:cxnSp>
      <p:sp>
        <p:nvSpPr>
          <p:cNvPr id="11" name="Google Shape;401;p38">
            <a:extLst>
              <a:ext uri="{FF2B5EF4-FFF2-40B4-BE49-F238E27FC236}">
                <a16:creationId xmlns:a16="http://schemas.microsoft.com/office/drawing/2014/main" id="{4E972E2B-C8CE-F240-AF2D-4B5A4F46E764}"/>
              </a:ext>
            </a:extLst>
          </p:cNvPr>
          <p:cNvSpPr txBox="1"/>
          <p:nvPr/>
        </p:nvSpPr>
        <p:spPr>
          <a:xfrm>
            <a:off x="3048676" y="1426138"/>
            <a:ext cx="903346" cy="140166"/>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Radio Marti</a:t>
            </a:r>
            <a:endParaRPr sz="900" dirty="0">
              <a:solidFill>
                <a:schemeClr val="dk2"/>
              </a:solidFill>
              <a:latin typeface="Lato"/>
              <a:ea typeface="Lato"/>
              <a:cs typeface="Lato"/>
              <a:sym typeface="Lato"/>
            </a:endParaRPr>
          </a:p>
        </p:txBody>
      </p:sp>
      <p:cxnSp>
        <p:nvCxnSpPr>
          <p:cNvPr id="12" name="Google Shape;402;p38">
            <a:extLst>
              <a:ext uri="{FF2B5EF4-FFF2-40B4-BE49-F238E27FC236}">
                <a16:creationId xmlns:a16="http://schemas.microsoft.com/office/drawing/2014/main" id="{D685EF33-CE15-0345-A423-5CFA942DC686}"/>
              </a:ext>
            </a:extLst>
          </p:cNvPr>
          <p:cNvCxnSpPr/>
          <p:nvPr/>
        </p:nvCxnSpPr>
        <p:spPr>
          <a:xfrm rot="10800000">
            <a:off x="5538108" y="1318124"/>
            <a:ext cx="0" cy="498600"/>
          </a:xfrm>
          <a:prstGeom prst="straightConnector1">
            <a:avLst/>
          </a:prstGeom>
          <a:noFill/>
          <a:ln w="9525" cap="flat" cmpd="sng">
            <a:solidFill>
              <a:schemeClr val="lt2"/>
            </a:solidFill>
            <a:prstDash val="solid"/>
            <a:round/>
            <a:headEnd type="oval" w="med" len="med"/>
            <a:tailEnd type="oval" w="med" len="med"/>
          </a:ln>
        </p:spPr>
      </p:cxnSp>
      <p:sp>
        <p:nvSpPr>
          <p:cNvPr id="13" name="Google Shape;403;p38">
            <a:extLst>
              <a:ext uri="{FF2B5EF4-FFF2-40B4-BE49-F238E27FC236}">
                <a16:creationId xmlns:a16="http://schemas.microsoft.com/office/drawing/2014/main" id="{7A6885FA-292A-2747-9D81-78F650541234}"/>
              </a:ext>
            </a:extLst>
          </p:cNvPr>
          <p:cNvSpPr txBox="1"/>
          <p:nvPr/>
        </p:nvSpPr>
        <p:spPr>
          <a:xfrm>
            <a:off x="5619428" y="1361089"/>
            <a:ext cx="750668" cy="20633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CDA</a:t>
            </a:r>
            <a:endParaRPr sz="900" dirty="0">
              <a:solidFill>
                <a:schemeClr val="dk2"/>
              </a:solidFill>
              <a:latin typeface="Lato"/>
              <a:ea typeface="Lato"/>
              <a:cs typeface="Lato"/>
              <a:sym typeface="Lato"/>
            </a:endParaRPr>
          </a:p>
        </p:txBody>
      </p:sp>
      <p:cxnSp>
        <p:nvCxnSpPr>
          <p:cNvPr id="14" name="Google Shape;404;p38">
            <a:extLst>
              <a:ext uri="{FF2B5EF4-FFF2-40B4-BE49-F238E27FC236}">
                <a16:creationId xmlns:a16="http://schemas.microsoft.com/office/drawing/2014/main" id="{BE9A1768-7504-5146-9BDB-07CAAEFCA292}"/>
              </a:ext>
            </a:extLst>
          </p:cNvPr>
          <p:cNvCxnSpPr/>
          <p:nvPr/>
        </p:nvCxnSpPr>
        <p:spPr>
          <a:xfrm rot="10800000">
            <a:off x="6979236" y="1309458"/>
            <a:ext cx="0" cy="498600"/>
          </a:xfrm>
          <a:prstGeom prst="straightConnector1">
            <a:avLst/>
          </a:prstGeom>
          <a:noFill/>
          <a:ln w="9525" cap="flat" cmpd="sng">
            <a:solidFill>
              <a:schemeClr val="lt2"/>
            </a:solidFill>
            <a:prstDash val="solid"/>
            <a:round/>
            <a:headEnd type="oval" w="med" len="med"/>
            <a:tailEnd type="oval" w="med" len="med"/>
          </a:ln>
        </p:spPr>
      </p:cxnSp>
      <p:sp>
        <p:nvSpPr>
          <p:cNvPr id="15" name="Google Shape;405;p38">
            <a:extLst>
              <a:ext uri="{FF2B5EF4-FFF2-40B4-BE49-F238E27FC236}">
                <a16:creationId xmlns:a16="http://schemas.microsoft.com/office/drawing/2014/main" id="{BEFEBCB3-8C4B-8143-9855-628950CFFAE9}"/>
              </a:ext>
            </a:extLst>
          </p:cNvPr>
          <p:cNvSpPr txBox="1"/>
          <p:nvPr/>
        </p:nvSpPr>
        <p:spPr>
          <a:xfrm>
            <a:off x="7027721" y="1378003"/>
            <a:ext cx="783501" cy="28921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Helms-Burton Act</a:t>
            </a:r>
            <a:endParaRPr sz="900" dirty="0">
              <a:solidFill>
                <a:schemeClr val="dk2"/>
              </a:solidFill>
              <a:latin typeface="Lato"/>
              <a:ea typeface="Lato"/>
              <a:cs typeface="Lato"/>
              <a:sym typeface="Lato"/>
            </a:endParaRPr>
          </a:p>
        </p:txBody>
      </p:sp>
      <p:cxnSp>
        <p:nvCxnSpPr>
          <p:cNvPr id="16" name="Google Shape;406;p38">
            <a:extLst>
              <a:ext uri="{FF2B5EF4-FFF2-40B4-BE49-F238E27FC236}">
                <a16:creationId xmlns:a16="http://schemas.microsoft.com/office/drawing/2014/main" id="{3C889C9D-0EDE-724A-90CF-FB3A1E1D0D94}"/>
              </a:ext>
            </a:extLst>
          </p:cNvPr>
          <p:cNvCxnSpPr/>
          <p:nvPr/>
        </p:nvCxnSpPr>
        <p:spPr>
          <a:xfrm rot="10800000">
            <a:off x="8397566" y="1324147"/>
            <a:ext cx="0" cy="498600"/>
          </a:xfrm>
          <a:prstGeom prst="straightConnector1">
            <a:avLst/>
          </a:prstGeom>
          <a:noFill/>
          <a:ln w="9525" cap="flat" cmpd="sng">
            <a:solidFill>
              <a:schemeClr val="lt2"/>
            </a:solidFill>
            <a:prstDash val="solid"/>
            <a:round/>
            <a:headEnd type="oval" w="med" len="med"/>
            <a:tailEnd type="oval" w="med" len="med"/>
          </a:ln>
        </p:spPr>
      </p:cxnSp>
      <p:sp>
        <p:nvSpPr>
          <p:cNvPr id="17" name="Google Shape;407;p38">
            <a:extLst>
              <a:ext uri="{FF2B5EF4-FFF2-40B4-BE49-F238E27FC236}">
                <a16:creationId xmlns:a16="http://schemas.microsoft.com/office/drawing/2014/main" id="{EBFE24BD-3513-A142-8575-2B772AD01C29}"/>
              </a:ext>
            </a:extLst>
          </p:cNvPr>
          <p:cNvSpPr txBox="1"/>
          <p:nvPr/>
        </p:nvSpPr>
        <p:spPr>
          <a:xfrm>
            <a:off x="8446666" y="1343038"/>
            <a:ext cx="455897" cy="20233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TRSA</a:t>
            </a:r>
            <a:endParaRPr sz="900" dirty="0">
              <a:solidFill>
                <a:schemeClr val="dk2"/>
              </a:solidFill>
              <a:latin typeface="Lato"/>
              <a:ea typeface="Lato"/>
              <a:cs typeface="Lato"/>
              <a:sym typeface="Lato"/>
            </a:endParaRPr>
          </a:p>
        </p:txBody>
      </p:sp>
      <p:cxnSp>
        <p:nvCxnSpPr>
          <p:cNvPr id="24" name="Google Shape;400;p38">
            <a:extLst>
              <a:ext uri="{FF2B5EF4-FFF2-40B4-BE49-F238E27FC236}">
                <a16:creationId xmlns:a16="http://schemas.microsoft.com/office/drawing/2014/main" id="{42A6E689-D20F-A743-825B-C6CA18E69D58}"/>
              </a:ext>
            </a:extLst>
          </p:cNvPr>
          <p:cNvCxnSpPr/>
          <p:nvPr/>
        </p:nvCxnSpPr>
        <p:spPr>
          <a:xfrm rot="10800000">
            <a:off x="1638281" y="1321453"/>
            <a:ext cx="0" cy="498600"/>
          </a:xfrm>
          <a:prstGeom prst="straightConnector1">
            <a:avLst/>
          </a:prstGeom>
          <a:noFill/>
          <a:ln w="9525" cap="flat" cmpd="sng">
            <a:solidFill>
              <a:schemeClr val="lt2"/>
            </a:solidFill>
            <a:prstDash val="solid"/>
            <a:round/>
            <a:headEnd type="oval" w="med" len="med"/>
            <a:tailEnd type="oval" w="med" len="med"/>
          </a:ln>
        </p:spPr>
      </p:cxnSp>
      <p:sp>
        <p:nvSpPr>
          <p:cNvPr id="25" name="Google Shape;401;p38">
            <a:extLst>
              <a:ext uri="{FF2B5EF4-FFF2-40B4-BE49-F238E27FC236}">
                <a16:creationId xmlns:a16="http://schemas.microsoft.com/office/drawing/2014/main" id="{FBF3FA00-27CC-0846-A08F-DDBA49CA7682}"/>
              </a:ext>
            </a:extLst>
          </p:cNvPr>
          <p:cNvSpPr txBox="1"/>
          <p:nvPr/>
        </p:nvSpPr>
        <p:spPr>
          <a:xfrm>
            <a:off x="1692911" y="1344736"/>
            <a:ext cx="903349" cy="21233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Lato"/>
                <a:ea typeface="Lato"/>
                <a:cs typeface="Lato"/>
                <a:sym typeface="Lato"/>
              </a:rPr>
              <a:t>CANF founded</a:t>
            </a:r>
          </a:p>
        </p:txBody>
      </p:sp>
      <p:cxnSp>
        <p:nvCxnSpPr>
          <p:cNvPr id="18" name="Google Shape;400;p38">
            <a:extLst>
              <a:ext uri="{FF2B5EF4-FFF2-40B4-BE49-F238E27FC236}">
                <a16:creationId xmlns:a16="http://schemas.microsoft.com/office/drawing/2014/main" id="{597FCC52-EC20-914E-861F-899C735C0FFD}"/>
              </a:ext>
            </a:extLst>
          </p:cNvPr>
          <p:cNvCxnSpPr/>
          <p:nvPr/>
        </p:nvCxnSpPr>
        <p:spPr>
          <a:xfrm rot="10800000">
            <a:off x="4461676" y="1314292"/>
            <a:ext cx="0" cy="498600"/>
          </a:xfrm>
          <a:prstGeom prst="straightConnector1">
            <a:avLst/>
          </a:prstGeom>
          <a:noFill/>
          <a:ln w="9525" cap="flat" cmpd="sng">
            <a:solidFill>
              <a:schemeClr val="lt2"/>
            </a:solidFill>
            <a:prstDash val="solid"/>
            <a:round/>
            <a:headEnd type="oval" w="med" len="med"/>
            <a:tailEnd type="oval" w="med" len="med"/>
          </a:ln>
        </p:spPr>
      </p:cxnSp>
      <p:sp>
        <p:nvSpPr>
          <p:cNvPr id="19" name="Google Shape;401;p38">
            <a:extLst>
              <a:ext uri="{FF2B5EF4-FFF2-40B4-BE49-F238E27FC236}">
                <a16:creationId xmlns:a16="http://schemas.microsoft.com/office/drawing/2014/main" id="{BF578B2B-9EDE-E44C-A1A1-F6EBA33EE70B}"/>
              </a:ext>
            </a:extLst>
          </p:cNvPr>
          <p:cNvSpPr txBox="1"/>
          <p:nvPr/>
        </p:nvSpPr>
        <p:spPr>
          <a:xfrm>
            <a:off x="4541660" y="1376034"/>
            <a:ext cx="903346" cy="304844"/>
          </a:xfrm>
          <a:prstGeom prst="rect">
            <a:avLst/>
          </a:prstGeom>
          <a:noFill/>
          <a:ln>
            <a:noFill/>
          </a:ln>
        </p:spPr>
        <p:txBody>
          <a:bodyPr spcFirstLastPara="1" wrap="square" lIns="0" tIns="0" rIns="0" bIns="0" anchor="b" anchorCtr="0">
            <a:noAutofit/>
          </a:bodyPr>
          <a:lstStyle/>
          <a:p>
            <a:r>
              <a:rPr lang="en" sz="900" dirty="0">
                <a:solidFill>
                  <a:schemeClr val="dk2"/>
                </a:solidFill>
                <a:latin typeface="Lato"/>
                <a:ea typeface="Lato"/>
                <a:cs typeface="Lato"/>
                <a:sym typeface="Lato"/>
              </a:rPr>
              <a:t>Ros-Lehtinen,</a:t>
            </a:r>
          </a:p>
          <a:p>
            <a:r>
              <a:rPr lang="en" sz="900" dirty="0">
                <a:solidFill>
                  <a:schemeClr val="dk2"/>
                </a:solidFill>
                <a:latin typeface="Lato"/>
                <a:ea typeface="Lato"/>
                <a:cs typeface="Lato"/>
                <a:sym typeface="Lato"/>
              </a:rPr>
              <a:t>TV Marti</a:t>
            </a:r>
          </a:p>
        </p:txBody>
      </p:sp>
    </p:spTree>
    <p:extLst>
      <p:ext uri="{BB962C8B-B14F-4D97-AF65-F5344CB8AC3E}">
        <p14:creationId xmlns:p14="http://schemas.microsoft.com/office/powerpoint/2010/main" val="153660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Helms-Burton Act Context</a:t>
            </a:r>
            <a:endParaRPr dirty="0"/>
          </a:p>
        </p:txBody>
      </p:sp>
      <p:sp>
        <p:nvSpPr>
          <p:cNvPr id="125" name="Google Shape;125;p17"/>
          <p:cNvSpPr txBox="1">
            <a:spLocks noGrp="1"/>
          </p:cNvSpPr>
          <p:nvPr>
            <p:ph type="body" idx="1"/>
          </p:nvPr>
        </p:nvSpPr>
        <p:spPr>
          <a:xfrm>
            <a:off x="893700" y="1215788"/>
            <a:ext cx="6462600" cy="37101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End of the Cold War</a:t>
            </a:r>
          </a:p>
          <a:p>
            <a:pPr lvl="1" indent="-342900">
              <a:spcBef>
                <a:spcPts val="600"/>
              </a:spcBef>
              <a:buSzPts val="1800"/>
              <a:buChar char="▷"/>
            </a:pPr>
            <a:r>
              <a:rPr lang="en-US" dirty="0"/>
              <a:t>End of Soviet subsidies and trade partnerships</a:t>
            </a:r>
          </a:p>
          <a:p>
            <a:pPr lvl="1" indent="-342900">
              <a:spcBef>
                <a:spcPts val="600"/>
              </a:spcBef>
              <a:buSzPts val="1800"/>
              <a:buChar char="▷"/>
            </a:pPr>
            <a:r>
              <a:rPr lang="en-US" dirty="0"/>
              <a:t>Special Period</a:t>
            </a:r>
          </a:p>
          <a:p>
            <a:pPr lvl="1" indent="-342900">
              <a:spcBef>
                <a:spcPts val="600"/>
              </a:spcBef>
              <a:buSzPts val="1800"/>
              <a:buChar char="▷"/>
            </a:pPr>
            <a:r>
              <a:rPr lang="en-US" dirty="0"/>
              <a:t>Rafter Crisis</a:t>
            </a:r>
            <a:endParaRPr dirty="0"/>
          </a:p>
          <a:p>
            <a:pPr marL="457200" lvl="0" indent="-342900" algn="l" rtl="0">
              <a:spcBef>
                <a:spcPts val="0"/>
              </a:spcBef>
              <a:spcAft>
                <a:spcPts val="0"/>
              </a:spcAft>
              <a:buSzPts val="1800"/>
              <a:buChar char="▷"/>
            </a:pPr>
            <a:r>
              <a:rPr lang="en-US" dirty="0"/>
              <a:t>CANF and Congress</a:t>
            </a:r>
          </a:p>
          <a:p>
            <a:pPr marL="457200" lvl="0" indent="-342900" algn="l" rtl="0">
              <a:spcBef>
                <a:spcPts val="0"/>
              </a:spcBef>
              <a:spcAft>
                <a:spcPts val="0"/>
              </a:spcAft>
              <a:buSzPts val="1800"/>
              <a:buChar char="▷"/>
            </a:pPr>
            <a:r>
              <a:rPr lang="en-US" dirty="0"/>
              <a:t>Electoral politics</a:t>
            </a:r>
          </a:p>
          <a:p>
            <a:pPr marL="457200" lvl="0" indent="-342900" algn="l" rtl="0">
              <a:spcBef>
                <a:spcPts val="0"/>
              </a:spcBef>
              <a:spcAft>
                <a:spcPts val="0"/>
              </a:spcAft>
              <a:buSzPts val="1800"/>
              <a:buChar char="▷"/>
            </a:pPr>
            <a:r>
              <a:rPr lang="en-US" dirty="0"/>
              <a:t>U.S. allies</a:t>
            </a:r>
          </a:p>
          <a:p>
            <a:pPr marL="457200" lvl="0" indent="-342900" algn="l" rtl="0">
              <a:spcBef>
                <a:spcPts val="0"/>
              </a:spcBef>
              <a:spcAft>
                <a:spcPts val="0"/>
              </a:spcAft>
              <a:buSzPts val="1800"/>
              <a:buChar char="▷"/>
            </a:pPr>
            <a:r>
              <a:rPr lang="en-US" dirty="0"/>
              <a:t>Brothers to the Rescue</a:t>
            </a:r>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414336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body" idx="1"/>
          </p:nvPr>
        </p:nvSpPr>
        <p:spPr>
          <a:xfrm>
            <a:off x="893625" y="710660"/>
            <a:ext cx="3136800" cy="1705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Benefits</a:t>
            </a:r>
          </a:p>
          <a:p>
            <a:pPr marL="342900" indent="-342900"/>
            <a:r>
              <a:rPr lang="en-US" sz="1600" dirty="0"/>
              <a:t>Cuban-American votes</a:t>
            </a:r>
          </a:p>
          <a:p>
            <a:pPr marL="342900" indent="-342900"/>
            <a:r>
              <a:rPr lang="en-US" sz="1600" dirty="0"/>
              <a:t>Political donations</a:t>
            </a:r>
          </a:p>
          <a:p>
            <a:pPr marL="342900" indent="-342900"/>
            <a:r>
              <a:rPr lang="en-US" sz="1600" dirty="0"/>
              <a:t>Congressional support</a:t>
            </a:r>
          </a:p>
          <a:p>
            <a:pPr marL="342900" indent="-342900"/>
            <a:r>
              <a:rPr lang="en-US" sz="1600" dirty="0"/>
              <a:t>International messaging</a:t>
            </a:r>
          </a:p>
          <a:p>
            <a:pPr marL="342900" indent="-342900"/>
            <a:r>
              <a:rPr lang="en-US" sz="1600" dirty="0"/>
              <a:t>Support democratic transition</a:t>
            </a:r>
          </a:p>
          <a:p>
            <a:pPr marL="342900" indent="-342900"/>
            <a:r>
              <a:rPr lang="en-US" sz="1600" dirty="0"/>
              <a:t>Support dissidents and exiles</a:t>
            </a:r>
          </a:p>
          <a:p>
            <a:pPr marL="342900" indent="-342900"/>
            <a:r>
              <a:rPr lang="en-US" sz="1600" dirty="0"/>
              <a:t>Cut off cash supply to Cuban regime</a:t>
            </a:r>
          </a:p>
          <a:p>
            <a:pPr marL="342900" indent="-342900"/>
            <a:r>
              <a:rPr lang="en-US" sz="1600" dirty="0"/>
              <a:t>Compensate property-owners</a:t>
            </a:r>
          </a:p>
          <a:p>
            <a:pPr marL="342900" indent="-342900"/>
            <a:r>
              <a:rPr lang="en-US" sz="1600" dirty="0"/>
              <a:t>Retaliate for Brothers to the Rescue shootdown</a:t>
            </a:r>
            <a:endParaRPr sz="1600" dirty="0"/>
          </a:p>
        </p:txBody>
      </p:sp>
      <p:sp>
        <p:nvSpPr>
          <p:cNvPr id="145" name="Google Shape;145;p19"/>
          <p:cNvSpPr txBox="1">
            <a:spLocks noGrp="1"/>
          </p:cNvSpPr>
          <p:nvPr>
            <p:ph type="title"/>
          </p:nvPr>
        </p:nvSpPr>
        <p:spPr>
          <a:xfrm>
            <a:off x="893700" y="6436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Trade-offs</a:t>
            </a:r>
            <a:endParaRPr dirty="0"/>
          </a:p>
        </p:txBody>
      </p:sp>
      <p:sp>
        <p:nvSpPr>
          <p:cNvPr id="146" name="Google Shape;146;p19"/>
          <p:cNvSpPr txBox="1">
            <a:spLocks noGrp="1"/>
          </p:cNvSpPr>
          <p:nvPr>
            <p:ph type="body" idx="2"/>
          </p:nvPr>
        </p:nvSpPr>
        <p:spPr>
          <a:xfrm>
            <a:off x="4219453" y="710660"/>
            <a:ext cx="3741790" cy="1705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Costs</a:t>
            </a:r>
          </a:p>
          <a:p>
            <a:pPr marL="342900" indent="-342900"/>
            <a:r>
              <a:rPr lang="en-US" sz="1600" dirty="0"/>
              <a:t>Broadly unpopular</a:t>
            </a:r>
          </a:p>
          <a:p>
            <a:pPr marL="342900" indent="-342900"/>
            <a:r>
              <a:rPr lang="en-US" sz="1600" dirty="0"/>
              <a:t>Undermine international alliances and U.S. reputation abroad</a:t>
            </a:r>
          </a:p>
          <a:p>
            <a:pPr marL="342900" indent="-342900"/>
            <a:r>
              <a:rPr lang="en-US" sz="1600" dirty="0"/>
              <a:t>Other countries have greater influence in Cuba</a:t>
            </a:r>
          </a:p>
          <a:p>
            <a:pPr marL="342900" indent="-342900"/>
            <a:r>
              <a:rPr lang="en-US" sz="1600" dirty="0"/>
              <a:t>Impair democratic transition</a:t>
            </a:r>
          </a:p>
          <a:p>
            <a:pPr marL="342900" indent="-342900"/>
            <a:r>
              <a:rPr lang="en-US" sz="1600" dirty="0"/>
              <a:t>Contradict international laws and norms</a:t>
            </a:r>
          </a:p>
          <a:p>
            <a:pPr marL="342900" indent="-342900"/>
            <a:r>
              <a:rPr lang="en-US" sz="1600" dirty="0"/>
              <a:t>Ostracize other dissidents and exiles</a:t>
            </a:r>
          </a:p>
          <a:p>
            <a:pPr marL="342900" indent="-342900"/>
            <a:r>
              <a:rPr lang="en-US" sz="1600" dirty="0"/>
              <a:t>Overwhelm U.S. courts</a:t>
            </a:r>
          </a:p>
          <a:p>
            <a:pPr marL="342900" indent="-342900"/>
            <a:r>
              <a:rPr lang="en-US" sz="1600" dirty="0"/>
              <a:t>Prevent U.S. business investments</a:t>
            </a:r>
          </a:p>
          <a:p>
            <a:pPr marL="342900" indent="-342900"/>
            <a:r>
              <a:rPr lang="en-US" sz="1600" dirty="0"/>
              <a:t>Feed Cuba’s anti-U.S. propaganda</a:t>
            </a:r>
          </a:p>
          <a:p>
            <a:pPr marL="342900" indent="-342900"/>
            <a:endParaRPr dirty="0"/>
          </a:p>
        </p:txBody>
      </p:sp>
      <p:sp>
        <p:nvSpPr>
          <p:cNvPr id="147" name="Google Shape;147;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5342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5773802" y="1197502"/>
            <a:ext cx="3094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What changed?</a:t>
            </a:r>
            <a:endParaRPr sz="2400" dirty="0"/>
          </a:p>
        </p:txBody>
      </p:sp>
      <p:sp>
        <p:nvSpPr>
          <p:cNvPr id="162" name="Google Shape;162;p21"/>
          <p:cNvSpPr txBox="1">
            <a:spLocks noGrp="1"/>
          </p:cNvSpPr>
          <p:nvPr>
            <p:ph type="body" idx="1"/>
          </p:nvPr>
        </p:nvSpPr>
        <p:spPr>
          <a:xfrm>
            <a:off x="5773802" y="1990308"/>
            <a:ext cx="3094800" cy="163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t>Members of the Cuban military shot down and killed four Brothers to the Rescue pilots after spies tipped them off.</a:t>
            </a:r>
            <a:endParaRPr sz="1800" dirty="0"/>
          </a:p>
        </p:txBody>
      </p:sp>
      <p:sp>
        <p:nvSpPr>
          <p:cNvPr id="164" name="Google Shape;164;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2050" name="Picture 2" descr="Bruce Moore and Carlos Costa after Brothers to the Rescue Flight photo -  Don Boyd photos at pbase.com">
            <a:extLst>
              <a:ext uri="{FF2B5EF4-FFF2-40B4-BE49-F238E27FC236}">
                <a16:creationId xmlns:a16="http://schemas.microsoft.com/office/drawing/2014/main" id="{277E369B-8B44-2745-A145-010BB29BF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56" y="713960"/>
            <a:ext cx="5415995" cy="361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1044</Words>
  <Application>Microsoft Macintosh PowerPoint</Application>
  <PresentationFormat>On-screen Show (16:9)</PresentationFormat>
  <Paragraphs>294</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Lato</vt:lpstr>
      <vt:lpstr>Raleway</vt:lpstr>
      <vt:lpstr>Antonio template</vt:lpstr>
      <vt:lpstr>The Helms-Burton Act: Then and Now</vt:lpstr>
      <vt:lpstr>PowerPoint Presentation</vt:lpstr>
      <vt:lpstr>1. BEFORE HELMS-BURTON</vt:lpstr>
      <vt:lpstr>Embargo Legislation</vt:lpstr>
      <vt:lpstr>CANF growth and success milestones</vt:lpstr>
      <vt:lpstr>U.S.-Cuba Relations Before Helms-Burton</vt:lpstr>
      <vt:lpstr>Helms-Burton Act Context</vt:lpstr>
      <vt:lpstr>Trade-offs</vt:lpstr>
      <vt:lpstr>What changed?</vt:lpstr>
      <vt:lpstr>2. THE HELMS-BURTON ACT</vt:lpstr>
      <vt:lpstr>The Helms-Burton Act</vt:lpstr>
      <vt:lpstr>PowerPoint Presentation</vt:lpstr>
      <vt:lpstr>Why does it matter?</vt:lpstr>
      <vt:lpstr>3. REACTIONS &amp; WAIVERS</vt:lpstr>
      <vt:lpstr>International Reactions</vt:lpstr>
      <vt:lpstr>Between Clinton and Trump</vt:lpstr>
      <vt:lpstr>U.S.-Cuba Relations After Helms-Burton</vt:lpstr>
      <vt:lpstr>Cuban-American Legislators</vt:lpstr>
      <vt:lpstr>Cuban-American Legislators</vt:lpstr>
      <vt:lpstr>Title III Context</vt:lpstr>
      <vt:lpstr>PowerPoint Presentation</vt:lpstr>
      <vt:lpstr>4. TITLE III ENACTED</vt:lpstr>
      <vt:lpstr>PowerPoint Presentation</vt:lpstr>
      <vt:lpstr>Title III Results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Helms-Burton Act: Then and Now</dc:title>
  <cp:lastModifiedBy>Caroline McCulloch</cp:lastModifiedBy>
  <cp:revision>105</cp:revision>
  <dcterms:modified xsi:type="dcterms:W3CDTF">2021-01-02T03:44:46Z</dcterms:modified>
</cp:coreProperties>
</file>