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37"/>
  </p:notesMasterIdLst>
  <p:sldIdLst>
    <p:sldId id="262" r:id="rId2"/>
    <p:sldId id="264" r:id="rId3"/>
    <p:sldId id="317" r:id="rId4"/>
    <p:sldId id="347" r:id="rId5"/>
    <p:sldId id="327" r:id="rId6"/>
    <p:sldId id="333" r:id="rId7"/>
    <p:sldId id="328" r:id="rId8"/>
    <p:sldId id="331" r:id="rId9"/>
    <p:sldId id="277" r:id="rId10"/>
    <p:sldId id="343" r:id="rId11"/>
    <p:sldId id="329" r:id="rId12"/>
    <p:sldId id="344" r:id="rId13"/>
    <p:sldId id="339" r:id="rId14"/>
    <p:sldId id="340" r:id="rId15"/>
    <p:sldId id="332" r:id="rId16"/>
    <p:sldId id="334" r:id="rId17"/>
    <p:sldId id="326" r:id="rId18"/>
    <p:sldId id="342" r:id="rId19"/>
    <p:sldId id="337" r:id="rId20"/>
    <p:sldId id="300" r:id="rId21"/>
    <p:sldId id="310" r:id="rId22"/>
    <p:sldId id="283" r:id="rId23"/>
    <p:sldId id="306" r:id="rId24"/>
    <p:sldId id="278" r:id="rId25"/>
    <p:sldId id="345" r:id="rId26"/>
    <p:sldId id="309" r:id="rId27"/>
    <p:sldId id="348" r:id="rId28"/>
    <p:sldId id="285" r:id="rId29"/>
    <p:sldId id="335" r:id="rId30"/>
    <p:sldId id="261" r:id="rId31"/>
    <p:sldId id="289" r:id="rId32"/>
    <p:sldId id="313" r:id="rId33"/>
    <p:sldId id="346" r:id="rId34"/>
    <p:sldId id="336" r:id="rId35"/>
    <p:sldId id="293" r:id="rId3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222FE0-1DD5-4B60-825C-E1956F9888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479226-A54B-47BC-AA53-14B26E3A2B1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1081" y="1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pPr>
              <a:defRPr/>
            </a:pPr>
            <a:fld id="{5555588F-160F-4795-9CE0-17961564F26E}" type="datetimeFigureOut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DDD272F-ADCB-4050-9FCA-A17892453B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9383BAF-1C3D-4673-8E96-793831305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406" y="4473813"/>
            <a:ext cx="5609588" cy="366053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C0230-09E2-4539-AEEC-F07998CDBB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30312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A846A5-A58D-40FF-8C63-FD8E6B399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1081" y="8830312"/>
            <a:ext cx="3037735" cy="466088"/>
          </a:xfrm>
          <a:prstGeom prst="rect">
            <a:avLst/>
          </a:prstGeom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A185D2-4DF4-40ED-93EE-880453F890E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39CA2CD6-C14D-4AFE-AE4A-CD0BFE0FB6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09DE0BFA-65E2-49A8-AADA-58ADED5F95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D982D613-9AB9-497F-9EBF-1FE5DC3E3D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761" indent="-28529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171" indent="-22823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640" indent="-22823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108" indent="-22823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8D919B-A54C-4A02-8668-CADA6F299B2B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>
            <a:extLst>
              <a:ext uri="{FF2B5EF4-FFF2-40B4-BE49-F238E27FC236}">
                <a16:creationId xmlns:a16="http://schemas.microsoft.com/office/drawing/2014/main" id="{F7F01EA3-CEEB-4B57-B097-134C34C47AC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12" descr="SD-PanelTitle-R1.png">
              <a:extLst>
                <a:ext uri="{FF2B5EF4-FFF2-40B4-BE49-F238E27FC236}">
                  <a16:creationId xmlns:a16="http://schemas.microsoft.com/office/drawing/2014/main" id="{1EEFF28B-19A6-49DC-A7C9-96C286965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0A3EB51-AF96-4049-B0ED-5D1972DDE2F6}"/>
                </a:ext>
              </a:extLst>
            </p:cNvPr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>
              <a:extLst>
                <a:ext uri="{FF2B5EF4-FFF2-40B4-BE49-F238E27FC236}">
                  <a16:creationId xmlns:a16="http://schemas.microsoft.com/office/drawing/2014/main" id="{612F0F1B-B819-4AAA-8DF4-E95CBFCEC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HDRibbonTitle-UniformTrim.png">
              <a:extLst>
                <a:ext uri="{FF2B5EF4-FFF2-40B4-BE49-F238E27FC236}">
                  <a16:creationId xmlns:a16="http://schemas.microsoft.com/office/drawing/2014/main" id="{E1113F8F-A0CB-4331-A252-766597E04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63F949-4E6E-432B-B125-C9442D0F8ADA}"/>
              </a:ext>
            </a:extLst>
          </p:cNvPr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322E3A3-B02A-401D-837A-C38045319F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3C3D25-253E-4F42-BF2E-B6B43AC185C1}" type="datetime1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DB0279C-B129-408B-9177-E594133D0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6E1777A-6176-4724-8DAD-72F617509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fld id="{C93AA0B3-6817-4FF1-9D9E-6EA3B35B34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396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74C588-2FA4-45B2-A4DF-F9FC1602F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1210A-FF02-4FF4-9C12-7F674AE52A87}" type="datetime1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9C1381-3305-405D-8063-50E482829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30F12D-9D90-4B16-9F82-053951115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8B578-ABF8-4BC9-B1A0-8B5AE7222D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119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84B2F8-770E-4B75-83C3-C5F59C229F3C}"/>
              </a:ext>
            </a:extLst>
          </p:cNvPr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591D927-D4FB-449A-AB33-0BDC07B0C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25B114-286C-4D73-9106-859DDEC420F4}" type="datetime1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C9E197-B6F7-4AC9-9DF1-B6A6C29A0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2285C3-B230-48D0-894F-285830194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19B8B-5631-47E7-A131-62C899C82A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226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D6028B3-341E-492A-86C2-F0F340F20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7200"/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968129-0E47-42A0-BE01-C239F72F1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7200"/>
              <a:t>”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02B957-B4B5-4949-B63E-7F07AFEE0351}"/>
              </a:ext>
            </a:extLst>
          </p:cNvPr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F6D8653-EA7C-41FE-9299-97226DCC58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FBDF98-F64B-44E4-919E-A1B1615900DE}" type="datetime1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396CD63-AB60-4CEF-B9A3-AFF6E36F20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F73B557-2039-4866-9C03-B59A79387C5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7B6E877-E682-45D0-AE96-A13DD1AAAD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208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1214B-A6D8-48B5-B246-F1D06A51D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9D305-4B90-49D5-BF83-E649771F9836}" type="datetime1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2060F-FD7E-4F91-9781-FE850B6CD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42E98-E44A-4748-B70A-DB23EF793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D70F6-48AC-427E-B175-4BF251D005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451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B9CF74-607F-4089-8C10-B6A9BECA8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/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22A793-2448-4BFA-BEB0-5962412A7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8000"/>
              <a:t>”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9AC92F-E14B-4C42-BBDD-97C1A710E241}"/>
              </a:ext>
            </a:extLst>
          </p:cNvPr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3783FEF-4680-48A9-89AF-29E54ACD3C3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F2009D-412E-4F1E-90D3-22D03C9E1E11}" type="datetime1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04F3DC9-88E4-44C5-827A-57FA9D8FB1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013DCF-C1CE-41C6-B098-505A3B3DAA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13E5AC5-4A37-491D-8849-1DD68EDD02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322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658173-C719-454D-ABE0-CF33FE466F25}"/>
              </a:ext>
            </a:extLst>
          </p:cNvPr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0D4370C-39AD-4D1C-A1A3-44A5E5B0880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BBD91C-10F9-4D08-B5D4-A92664354D9D}" type="datetime1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6BA7F63-B30B-4055-810C-4B7C2BEA52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47AFEDB-E671-479D-AF2B-DABE4CCD68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25664FB-AC19-4031-847F-A6B859770B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678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23C84B5-2453-484D-9F99-92D7FEF5B93B}"/>
              </a:ext>
            </a:extLst>
          </p:cNvPr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98B5A8-B1F8-4148-A68A-EDE46CD77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23F7C9-22CF-40DB-8870-8648E4EB4E26}" type="datetime1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B1E700-E668-473E-9789-B38DBE35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641F795-6F1E-4A07-82E1-9BD6FD43B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1D15F-1FE0-4DEB-A763-BF9CDB148D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505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4D280F4-22B4-4F30-8614-457760EA1FCB}"/>
              </a:ext>
            </a:extLst>
          </p:cNvPr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2E1809-945F-46F5-8FA8-9E0B7B56A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20DB42-941F-4D16-931B-D7FF5E259181}" type="datetime1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BDEDD5-A796-434C-814A-B4F6D072D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DB1103-2EED-46A9-A5EB-72D8C7DB0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05CA4-BE5C-4EE7-96AC-18945DFCC0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24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4CBE564-B1E4-471A-8F47-6038CB76388B}"/>
              </a:ext>
            </a:extLst>
          </p:cNvPr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73C5401-C05A-418B-A64E-EB77A9F3E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F9FEF-0248-469F-A939-73E3BB09582D}" type="datetime1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88D8E0-A599-4455-A9B1-0E2950813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FDFC0D-D529-423A-9E68-0F9C06BB0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61C0B-E41C-45A9-AFB3-B3492F9178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86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7E50E2-D807-4A0D-990B-E2A70379E844}"/>
              </a:ext>
            </a:extLst>
          </p:cNvPr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B0E6D5-C902-46D6-85E9-7DBE0B4E5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716AAC-2327-4BB1-BDB0-6795F8BBCAA8}" type="datetime1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931D21A-4784-477F-A49C-DA789D782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53B61A-9486-4C4E-B95F-DE20BDD83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B6074-7765-45DE-88A0-E9047CD2C6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73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D4635C-AA1E-4388-BE35-3F1CF56F4BCC}"/>
              </a:ext>
            </a:extLst>
          </p:cNvPr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2F12BC7-AB19-4507-BD5B-BC11B009B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6031EC-808A-4EC3-8B0E-79DE21B08690}" type="datetime1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4B2ACF0-969B-490C-90F4-4DAB04D42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6BF4F76-0BD3-44DF-B8EC-2B5FA293B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2934F-2FC4-4EBD-80ED-9D4FF82A21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965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B4612B-8EE7-4025-B96F-F6E84D455400}"/>
              </a:ext>
            </a:extLst>
          </p:cNvPr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7B34FE48-6730-4ED6-AB83-D66A06E87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1B38B0-353A-4472-A07C-4F87222B88E0}" type="datetime1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813BAAAA-796F-4D86-AB17-08EE2A81B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8200B28-6D95-496D-B31B-DED4B4AD8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C7FE6-D3D3-4BF5-8807-6FF092A9C4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662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8CF81FE-98D8-4893-9452-2D730D9BACA8}"/>
              </a:ext>
            </a:extLst>
          </p:cNvPr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E2B58437-9C86-4243-8E12-B1FBB9C07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7868F2-A5B6-4867-A862-0D203B8B1097}" type="datetime1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E257834-035B-47A8-9438-53F37B74C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184CC5D-8590-4772-A764-06CC9F8F3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6F0D1-2BF4-4BD7-B8F8-585F705B87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389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7535D04-FCA7-4F40-A044-2316D2F63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22B00-89CE-4A5D-B7A1-E1381618F0A2}" type="datetime1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1EDBD94-937E-4CAD-9106-001562DE3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1FAEEE-8D48-4A1E-8FAB-CAA4B2C3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554FC-2539-4161-B022-D042BE0F83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600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8F2A845-AFBD-4903-80C8-517F3E1D1A44}"/>
              </a:ext>
            </a:extLst>
          </p:cNvPr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CE9713C-7669-4FD8-9313-C7CF38652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1DA879-7A99-4783-99E7-E57DEA2B279E}" type="datetime1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F3F26A7-2657-491B-A712-7885DCAA4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6AF8961-B687-4ECA-9993-44146C86E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6058C-A288-4ECF-9B39-1212F6E51A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268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526DC6-ADF0-4BF4-AC68-CFCCB10B1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C3745-8BCB-4235-A32D-961ED4B55E5A}" type="datetime1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BF64CD0-05E8-4D76-B6C9-C73267CD6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17C728-CE3C-4CAC-8994-E78C452B8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A94EA-DD0D-4C99-8690-F8CC2B7E91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99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id="{5E88B4A5-4A69-4849-8089-D3B558210CC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>
              <a:extLst>
                <a:ext uri="{FF2B5EF4-FFF2-40B4-BE49-F238E27FC236}">
                  <a16:creationId xmlns:a16="http://schemas.microsoft.com/office/drawing/2014/main" id="{8003BA7F-8E6B-4BF8-A1E4-29CE8AE2D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A730B76-D6CD-4E11-A7A4-5943CE68E72D}"/>
                </a:ext>
              </a:extLst>
            </p:cNvPr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>
              <a:extLst>
                <a:ext uri="{FF2B5EF4-FFF2-40B4-BE49-F238E27FC236}">
                  <a16:creationId xmlns:a16="http://schemas.microsoft.com/office/drawing/2014/main" id="{F3D1F4D0-5C3D-43CF-8E8D-1CF2635BB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>
              <a:extLst>
                <a:ext uri="{FF2B5EF4-FFF2-40B4-BE49-F238E27FC236}">
                  <a16:creationId xmlns:a16="http://schemas.microsoft.com/office/drawing/2014/main" id="{149C4BAD-678A-433E-86DF-A38C0408B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0578ACD6-9216-4527-B5D0-A72F77502EB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F3BE57DF-9516-4024-9077-BDA9A0B999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85B5C-9C70-4DBF-920B-494613241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619843B-4E0F-45F0-A1F4-E5B6B7F3141F}" type="datetime1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F3BCA-0E8C-4E00-8EE2-7AC7A0375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3CD6F-B7C0-42D0-B341-32FB6631F6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anose="02020404030301010803" pitchFamily="18" charset="0"/>
              </a:defRPr>
            </a:lvl1pPr>
          </a:lstStyle>
          <a:p>
            <a:fld id="{01F3AA5D-6D9E-448A-972C-2DFF1E4E7C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  <p:sldLayoutId id="2147484324" r:id="rId6"/>
    <p:sldLayoutId id="2147484315" r:id="rId7"/>
    <p:sldLayoutId id="2147484325" r:id="rId8"/>
    <p:sldLayoutId id="2147484316" r:id="rId9"/>
    <p:sldLayoutId id="2147484317" r:id="rId10"/>
    <p:sldLayoutId id="2147484326" r:id="rId11"/>
    <p:sldLayoutId id="2147484327" r:id="rId12"/>
    <p:sldLayoutId id="2147484318" r:id="rId13"/>
    <p:sldLayoutId id="2147484328" r:id="rId14"/>
    <p:sldLayoutId id="2147484329" r:id="rId15"/>
    <p:sldLayoutId id="2147484330" r:id="rId16"/>
    <p:sldLayoutId id="2147484331" r:id="rId17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43ABDB-BEB4-411E-BD99-4B862E2DE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CUBA AND VENEZUELA:</a:t>
            </a:r>
            <a:b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</a:b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CONTEMPORARY CRISES.</a:t>
            </a:r>
          </a:p>
        </p:txBody>
      </p:sp>
      <p:sp>
        <p:nvSpPr>
          <p:cNvPr id="10242" name="Content Placeholder 4">
            <a:extLst>
              <a:ext uri="{FF2B5EF4-FFF2-40B4-BE49-F238E27FC236}">
                <a16:creationId xmlns:a16="http://schemas.microsoft.com/office/drawing/2014/main" id="{03F20B98-E391-4BC0-B93F-0A7EAB779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buFont typeface="Arial" panose="020B0604020202020204" pitchFamily="34" charset="0"/>
              <a:buNone/>
              <a:defRPr/>
            </a:pP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 algn="ctr" eaLnBrk="1" fontAlgn="auto" hangingPunct="1">
              <a:buFont typeface="Wingdings 3" panose="05040102010807070707" pitchFamily="18" charset="2"/>
              <a:buNone/>
              <a:defRPr/>
            </a:pPr>
            <a:r>
              <a:rPr lang="en-US" alt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Silvia Pedraza </a:t>
            </a:r>
          </a:p>
          <a:p>
            <a:pPr algn="ctr" eaLnBrk="1" fontAlgn="auto" hangingPunct="1">
              <a:buFont typeface="Wingdings 3" panose="05040102010807070707" pitchFamily="18" charset="2"/>
              <a:buNone/>
              <a:defRPr/>
            </a:pPr>
            <a:r>
              <a:rPr lang="en-US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University of Michigan</a:t>
            </a:r>
          </a:p>
          <a:p>
            <a:pPr algn="ctr" eaLnBrk="1" fontAlgn="auto" hangingPunct="1">
              <a:buFont typeface="Wingdings 3" panose="05040102010807070707" pitchFamily="18" charset="2"/>
              <a:buNone/>
              <a:defRPr/>
            </a:pPr>
            <a:r>
              <a:rPr lang="en-US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Departments of Sociology </a:t>
            </a:r>
          </a:p>
          <a:p>
            <a:pPr algn="ctr" eaLnBrk="1" fontAlgn="auto" hangingPunct="1">
              <a:buFont typeface="Wingdings 3" panose="05040102010807070707" pitchFamily="18" charset="2"/>
              <a:buNone/>
              <a:defRPr/>
            </a:pPr>
            <a:r>
              <a:rPr lang="en-US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and American Culture</a:t>
            </a:r>
          </a:p>
          <a:p>
            <a:pPr algn="ctr" eaLnBrk="1" fontAlgn="auto" hangingPunct="1">
              <a:buFont typeface="Wingdings 3" panose="05040102010807070707" pitchFamily="18" charset="2"/>
              <a:buNone/>
              <a:defRPr/>
            </a:pPr>
            <a:r>
              <a:rPr lang="en-US" alt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Carlos A. Romero</a:t>
            </a:r>
          </a:p>
          <a:p>
            <a:pPr algn="ctr" eaLnBrk="1" fontAlgn="auto" hangingPunct="1">
              <a:buFont typeface="Wingdings 3" panose="05040102010807070707" pitchFamily="18" charset="2"/>
              <a:buNone/>
              <a:defRPr/>
            </a:pPr>
            <a:r>
              <a:rPr lang="en-US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Universidad Central de Venezuela</a:t>
            </a:r>
          </a:p>
          <a:p>
            <a:pPr algn="ctr" eaLnBrk="1" fontAlgn="auto" hangingPunct="1">
              <a:buFont typeface="Wingdings 3" panose="05040102010807070707" pitchFamily="18" charset="2"/>
              <a:buNone/>
              <a:defRPr/>
            </a:pPr>
            <a:endParaRPr lang="en-US" altLang="en-US" sz="2600" b="1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6388" name="Slide Number Placeholder 1">
            <a:extLst>
              <a:ext uri="{FF2B5EF4-FFF2-40B4-BE49-F238E27FC236}">
                <a16:creationId xmlns:a16="http://schemas.microsoft.com/office/drawing/2014/main" id="{19A68770-9A35-4969-9C18-D611C760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98C644-2309-4B0F-9565-36FE0B8783CE}" type="slidenum">
              <a:rPr lang="en-US" altLang="en-US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/>
              <a:t>Raúl</a:t>
            </a:r>
            <a:r>
              <a:rPr lang="en-US" sz="3600" b="1" dirty="0" smtClean="0"/>
              <a:t> Castro and Miguel </a:t>
            </a:r>
            <a:br>
              <a:rPr lang="en-US" sz="3600" b="1" dirty="0" smtClean="0"/>
            </a:br>
            <a:r>
              <a:rPr lang="en-US" sz="3600" b="1" dirty="0" err="1" smtClean="0"/>
              <a:t>Díaz-Canel</a:t>
            </a:r>
            <a:endParaRPr lang="en-US" sz="3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895600"/>
            <a:ext cx="4122297" cy="2743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1C0B-E41C-45A9-AFB3-B3492F91785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736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3D54ADDF-D55B-446C-A142-3B573195A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>
              <a:ln>
                <a:noFill/>
              </a:ln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E524F-5B66-47CD-B269-EBBA03878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369" y="2516188"/>
            <a:ext cx="6799262" cy="34448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Increasing </a:t>
            </a:r>
            <a:r>
              <a:rPr lang="en-US" dirty="0"/>
              <a:t>demands from the people to the government for real </a:t>
            </a:r>
            <a:r>
              <a:rPr lang="en-US" dirty="0" smtClean="0"/>
              <a:t>democratization. 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Unprecedented social protests at end of November 2020. The </a:t>
            </a:r>
            <a:r>
              <a:rPr lang="en-US" dirty="0"/>
              <a:t>San Isidro </a:t>
            </a:r>
            <a:r>
              <a:rPr lang="en-US" dirty="0" smtClean="0"/>
              <a:t>Movement together with the </a:t>
            </a:r>
            <a:r>
              <a:rPr lang="en-US" dirty="0"/>
              <a:t>manifestation led by </a:t>
            </a:r>
            <a:r>
              <a:rPr lang="en-US" dirty="0" smtClean="0"/>
              <a:t>artists.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42DCA-A788-4040-A796-EC6A14F84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9E6DD1-5077-4A21-9AE4-1069F9414A3A}" type="slidenum">
              <a:rPr lang="en-US" altLang="en-US">
                <a:latin typeface="Garamond" panose="02020404030301010803" pitchFamily="18" charset="0"/>
              </a:rPr>
              <a:pPr/>
              <a:t>11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San Isidro Social Movement Protests</a:t>
            </a:r>
            <a:endParaRPr lang="en-US" sz="3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718594"/>
            <a:ext cx="4898575" cy="2743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1C0B-E41C-45A9-AFB3-B3492F91785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572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Cuban society is marked by very different political generations.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generation </a:t>
            </a:r>
            <a:r>
              <a:rPr lang="en-US" dirty="0">
                <a:solidFill>
                  <a:schemeClr val="tx1"/>
                </a:solidFill>
              </a:rPr>
              <a:t>born during “the special period” </a:t>
            </a:r>
            <a:r>
              <a:rPr lang="en-US" dirty="0" smtClean="0">
                <a:solidFill>
                  <a:schemeClr val="tx1"/>
                </a:solidFill>
              </a:rPr>
              <a:t>– the young -- is </a:t>
            </a:r>
            <a:r>
              <a:rPr lang="en-US" dirty="0" smtClean="0">
                <a:solidFill>
                  <a:schemeClr val="tx1"/>
                </a:solidFill>
              </a:rPr>
              <a:t>“the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generation of disbelief</a:t>
            </a:r>
            <a:r>
              <a:rPr lang="en-US" dirty="0" smtClean="0">
                <a:solidFill>
                  <a:schemeClr val="tx1"/>
                </a:solidFill>
              </a:rPr>
              <a:t>.” 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them, the glorious revolution is only a story they have been told (at home, in school, in television, in movies).  They have only known poverty and want, as well as the wish to be free.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6074-7765-45DE-88A0-E9047CD2C6D9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29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</a:t>
            </a:r>
            <a:r>
              <a:rPr lang="en-US" dirty="0" smtClean="0"/>
              <a:t>very </a:t>
            </a:r>
            <a:r>
              <a:rPr lang="en-US" dirty="0" smtClean="0"/>
              <a:t>different generation than </a:t>
            </a:r>
            <a:r>
              <a:rPr lang="en-US" dirty="0" smtClean="0"/>
              <a:t>“the generation of the glorious revolution” that are now old. Those </a:t>
            </a:r>
            <a:r>
              <a:rPr lang="en-US" dirty="0" smtClean="0"/>
              <a:t>who made the revolution still cling to its best: the spread of literacy and public health across the island, for everyone. </a:t>
            </a:r>
            <a:r>
              <a:rPr lang="en-US" dirty="0" smtClean="0"/>
              <a:t>They </a:t>
            </a:r>
            <a:r>
              <a:rPr lang="en-US" dirty="0" smtClean="0"/>
              <a:t>blame the U.S. embargo for everything that is wrong.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1C0B-E41C-45A9-AFB3-B3492F91785A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633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694DB-C7B7-4126-8498-1B6E1A937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4</a:t>
            </a:r>
            <a:r>
              <a:rPr lang="en-US" sz="3600" b="1" dirty="0" smtClean="0"/>
              <a:t>) Continuing </a:t>
            </a:r>
            <a:r>
              <a:rPr lang="en-US" sz="3600" b="1" dirty="0"/>
              <a:t>exodus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84871-7F7B-4A01-8F67-158081A7E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exodus has continued, not only to the U.S. but to all of South and Central America, Spain, Canada, many European countries.  </a:t>
            </a:r>
          </a:p>
          <a:p>
            <a:r>
              <a:rPr lang="en-US" dirty="0"/>
              <a:t>Overwhelmingly </a:t>
            </a:r>
            <a:r>
              <a:rPr lang="en-US" dirty="0" smtClean="0"/>
              <a:t>it is the exodus </a:t>
            </a:r>
            <a:r>
              <a:rPr lang="en-US" dirty="0"/>
              <a:t>of the young, of the </a:t>
            </a:r>
            <a:r>
              <a:rPr lang="en-US" dirty="0" smtClean="0"/>
              <a:t>generation </a:t>
            </a:r>
            <a:r>
              <a:rPr lang="en-US" dirty="0"/>
              <a:t>of </a:t>
            </a:r>
            <a:r>
              <a:rPr lang="en-US" dirty="0" smtClean="0"/>
              <a:t>disbelief. Problematic because everywhere it is young people who provide the leadership that calls for social change. </a:t>
            </a:r>
            <a:endParaRPr lang="en-US" dirty="0" smtClean="0"/>
          </a:p>
          <a:p>
            <a:r>
              <a:rPr lang="en-US" dirty="0" smtClean="0"/>
              <a:t>New exodus involves many who leave temporarily and others who return temporarily. Not a total break with the past.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88517-D1C9-49E4-8C88-73D3E2807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1C0B-E41C-45A9-AFB3-B3492F91785A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038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5) Growing inequality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Rising inequality:  </a:t>
            </a:r>
            <a:r>
              <a:rPr lang="en-US" dirty="0" smtClean="0"/>
              <a:t>social </a:t>
            </a:r>
            <a:r>
              <a:rPr lang="en-US" dirty="0"/>
              <a:t>class and </a:t>
            </a:r>
            <a:r>
              <a:rPr lang="en-US" dirty="0" smtClean="0"/>
              <a:t>race. </a:t>
            </a:r>
          </a:p>
          <a:p>
            <a:pPr marL="0" indent="0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Remittances from </a:t>
            </a:r>
            <a:r>
              <a:rPr lang="en-US" dirty="0" smtClean="0"/>
              <a:t>those in exile </a:t>
            </a:r>
            <a:r>
              <a:rPr lang="en-US" dirty="0" smtClean="0"/>
              <a:t>go to white </a:t>
            </a:r>
            <a:r>
              <a:rPr lang="en-US" dirty="0" smtClean="0"/>
              <a:t>Cubans, </a:t>
            </a:r>
            <a:r>
              <a:rPr lang="en-US" dirty="0" smtClean="0"/>
              <a:t>not to black Cubans. Hotels for tourism prefer to hire white Cubans. Students in the universities are now disproportionately white. </a:t>
            </a:r>
            <a:endParaRPr lang="en-US" dirty="0"/>
          </a:p>
          <a:p>
            <a:pPr>
              <a:defRPr/>
            </a:pPr>
            <a:r>
              <a:rPr lang="en-US" dirty="0"/>
              <a:t>Decline in the quality in social services: </a:t>
            </a:r>
            <a:r>
              <a:rPr lang="en-US" dirty="0" smtClean="0"/>
              <a:t> </a:t>
            </a:r>
            <a:r>
              <a:rPr lang="en-US" dirty="0"/>
              <a:t>in education and in public health</a:t>
            </a:r>
            <a:r>
              <a:rPr lang="en-US" dirty="0" smtClean="0"/>
              <a:t>.</a:t>
            </a:r>
          </a:p>
          <a:p>
            <a:pPr marL="0" indent="0">
              <a:buNone/>
              <a:defRPr/>
            </a:pPr>
            <a:r>
              <a:rPr lang="en-US" dirty="0" smtClean="0"/>
              <a:t>          Partly due to the export of doctors and health personnel.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1C0B-E41C-45A9-AFB3-B3492F91785A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267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A40DD189-BB78-4FB0-A81C-3F75F70D7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 smtClean="0">
                <a:ln>
                  <a:noFill/>
                </a:ln>
              </a:rPr>
              <a:t>6) Alliance </a:t>
            </a:r>
            <a:r>
              <a:rPr lang="en-US" altLang="en-US" sz="3600" b="1" dirty="0">
                <a:ln>
                  <a:noFill/>
                </a:ln>
              </a:rPr>
              <a:t>with Venezuela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A360A-37A9-48B1-869C-70F6C36F6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Alliance with Venezuela</a:t>
            </a:r>
            <a:r>
              <a:rPr lang="en-US" dirty="0" smtClean="0"/>
              <a:t>: formidable mutual support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    </a:t>
            </a:r>
            <a:r>
              <a:rPr lang="en-US" dirty="0" smtClean="0"/>
              <a:t>doctors </a:t>
            </a:r>
            <a:r>
              <a:rPr lang="en-US" dirty="0"/>
              <a:t>traded for oil – </a:t>
            </a:r>
            <a:r>
              <a:rPr lang="en-US" dirty="0" smtClean="0"/>
              <a:t>for Chávez’s </a:t>
            </a:r>
            <a:r>
              <a:rPr lang="en-US" i="1" dirty="0" smtClean="0"/>
              <a:t>Barrio </a:t>
            </a:r>
            <a:r>
              <a:rPr lang="en-US" i="1" dirty="0" err="1" smtClean="0"/>
              <a:t>Adentro</a:t>
            </a:r>
            <a:r>
              <a:rPr lang="en-US" i="1" dirty="0" smtClean="0"/>
              <a:t>. </a:t>
            </a:r>
            <a:r>
              <a:rPr lang="en-US" dirty="0" smtClean="0"/>
              <a:t>50,000 </a:t>
            </a:r>
            <a:r>
              <a:rPr lang="en-US" dirty="0"/>
              <a:t>Cuban health workers in Venezuela at its </a:t>
            </a:r>
            <a:r>
              <a:rPr lang="en-US" dirty="0" smtClean="0"/>
              <a:t>peak, 20,000 now.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Venezuela </a:t>
            </a:r>
            <a:r>
              <a:rPr lang="en-US" dirty="0"/>
              <a:t>is </a:t>
            </a:r>
            <a:r>
              <a:rPr lang="en-US" dirty="0" smtClean="0"/>
              <a:t>now </a:t>
            </a:r>
            <a:r>
              <a:rPr lang="en-US" dirty="0" smtClean="0"/>
              <a:t>caught </a:t>
            </a:r>
            <a:r>
              <a:rPr lang="en-US" dirty="0"/>
              <a:t>in the spiral of its own economic and political crisis and its assistance is declining, cannot be counted upon.</a:t>
            </a:r>
          </a:p>
          <a:p>
            <a:pPr marL="0" indent="0">
              <a:buNone/>
              <a:defRPr/>
            </a:pPr>
            <a:r>
              <a:rPr lang="en-US" dirty="0"/>
              <a:t> 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19486-91A4-41C2-8C9D-6FE5BD752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45B337-CCF1-4EBC-8EC9-42780A1A5F33}" type="slidenum">
              <a:rPr lang="en-US" altLang="en-US">
                <a:latin typeface="Garamond" panose="02020404030301010803" pitchFamily="18" charset="0"/>
              </a:rPr>
              <a:pPr/>
              <a:t>17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Venezuelan shipment of oil 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enters Havana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838" y="2490788"/>
            <a:ext cx="4596261" cy="3444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1C0B-E41C-45A9-AFB3-B3492F91785A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347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Venezuela’s oil shipments to </a:t>
            </a:r>
            <a:r>
              <a:rPr lang="en-US" dirty="0" smtClean="0"/>
              <a:t>Cuba declined: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2000-2012  about 100,000 barrels a day.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2013-2016   about  65,000 barrels a day.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2017-2020   about  43,000 barrels a day.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A permanent decline.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1C0B-E41C-45A9-AFB3-B3492F91785A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344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>
            <a:extLst>
              <a:ext uri="{FF2B5EF4-FFF2-40B4-BE49-F238E27FC236}">
                <a16:creationId xmlns:a16="http://schemas.microsoft.com/office/drawing/2014/main" id="{7ACDFDAB-ECC9-4D30-9666-E77DB81BA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ln>
                  <a:noFill/>
                </a:ln>
              </a:rPr>
              <a:t>CUBA – DEEP </a:t>
            </a:r>
            <a:r>
              <a:rPr lang="en-US" altLang="en-US" sz="3600" b="1" dirty="0" smtClean="0">
                <a:ln>
                  <a:noFill/>
                </a:ln>
              </a:rPr>
              <a:t>CRISES:</a:t>
            </a:r>
            <a:br>
              <a:rPr lang="en-US" altLang="en-US" sz="3600" b="1" dirty="0" smtClean="0">
                <a:ln>
                  <a:noFill/>
                </a:ln>
              </a:rPr>
            </a:br>
            <a:r>
              <a:rPr lang="en-US" altLang="en-US" sz="3600" b="1" dirty="0" smtClean="0">
                <a:ln>
                  <a:noFill/>
                </a:ln>
              </a:rPr>
              <a:t>Main Sources</a:t>
            </a:r>
            <a:endParaRPr lang="en-US" altLang="en-US" sz="3600" b="1" dirty="0">
              <a:ln>
                <a:noFill/>
              </a:ln>
            </a:endParaRPr>
          </a:p>
        </p:txBody>
      </p:sp>
      <p:sp>
        <p:nvSpPr>
          <p:cNvPr id="18435" name="Content Placeholder 1">
            <a:extLst>
              <a:ext uri="{FF2B5EF4-FFF2-40B4-BE49-F238E27FC236}">
                <a16:creationId xmlns:a16="http://schemas.microsoft.com/office/drawing/2014/main" id="{38E90CD1-4C39-4CFE-8D9D-43A2EA313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 </a:t>
            </a:r>
            <a:r>
              <a:rPr lang="en-US" altLang="en-US" dirty="0" smtClean="0"/>
              <a:t>1) A </a:t>
            </a:r>
            <a:r>
              <a:rPr lang="en-US" altLang="en-US" dirty="0"/>
              <a:t>dismal </a:t>
            </a:r>
            <a:r>
              <a:rPr lang="en-US" altLang="en-US" dirty="0" smtClean="0"/>
              <a:t>economy</a:t>
            </a:r>
          </a:p>
          <a:p>
            <a:pPr eaLnBrk="1" hangingPunct="1"/>
            <a:r>
              <a:rPr lang="en-US" altLang="en-US" dirty="0" smtClean="0"/>
              <a:t>2)  </a:t>
            </a:r>
            <a:r>
              <a:rPr lang="en-US" altLang="en-US" dirty="0"/>
              <a:t>A</a:t>
            </a:r>
            <a:r>
              <a:rPr lang="en-US" altLang="en-US" dirty="0" smtClean="0"/>
              <a:t>n old population</a:t>
            </a:r>
            <a:endParaRPr lang="en-US" altLang="en-US" dirty="0"/>
          </a:p>
          <a:p>
            <a:pPr eaLnBrk="1" hangingPunct="1"/>
            <a:r>
              <a:rPr lang="en-US" altLang="en-US" dirty="0"/>
              <a:t>3</a:t>
            </a:r>
            <a:r>
              <a:rPr lang="en-US" altLang="en-US" dirty="0" smtClean="0"/>
              <a:t>) An </a:t>
            </a:r>
            <a:r>
              <a:rPr lang="en-US" altLang="en-US" dirty="0"/>
              <a:t>old </a:t>
            </a:r>
            <a:r>
              <a:rPr lang="en-US" altLang="en-US" dirty="0" smtClean="0"/>
              <a:t>revolution – crisis of legitimacy</a:t>
            </a:r>
            <a:endParaRPr lang="en-US" altLang="en-US" dirty="0"/>
          </a:p>
          <a:p>
            <a:pPr eaLnBrk="1" hangingPunct="1"/>
            <a:r>
              <a:rPr lang="en-US" altLang="en-US" dirty="0"/>
              <a:t>4</a:t>
            </a:r>
            <a:r>
              <a:rPr lang="en-US" altLang="en-US" dirty="0" smtClean="0"/>
              <a:t>) Continuing exodus, especially from the young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5) Growing </a:t>
            </a:r>
            <a:r>
              <a:rPr lang="en-US" altLang="en-US" dirty="0"/>
              <a:t>inequality:  class and race</a:t>
            </a:r>
          </a:p>
          <a:p>
            <a:pPr eaLnBrk="1" hangingPunct="1"/>
            <a:r>
              <a:rPr lang="en-US" altLang="en-US" dirty="0" smtClean="0"/>
              <a:t>6) Alliance with Venezuela</a:t>
            </a:r>
          </a:p>
          <a:p>
            <a:pPr eaLnBrk="1" hangingPunct="1"/>
            <a:r>
              <a:rPr lang="en-US" altLang="en-US" dirty="0" smtClean="0"/>
              <a:t>7) Relationship </a:t>
            </a:r>
            <a:r>
              <a:rPr lang="en-US" altLang="en-US" dirty="0"/>
              <a:t>with the U.S.</a:t>
            </a:r>
          </a:p>
        </p:txBody>
      </p:sp>
      <p:sp>
        <p:nvSpPr>
          <p:cNvPr id="18436" name="Slide Number Placeholder 1">
            <a:extLst>
              <a:ext uri="{FF2B5EF4-FFF2-40B4-BE49-F238E27FC236}">
                <a16:creationId xmlns:a16="http://schemas.microsoft.com/office/drawing/2014/main" id="{09950FA8-7651-4B2F-80F2-BDEF2D89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039E1F-8DD2-4566-A7D1-075E94A4FB46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25088B91-058C-4DE9-A3F2-5B0A8DA6A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 smtClean="0">
                <a:ln>
                  <a:noFill/>
                </a:ln>
              </a:rPr>
              <a:t>7) U.S</a:t>
            </a:r>
            <a:r>
              <a:rPr lang="en-US" altLang="en-US" sz="3600" b="1" dirty="0">
                <a:ln>
                  <a:noFill/>
                </a:ln>
              </a:rPr>
              <a:t>. – Cuba Relations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C4D30B9F-D421-48EF-952E-B2D9B5B35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New engagement: Restoration of diplomatic relations under Obama (“12/14” – July 2015</a:t>
            </a:r>
            <a:r>
              <a:rPr lang="en-US" altLang="en-US" dirty="0" smtClean="0"/>
              <a:t>).</a:t>
            </a:r>
            <a:endParaRPr lang="en-US" altLang="en-US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dirty="0"/>
              <a:t>          Avalanche of tourism from U.S. to Cuba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dirty="0"/>
              <a:t>          (4-5 million </a:t>
            </a:r>
            <a:r>
              <a:rPr lang="en-US" altLang="en-US" dirty="0" smtClean="0"/>
              <a:t>tourists a </a:t>
            </a:r>
            <a:r>
              <a:rPr lang="en-US" altLang="en-US" dirty="0"/>
              <a:t>year</a:t>
            </a:r>
            <a:r>
              <a:rPr lang="en-US" altLang="en-US" dirty="0" smtClean="0"/>
              <a:t>).</a:t>
            </a: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New hardline: Sanctions under Trump to </a:t>
            </a:r>
            <a:r>
              <a:rPr lang="en-US" altLang="en-US" dirty="0" smtClean="0"/>
              <a:t>undo Obama’s reforms and to isolate </a:t>
            </a:r>
            <a:r>
              <a:rPr lang="en-US" altLang="en-US" dirty="0" smtClean="0"/>
              <a:t>Cuba.</a:t>
            </a:r>
            <a:endParaRPr lang="en-US" altLang="en-US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dirty="0"/>
              <a:t>          Prohibited U.S. companies </a:t>
            </a:r>
            <a:r>
              <a:rPr lang="en-US" altLang="en-US" dirty="0" smtClean="0"/>
              <a:t>from doing business </a:t>
            </a:r>
            <a:r>
              <a:rPr lang="en-US" altLang="en-US" dirty="0"/>
              <a:t>with </a:t>
            </a:r>
            <a:r>
              <a:rPr lang="en-US" altLang="en-US" dirty="0" smtClean="0"/>
              <a:t>GAESA </a:t>
            </a:r>
            <a:r>
              <a:rPr lang="en-US" altLang="en-US" dirty="0" smtClean="0"/>
              <a:t>firms.</a:t>
            </a:r>
            <a:endParaRPr lang="en-US" altLang="en-US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dirty="0"/>
              <a:t>         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dirty="0"/>
              <a:t>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B8FD6-1A3C-4869-AF17-A95B4BADE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8D4F36-7E27-4867-BA85-9F16D6E01164}" type="slidenum">
              <a:rPr lang="en-US" altLang="en-US">
                <a:latin typeface="Garamond" panose="02020404030301010803" pitchFamily="18" charset="0"/>
              </a:rPr>
              <a:pPr/>
              <a:t>20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2D2323-05B6-4494-9855-71CF9E488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651" name="Content Placeholder 6">
            <a:extLst>
              <a:ext uri="{FF2B5EF4-FFF2-40B4-BE49-F238E27FC236}">
                <a16:creationId xmlns:a16="http://schemas.microsoft.com/office/drawing/2014/main" id="{FBBB5530-7695-47DC-B2F6-7D71A3FF0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          Ended cruises traveling to </a:t>
            </a:r>
            <a:r>
              <a:rPr lang="en-US" altLang="en-US" dirty="0" smtClean="0"/>
              <a:t>Cuba.</a:t>
            </a:r>
            <a:endParaRPr lang="en-US" altLang="en-US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          Ended </a:t>
            </a:r>
            <a:r>
              <a:rPr lang="en-US" altLang="en-US" dirty="0" smtClean="0"/>
              <a:t>“people </a:t>
            </a:r>
            <a:r>
              <a:rPr lang="en-US" altLang="en-US" dirty="0"/>
              <a:t>to </a:t>
            </a:r>
            <a:r>
              <a:rPr lang="en-US" altLang="en-US" dirty="0" smtClean="0"/>
              <a:t>people” </a:t>
            </a:r>
            <a:r>
              <a:rPr lang="en-US" altLang="en-US" dirty="0"/>
              <a:t>travel and visas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          Ended most regular airline flights to Cuba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         </a:t>
            </a:r>
            <a:r>
              <a:rPr lang="en-US" altLang="en-US" dirty="0" smtClean="0"/>
              <a:t>        </a:t>
            </a:r>
            <a:r>
              <a:rPr lang="en-US" altLang="en-US" dirty="0"/>
              <a:t>to </a:t>
            </a:r>
            <a:r>
              <a:rPr lang="en-US" altLang="en-US" dirty="0" smtClean="0"/>
              <a:t>cities </a:t>
            </a:r>
            <a:r>
              <a:rPr lang="en-US" altLang="en-US" dirty="0"/>
              <a:t>other than </a:t>
            </a:r>
            <a:r>
              <a:rPr lang="en-US" altLang="en-US" dirty="0" smtClean="0"/>
              <a:t>Havana.</a:t>
            </a:r>
            <a:endParaRPr lang="en-US" altLang="en-US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          Together with Covid-19, </a:t>
            </a:r>
            <a:r>
              <a:rPr lang="en-US" altLang="en-US" dirty="0" smtClean="0"/>
              <a:t>resulted </a:t>
            </a:r>
            <a:r>
              <a:rPr lang="en-US" altLang="en-US" dirty="0"/>
              <a:t>in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          disappearance of tourism, impacting small </a:t>
            </a:r>
            <a:r>
              <a:rPr lang="en-US" altLang="en-US" dirty="0" smtClean="0"/>
              <a:t>   businesses.</a:t>
            </a:r>
            <a:endParaRPr lang="en-US" altLang="en-US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          Ended Western Union </a:t>
            </a:r>
            <a:r>
              <a:rPr lang="en-US" altLang="en-US" dirty="0" smtClean="0"/>
              <a:t>remittances.</a:t>
            </a:r>
            <a:endParaRPr lang="en-US" altLang="en-US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759C9-EE24-455C-8215-D9EF67A5D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990E53-967F-45BB-BE71-C46C5B5A839B}" type="slidenum">
              <a:rPr lang="en-US" altLang="en-US">
                <a:latin typeface="Garamond" panose="02020404030301010803" pitchFamily="18" charset="0"/>
              </a:rPr>
              <a:pPr/>
              <a:t>21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>
            <a:extLst>
              <a:ext uri="{FF2B5EF4-FFF2-40B4-BE49-F238E27FC236}">
                <a16:creationId xmlns:a16="http://schemas.microsoft.com/office/drawing/2014/main" id="{B4ADCC59-2798-4FCF-B659-735EEABE6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ln>
                  <a:noFill/>
                </a:ln>
              </a:rPr>
              <a:t>VENEZUELA – DEEP </a:t>
            </a:r>
            <a:r>
              <a:rPr lang="en-US" altLang="en-US" sz="3600" b="1" dirty="0" smtClean="0">
                <a:ln>
                  <a:noFill/>
                </a:ln>
              </a:rPr>
              <a:t>CRISES:</a:t>
            </a:r>
            <a:br>
              <a:rPr lang="en-US" altLang="en-US" sz="3600" b="1" dirty="0" smtClean="0">
                <a:ln>
                  <a:noFill/>
                </a:ln>
              </a:rPr>
            </a:br>
            <a:r>
              <a:rPr lang="en-US" altLang="en-US" sz="3600" b="1" dirty="0" smtClean="0">
                <a:ln>
                  <a:noFill/>
                </a:ln>
              </a:rPr>
              <a:t>Main Sources</a:t>
            </a:r>
            <a:endParaRPr lang="en-US" altLang="en-US" sz="3600" b="1" dirty="0">
              <a:ln>
                <a:noFill/>
              </a:ln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FE8350-9B7E-4356-A334-7DDD0ECC7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1) A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dismal economy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2) A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revolution not consolidated 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3) A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massive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exodus – become a humanitarian crisis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4) Growing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inequality: class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5) Relationship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with the U.S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6) Crisis of political legitimacy – dual political power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675C5C2D-E88D-4E50-B872-F387A6ECD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5A9266-41CD-4EB9-A2C5-62A64E120719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>
            <a:extLst>
              <a:ext uri="{FF2B5EF4-FFF2-40B4-BE49-F238E27FC236}">
                <a16:creationId xmlns:a16="http://schemas.microsoft.com/office/drawing/2014/main" id="{D6ED0840-859E-43B6-81C8-D00D41A2F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 smtClean="0">
                <a:ln>
                  <a:noFill/>
                </a:ln>
              </a:rPr>
              <a:t>1) A </a:t>
            </a:r>
            <a:r>
              <a:rPr lang="en-US" altLang="en-US" sz="3600" b="1" dirty="0">
                <a:ln>
                  <a:noFill/>
                </a:ln>
              </a:rPr>
              <a:t>dismal economy</a:t>
            </a:r>
          </a:p>
        </p:txBody>
      </p:sp>
      <p:sp>
        <p:nvSpPr>
          <p:cNvPr id="29699" name="Content Placeholder 5">
            <a:extLst>
              <a:ext uri="{FF2B5EF4-FFF2-40B4-BE49-F238E27FC236}">
                <a16:creationId xmlns:a16="http://schemas.microsoft.com/office/drawing/2014/main" id="{F0B68272-BA4A-427F-B937-3968B5839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0850" indent="-342900" eaLnBrk="1" hangingPunct="1"/>
            <a:r>
              <a:rPr lang="en-US" altLang="en-US" dirty="0" smtClean="0"/>
              <a:t>Hyperinflation. In 2015 – 180 %; in 2016 – 800 %; in 2017 – 4,000 %; in 2018 – over 1 million %.</a:t>
            </a:r>
            <a:endParaRPr lang="en-US" altLang="en-US" dirty="0"/>
          </a:p>
          <a:p>
            <a:pPr marL="450850" indent="-342900" eaLnBrk="1" hangingPunct="1"/>
            <a:r>
              <a:rPr lang="en-US" altLang="en-US" dirty="0"/>
              <a:t>Lack of food and medicines </a:t>
            </a:r>
            <a:r>
              <a:rPr lang="en-US" altLang="en-US" dirty="0" smtClean="0"/>
              <a:t>– constant hunger</a:t>
            </a:r>
            <a:r>
              <a:rPr lang="en-US" altLang="en-US" dirty="0"/>
              <a:t>.</a:t>
            </a:r>
          </a:p>
          <a:p>
            <a:pPr marL="450850" indent="-342900" eaLnBrk="1" hangingPunct="1"/>
            <a:r>
              <a:rPr lang="en-US" altLang="en-US" dirty="0"/>
              <a:t>Breakdown of public services – electricity, water, </a:t>
            </a:r>
            <a:r>
              <a:rPr lang="en-US" altLang="en-US" dirty="0">
                <a:solidFill>
                  <a:schemeClr val="tx1"/>
                </a:solidFill>
              </a:rPr>
              <a:t>domestic </a:t>
            </a:r>
            <a:r>
              <a:rPr lang="en-US" altLang="en-US" dirty="0" smtClean="0">
                <a:solidFill>
                  <a:schemeClr val="tx1"/>
                </a:solidFill>
              </a:rPr>
              <a:t>gas.</a:t>
            </a:r>
            <a:endParaRPr lang="en-US" altLang="en-US" dirty="0">
              <a:solidFill>
                <a:schemeClr val="tx1"/>
              </a:solidFill>
            </a:endParaRPr>
          </a:p>
          <a:p>
            <a:pPr marL="450850" indent="-342900" eaLnBrk="1" hangingPunct="1"/>
            <a:r>
              <a:rPr lang="en-US" altLang="en-US" dirty="0"/>
              <a:t>Crumbling communication </a:t>
            </a:r>
            <a:r>
              <a:rPr lang="en-US" altLang="en-US" dirty="0" smtClean="0"/>
              <a:t>channels.</a:t>
            </a:r>
            <a:endParaRPr lang="en-US" altLang="en-US" dirty="0"/>
          </a:p>
          <a:p>
            <a:pPr marL="450850" indent="-342900" eaLnBrk="1" hangingPunct="1"/>
            <a:r>
              <a:rPr lang="en-US" altLang="en-US" dirty="0"/>
              <a:t>Lack of </a:t>
            </a:r>
            <a:r>
              <a:rPr lang="en-US" altLang="en-US" dirty="0" smtClean="0"/>
              <a:t>transportation.</a:t>
            </a:r>
            <a:endParaRPr lang="en-US" altLang="en-US" dirty="0"/>
          </a:p>
          <a:p>
            <a:pPr marL="450850" indent="-342900" eaLnBrk="1" hangingPunct="1"/>
            <a:r>
              <a:rPr lang="en-US" altLang="en-US" dirty="0" smtClean="0"/>
              <a:t>Social </a:t>
            </a:r>
            <a:r>
              <a:rPr lang="en-US" altLang="en-US" dirty="0"/>
              <a:t>unrest, street </a:t>
            </a:r>
            <a:r>
              <a:rPr lang="en-US" altLang="en-US" dirty="0" smtClean="0"/>
              <a:t>protests.</a:t>
            </a:r>
            <a:endParaRPr lang="en-US" altLang="en-US" dirty="0"/>
          </a:p>
          <a:p>
            <a:pPr marL="450850" indent="-342900" eaLnBrk="1" hangingPunct="1"/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248FE-8B33-4D8B-A530-89B034AAD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2E8014-B6EC-487C-9439-96A13BFF7CF0}" type="slidenum">
              <a:rPr lang="en-US" altLang="en-US">
                <a:latin typeface="Garamond" panose="02020404030301010803" pitchFamily="18" charset="0"/>
              </a:rPr>
              <a:pPr/>
              <a:t>23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>
            <a:extLst>
              <a:ext uri="{FF2B5EF4-FFF2-40B4-BE49-F238E27FC236}">
                <a16:creationId xmlns:a16="http://schemas.microsoft.com/office/drawing/2014/main" id="{C2FE607E-3ECB-44F9-A4FD-F59C08078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 smtClean="0">
                <a:ln>
                  <a:noFill/>
                </a:ln>
              </a:rPr>
              <a:t>2) Massive </a:t>
            </a:r>
            <a:r>
              <a:rPr lang="en-US" altLang="en-US" sz="3600" b="1" dirty="0">
                <a:ln>
                  <a:noFill/>
                </a:ln>
              </a:rPr>
              <a:t>exodus</a:t>
            </a:r>
          </a:p>
        </p:txBody>
      </p:sp>
      <p:sp>
        <p:nvSpPr>
          <p:cNvPr id="30723" name="Content Placeholder 1">
            <a:extLst>
              <a:ext uri="{FF2B5EF4-FFF2-40B4-BE49-F238E27FC236}">
                <a16:creationId xmlns:a16="http://schemas.microsoft.com/office/drawing/2014/main" id="{E944569E-C44C-41DF-8417-353CA0092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83992A"/>
              </a:buClr>
            </a:pPr>
            <a:r>
              <a:rPr lang="en-US" altLang="en-US" dirty="0"/>
              <a:t>Massive exodus estimated at 4-5 million </a:t>
            </a:r>
            <a:r>
              <a:rPr lang="en-US" altLang="en-US" dirty="0" smtClean="0"/>
              <a:t>people – has become a humanitarian </a:t>
            </a:r>
            <a:r>
              <a:rPr lang="en-US" altLang="en-US" dirty="0"/>
              <a:t>crisis.  </a:t>
            </a:r>
            <a:endParaRPr lang="en-US" altLang="en-US" dirty="0" smtClean="0"/>
          </a:p>
          <a:p>
            <a:pPr marL="0" indent="0" eaLnBrk="1" hangingPunct="1">
              <a:buClr>
                <a:srgbClr val="83992A"/>
              </a:buClr>
              <a:buNone/>
            </a:pPr>
            <a:endParaRPr lang="en-US" altLang="en-US" dirty="0"/>
          </a:p>
          <a:p>
            <a:pPr eaLnBrk="1" hangingPunct="1">
              <a:buClr>
                <a:srgbClr val="83992A"/>
              </a:buClr>
            </a:pPr>
            <a:r>
              <a:rPr lang="en-US" altLang="en-US" dirty="0"/>
              <a:t>The United Nations Human Rights Council and the Organization of American States brought evidence of human rights violations.  Venezuela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has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lost international support.</a:t>
            </a:r>
          </a:p>
        </p:txBody>
      </p:sp>
      <p:sp>
        <p:nvSpPr>
          <p:cNvPr id="30724" name="Slide Number Placeholder 1">
            <a:extLst>
              <a:ext uri="{FF2B5EF4-FFF2-40B4-BE49-F238E27FC236}">
                <a16:creationId xmlns:a16="http://schemas.microsoft.com/office/drawing/2014/main" id="{835E19BA-E5DF-4313-A9FD-9752FD982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F8EB5A-32AA-485A-82A4-326C4D9CBC25}" type="slidenum">
              <a:rPr lang="en-US" altLang="en-US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Venezuelan Exodus to Colombia</a:t>
            </a:r>
            <a:endParaRPr lang="en-US" sz="3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850" y="2718594"/>
            <a:ext cx="4882238" cy="2743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1C0B-E41C-45A9-AFB3-B3492F91785A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499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F6CA7B8D-766D-4C60-806C-070E5F3C4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 smtClean="0">
                <a:ln>
                  <a:noFill/>
                </a:ln>
              </a:rPr>
              <a:t>3) A </a:t>
            </a:r>
            <a:r>
              <a:rPr lang="en-US" altLang="en-US" sz="3600" b="1" dirty="0">
                <a:ln>
                  <a:noFill/>
                </a:ln>
              </a:rPr>
              <a:t>revolution not consolidated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D9BCD-17C6-467A-8F26-0531FA086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defRPr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2013 -The Bolivarian revolution suffered 2 serious blows: </a:t>
            </a:r>
          </a:p>
          <a:p>
            <a:pPr marL="0" indent="0" eaLnBrk="1" fontAlgn="auto" hangingPunct="1">
              <a:buNone/>
              <a:defRPr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Hugo Chávez’s death,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Nicolás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Maduro</a:t>
            </a: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governs. 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accelerated decline of the economy. </a:t>
            </a: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eath 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knell of the “socialism of the 21</a:t>
            </a:r>
            <a:r>
              <a:rPr lang="en-US" sz="26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century” – a socialism without poverty</a:t>
            </a: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Since 2016 Venezuela’s GDP change has also been negative.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EE63A-0551-402A-B8E1-11544940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D3D6F9-B694-40AC-A469-C685F4E98BC0}" type="slidenum">
              <a:rPr lang="en-US" altLang="en-US">
                <a:latin typeface="Garamond" panose="02020404030301010803" pitchFamily="18" charset="0"/>
              </a:rPr>
              <a:pPr/>
              <a:t>26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Recent economic trends:</a:t>
            </a:r>
          </a:p>
          <a:p>
            <a:pPr marL="0" indent="0">
              <a:buNone/>
            </a:pPr>
            <a:r>
              <a:rPr lang="en-US" dirty="0"/>
              <a:t>In </a:t>
            </a:r>
            <a:r>
              <a:rPr lang="en-US" dirty="0" smtClean="0"/>
              <a:t>2016 </a:t>
            </a:r>
            <a:r>
              <a:rPr lang="en-US" dirty="0"/>
              <a:t>– </a:t>
            </a:r>
            <a:r>
              <a:rPr lang="en-US" dirty="0" smtClean="0"/>
              <a:t>Venezuela’s </a:t>
            </a:r>
            <a:r>
              <a:rPr lang="en-US" b="1" dirty="0"/>
              <a:t>GDP growth </a:t>
            </a:r>
            <a:r>
              <a:rPr lang="en-US" dirty="0"/>
              <a:t>was </a:t>
            </a:r>
            <a:r>
              <a:rPr lang="en-US" dirty="0" smtClean="0"/>
              <a:t>-17.1 </a:t>
            </a:r>
            <a:r>
              <a:rPr lang="en-US" dirty="0"/>
              <a:t>%</a:t>
            </a:r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2017 – </a:t>
            </a:r>
            <a:r>
              <a:rPr lang="en-US" dirty="0" smtClean="0"/>
              <a:t>-15.7 %</a:t>
            </a:r>
          </a:p>
          <a:p>
            <a:pPr marL="0" indent="0">
              <a:buNone/>
            </a:pPr>
            <a:r>
              <a:rPr lang="en-US" dirty="0" smtClean="0"/>
              <a:t>In 2018 -- -19.6 %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In 2019 – </a:t>
            </a:r>
            <a:r>
              <a:rPr lang="en-US" dirty="0" smtClean="0"/>
              <a:t>-35 </a:t>
            </a:r>
            <a:r>
              <a:rPr lang="en-US" dirty="0"/>
              <a:t>%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2020 -- </a:t>
            </a:r>
            <a:r>
              <a:rPr lang="en-US" dirty="0" smtClean="0"/>
              <a:t>-30 </a:t>
            </a:r>
            <a:r>
              <a:rPr lang="en-US" dirty="0"/>
              <a:t>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1C0B-E41C-45A9-AFB3-B3492F91785A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5077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">
            <a:extLst>
              <a:ext uri="{FF2B5EF4-FFF2-40B4-BE49-F238E27FC236}">
                <a16:creationId xmlns:a16="http://schemas.microsoft.com/office/drawing/2014/main" id="{11550AD6-4E3B-4183-8DBF-18F1D9329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z="3600" b="1" dirty="0">
              <a:ln>
                <a:noFill/>
              </a:ln>
            </a:endParaRPr>
          </a:p>
        </p:txBody>
      </p:sp>
      <p:sp>
        <p:nvSpPr>
          <p:cNvPr id="32771" name="Content Placeholder 1">
            <a:extLst>
              <a:ext uri="{FF2B5EF4-FFF2-40B4-BE49-F238E27FC236}">
                <a16:creationId xmlns:a16="http://schemas.microsoft.com/office/drawing/2014/main" id="{1BEB5EC7-FEDD-490C-88EA-91B59544C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0850" indent="-342900" eaLnBrk="1" hangingPunct="1"/>
            <a:r>
              <a:rPr lang="en-US" altLang="en-US" dirty="0"/>
              <a:t>Under Maduro, </a:t>
            </a:r>
            <a:r>
              <a:rPr lang="en-US" altLang="en-US" dirty="0" smtClean="0"/>
              <a:t>political tendencies </a:t>
            </a:r>
            <a:r>
              <a:rPr lang="en-US" altLang="en-US" dirty="0"/>
              <a:t>intensified:</a:t>
            </a:r>
          </a:p>
          <a:p>
            <a:pPr marL="107950" indent="0" eaLnBrk="1" hangingPunct="1">
              <a:buNone/>
            </a:pPr>
            <a:r>
              <a:rPr lang="en-US" altLang="en-US" dirty="0"/>
              <a:t>     </a:t>
            </a:r>
            <a:r>
              <a:rPr lang="en-US" altLang="en-US" dirty="0" smtClean="0"/>
              <a:t>   extreme </a:t>
            </a:r>
            <a:r>
              <a:rPr lang="en-US" altLang="en-US" dirty="0"/>
              <a:t>political polarization</a:t>
            </a:r>
          </a:p>
          <a:p>
            <a:pPr marL="107950" indent="0" eaLnBrk="1" hangingPunct="1">
              <a:buNone/>
            </a:pPr>
            <a:r>
              <a:rPr lang="en-US" altLang="en-US" dirty="0"/>
              <a:t>     </a:t>
            </a:r>
            <a:r>
              <a:rPr lang="en-US" altLang="en-US" dirty="0" smtClean="0"/>
              <a:t>   increasing </a:t>
            </a:r>
            <a:r>
              <a:rPr lang="en-US" altLang="en-US" dirty="0"/>
              <a:t>authoritarianism</a:t>
            </a:r>
          </a:p>
          <a:p>
            <a:pPr marL="450850" indent="-342900" eaLnBrk="1" hangingPunct="1"/>
            <a:r>
              <a:rPr lang="en-US" altLang="en-US" dirty="0"/>
              <a:t>Opposition has not responded well:</a:t>
            </a:r>
          </a:p>
          <a:p>
            <a:pPr marL="107950" indent="0" eaLnBrk="1" hangingPunct="1">
              <a:buNone/>
            </a:pPr>
            <a:r>
              <a:rPr lang="en-US" altLang="en-US" dirty="0"/>
              <a:t>     </a:t>
            </a:r>
            <a:r>
              <a:rPr lang="en-US" altLang="en-US" dirty="0" smtClean="0"/>
              <a:t>   Parliamentary </a:t>
            </a:r>
            <a:r>
              <a:rPr lang="en-US" altLang="en-US" dirty="0"/>
              <a:t>majority in the National Assembly </a:t>
            </a:r>
            <a:r>
              <a:rPr lang="en-US" altLang="en-US" dirty="0">
                <a:solidFill>
                  <a:schemeClr val="tx1"/>
                </a:solidFill>
              </a:rPr>
              <a:t>elected in 2015 </a:t>
            </a:r>
            <a:r>
              <a:rPr lang="en-US" altLang="en-US" dirty="0"/>
              <a:t>but it has not participated in a number of elections.</a:t>
            </a:r>
          </a:p>
          <a:p>
            <a:pPr marL="107950" indent="0" eaLnBrk="1" hangingPunct="1">
              <a:buNone/>
            </a:pPr>
            <a:r>
              <a:rPr lang="en-US" altLang="en-US" dirty="0"/>
              <a:t>     </a:t>
            </a:r>
            <a:r>
              <a:rPr lang="en-US" altLang="en-US" dirty="0" smtClean="0"/>
              <a:t>   It </a:t>
            </a:r>
            <a:r>
              <a:rPr lang="en-US" altLang="en-US" dirty="0"/>
              <a:t>is divided and fragmented. 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5A11A924-7C3A-4D29-B4D0-6275175E8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33EA62-1F5B-46F8-9986-F01A6493BD39}" type="slidenum">
              <a:rPr lang="en-US" altLang="en-US"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4) Growing inequality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different social classes are coping in various ways with the crisis: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 Many have joined the </a:t>
            </a:r>
            <a:r>
              <a:rPr lang="en-US" dirty="0" smtClean="0">
                <a:solidFill>
                  <a:schemeClr val="tx1"/>
                </a:solidFill>
              </a:rPr>
              <a:t>exodus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left – working class.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 Others with access to U.S. dollars cope best.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 Others live from the informal economy – legal and illegal both.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 Others live from government social programs or international charity and relief organizations.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1C0B-E41C-45A9-AFB3-B3492F91785A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735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>
            <a:extLst>
              <a:ext uri="{FF2B5EF4-FFF2-40B4-BE49-F238E27FC236}">
                <a16:creationId xmlns:a16="http://schemas.microsoft.com/office/drawing/2014/main" id="{263C7B92-8BE6-4057-8630-53946EB6F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n>
                  <a:noFill/>
                </a:ln>
              </a:rPr>
              <a:t>1) A </a:t>
            </a:r>
            <a:r>
              <a:rPr lang="en-US" altLang="en-US" b="1" dirty="0">
                <a:ln>
                  <a:noFill/>
                </a:ln>
              </a:rPr>
              <a:t>dismal economy</a:t>
            </a:r>
          </a:p>
        </p:txBody>
      </p:sp>
      <p:sp>
        <p:nvSpPr>
          <p:cNvPr id="19459" name="Content Placeholder 5">
            <a:extLst>
              <a:ext uri="{FF2B5EF4-FFF2-40B4-BE49-F238E27FC236}">
                <a16:creationId xmlns:a16="http://schemas.microsoft.com/office/drawing/2014/main" id="{3151CAD9-4637-450C-8AC4-87846577F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“special period” from 1989 – 1999 due to the collapse of the Soviet Union and Eastern European communism. GDP contracted </a:t>
            </a:r>
            <a:r>
              <a:rPr lang="en-US" altLang="en-US" dirty="0" smtClean="0"/>
              <a:t>-35 </a:t>
            </a:r>
            <a:r>
              <a:rPr lang="en-US" altLang="en-US" dirty="0"/>
              <a:t>% in a few years. Resulted in </a:t>
            </a:r>
            <a:r>
              <a:rPr lang="en-US" altLang="en-US" dirty="0" smtClean="0"/>
              <a:t>constant </a:t>
            </a:r>
            <a:r>
              <a:rPr lang="en-US" altLang="en-US" dirty="0" smtClean="0"/>
              <a:t>hunger (</a:t>
            </a:r>
            <a:r>
              <a:rPr lang="en-US" altLang="en-US" i="1" dirty="0" err="1" smtClean="0"/>
              <a:t>hambruna</a:t>
            </a:r>
            <a:r>
              <a:rPr lang="en-US" altLang="en-US" dirty="0" smtClean="0"/>
              <a:t>) </a:t>
            </a:r>
            <a:r>
              <a:rPr lang="en-US" altLang="en-US" dirty="0"/>
              <a:t>and health problems</a:t>
            </a:r>
            <a:r>
              <a:rPr lang="en-US" altLang="en-US" dirty="0" smtClean="0"/>
              <a:t>.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Manifested itself in the crisis of the </a:t>
            </a:r>
            <a:r>
              <a:rPr lang="en-US" altLang="en-US" i="1" dirty="0"/>
              <a:t>balseros </a:t>
            </a:r>
            <a:r>
              <a:rPr lang="en-US" altLang="en-US" i="1" dirty="0" smtClean="0"/>
              <a:t>-- </a:t>
            </a:r>
            <a:r>
              <a:rPr lang="en-US" altLang="en-US" dirty="0" smtClean="0"/>
              <a:t>massive </a:t>
            </a:r>
            <a:r>
              <a:rPr lang="en-US" altLang="en-US" dirty="0"/>
              <a:t>departure of 36,000 </a:t>
            </a:r>
            <a:r>
              <a:rPr lang="en-US" altLang="en-US" dirty="0" smtClean="0"/>
              <a:t>in </a:t>
            </a:r>
            <a:r>
              <a:rPr lang="en-US" altLang="en-US" dirty="0"/>
              <a:t>the summer of </a:t>
            </a:r>
            <a:r>
              <a:rPr lang="en-US" altLang="en-US" dirty="0" smtClean="0"/>
              <a:t>1994. 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C7F4D-89AA-43E1-B6F0-B6FD7AC20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3B2084-A8B1-474E-B79A-1F25BAE35CAB}" type="slidenum">
              <a:rPr lang="en-US" altLang="en-US">
                <a:latin typeface="Garamond" panose="02020404030301010803" pitchFamily="18" charset="0"/>
              </a:rPr>
              <a:pPr/>
              <a:t>3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F143B096-F2AB-4738-84F6-D4C41F3A4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 smtClean="0">
                <a:ln>
                  <a:noFill/>
                </a:ln>
                <a:cs typeface="Times New Roman" panose="02020603050405020304" pitchFamily="18" charset="0"/>
              </a:rPr>
              <a:t>5) Venezuela </a:t>
            </a:r>
            <a:r>
              <a:rPr lang="en-US" altLang="en-US" sz="3600" b="1" dirty="0">
                <a:ln>
                  <a:noFill/>
                </a:ln>
                <a:cs typeface="Times New Roman" panose="02020603050405020304" pitchFamily="18" charset="0"/>
              </a:rPr>
              <a:t>– U.S. Relations</a:t>
            </a:r>
          </a:p>
        </p:txBody>
      </p:sp>
      <p:sp>
        <p:nvSpPr>
          <p:cNvPr id="16386" name="Content Placeholder 3">
            <a:extLst>
              <a:ext uri="{FF2B5EF4-FFF2-40B4-BE49-F238E27FC236}">
                <a16:creationId xmlns:a16="http://schemas.microsoft.com/office/drawing/2014/main" id="{2AAD86E5-9AD6-4C89-B3EB-A5487947F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Role of the U.S.: 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tempered no 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equivalent to Bay of 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Pigs. </a:t>
            </a: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 eaLnBrk="1" fontAlgn="auto" hangingPunct="1"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Under President Trump, serious sanctions:</a:t>
            </a:r>
          </a:p>
          <a:p>
            <a:pPr marL="0" indent="0" eaLnBrk="1" fontAlgn="auto" hangingPunct="1">
              <a:buNone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    diplomatic relations 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broken.</a:t>
            </a: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 marL="0" indent="0" eaLnBrk="1" fontAlgn="auto" hangingPunct="1">
              <a:buNone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    reduced financial and credit capacity of </a:t>
            </a:r>
            <a:r>
              <a:rPr lang="en-US" alt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PDVSA.</a:t>
            </a:r>
            <a:endParaRPr lang="en-US" altLang="en-US" i="1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 marL="0" indent="0" eaLnBrk="1" fontAlgn="auto" hangingPunct="1">
              <a:buNone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    stopped oil shipments to U.S.</a:t>
            </a:r>
          </a:p>
          <a:p>
            <a:pPr marL="0" indent="0" eaLnBrk="1" fontAlgn="auto" hangingPunct="1">
              <a:buNone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    banned financial transactions, deterioration of 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trade.</a:t>
            </a: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 marL="0" indent="0" eaLnBrk="1" fontAlgn="auto" hangingPunct="1">
              <a:buNone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    supported Venezuela’s 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opposition -- 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“all options are still on the 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table.” </a:t>
            </a: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 marL="0" indent="0" eaLnBrk="1" fontAlgn="auto" hangingPunct="1">
              <a:buNone/>
              <a:defRPr/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 marL="0" indent="0" eaLnBrk="1" fontAlgn="auto" hangingPunct="1">
              <a:buNone/>
              <a:defRPr/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 eaLnBrk="1" fontAlgn="auto" hangingPunct="1">
              <a:defRPr/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3796" name="Slide Number Placeholder 2">
            <a:extLst>
              <a:ext uri="{FF2B5EF4-FFF2-40B4-BE49-F238E27FC236}">
                <a16:creationId xmlns:a16="http://schemas.microsoft.com/office/drawing/2014/main" id="{C9CA7028-A27F-453C-A9CC-E71EB178F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0174F7-469E-4124-801C-27FDB31632C7}" type="slidenum">
              <a:rPr lang="en-US" altLang="en-US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>
            <a:extLst>
              <a:ext uri="{FF2B5EF4-FFF2-40B4-BE49-F238E27FC236}">
                <a16:creationId xmlns:a16="http://schemas.microsoft.com/office/drawing/2014/main" id="{360E9F24-51BB-4399-B443-66E599C9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z="3600" b="1" dirty="0">
              <a:ln>
                <a:noFill/>
              </a:ln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633CF1-4926-4231-A13E-348120532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2437" indent="-342900" eaLnBrk="1" fontAlgn="auto" hangingPunct="1"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Trade relations deteriorated – from $ 55 billion in 2011 under Chávez to $ 0.57 in 2020 under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Maduro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452437" indent="-342900" eaLnBrk="1" fontAlgn="auto" hangingPunct="1"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2437" indent="-342900" eaLnBrk="1" fontAlgn="auto" hangingPunct="1"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Oil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exports to the U.S. declined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-- from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$ 44 billion in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2011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$ 0.28 billion in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2020, though oil production remained strong (530,000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barrels a day in August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2020). 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C5F2E773-CFB1-4608-A628-616B2299A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BFBBAE-9DC6-4A1F-95C1-54E0C71B676B}" type="slidenum">
              <a:rPr lang="en-US" altLang="en-US"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1A236CCE-8E64-40F6-A893-F9DBB6300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914400"/>
            <a:ext cx="6799262" cy="1303337"/>
          </a:xfrm>
        </p:spPr>
        <p:txBody>
          <a:bodyPr/>
          <a:lstStyle/>
          <a:p>
            <a:r>
              <a:rPr lang="en-US" altLang="en-US" dirty="0">
                <a:ln>
                  <a:noFill/>
                </a:ln>
              </a:rPr>
              <a:t> </a:t>
            </a:r>
            <a:r>
              <a:rPr lang="en-US" altLang="en-US" b="1" dirty="0" smtClean="0">
                <a:ln>
                  <a:noFill/>
                </a:ln>
              </a:rPr>
              <a:t>6) A </a:t>
            </a:r>
            <a:r>
              <a:rPr lang="en-US" altLang="en-US" b="1" dirty="0">
                <a:ln>
                  <a:noFill/>
                </a:ln>
              </a:rPr>
              <a:t>crisis of political </a:t>
            </a:r>
            <a:r>
              <a:rPr lang="en-US" altLang="en-US" b="1" dirty="0" smtClean="0">
                <a:ln>
                  <a:noFill/>
                </a:ln>
              </a:rPr>
              <a:t>legitimacy - dual power</a:t>
            </a:r>
            <a:endParaRPr lang="en-US" altLang="en-US" b="1" dirty="0">
              <a:ln>
                <a:noFill/>
              </a:ln>
            </a:endParaRP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FA2E14C1-0CC0-421C-83B5-BE1F861AA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Dual Power – 2 heads of state claim to be the legitimate one:  </a:t>
            </a:r>
          </a:p>
          <a:p>
            <a:pPr marL="0" indent="0">
              <a:buNone/>
            </a:pPr>
            <a:r>
              <a:rPr lang="en-US" altLang="en-US" dirty="0"/>
              <a:t>     Maduro as elected President and </a:t>
            </a:r>
            <a:r>
              <a:rPr lang="en-US" altLang="en-US" dirty="0" err="1"/>
              <a:t>Guaidó</a:t>
            </a:r>
            <a:r>
              <a:rPr lang="en-US" altLang="en-US" dirty="0"/>
              <a:t> as </a:t>
            </a:r>
            <a:r>
              <a:rPr lang="en-US" altLang="en-US" dirty="0" smtClean="0"/>
              <a:t>the National </a:t>
            </a:r>
            <a:r>
              <a:rPr lang="en-US" altLang="en-US" dirty="0"/>
              <a:t>Assembly President. </a:t>
            </a:r>
            <a:endParaRPr lang="en-US" altLang="en-US" dirty="0" smtClean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 smtClean="0"/>
              <a:t>Each considers </a:t>
            </a:r>
            <a:r>
              <a:rPr lang="en-US" altLang="en-US" dirty="0"/>
              <a:t>the other as illegitimate and as an “usurper</a:t>
            </a:r>
            <a:r>
              <a:rPr lang="en-US" altLang="en-US" dirty="0" smtClean="0"/>
              <a:t>.”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4457AD-1659-4264-B1EB-B09B38B8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62504D-6970-4DA2-A82F-2A9D1794598D}" type="slidenum">
              <a:rPr lang="en-US" altLang="en-US">
                <a:latin typeface="Garamond" panose="02020404030301010803" pitchFamily="18" charset="0"/>
              </a:rPr>
              <a:pPr/>
              <a:t>32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/>
              <a:t>Guaidó</a:t>
            </a:r>
            <a:r>
              <a:rPr lang="en-US" sz="3600" b="1" dirty="0" smtClean="0"/>
              <a:t> and </a:t>
            </a:r>
            <a:r>
              <a:rPr lang="en-US" sz="3600" b="1" dirty="0" err="1" smtClean="0"/>
              <a:t>Maduro</a:t>
            </a:r>
            <a:r>
              <a:rPr lang="en-US" sz="3600" b="1" dirty="0" smtClean="0"/>
              <a:t> – dual power</a:t>
            </a:r>
            <a:endParaRPr lang="en-US" sz="3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718594"/>
            <a:ext cx="4882238" cy="2743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1C0B-E41C-45A9-AFB3-B3492F91785A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7918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International recognition: </a:t>
            </a:r>
          </a:p>
          <a:p>
            <a:pPr marL="0" indent="0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    </a:t>
            </a:r>
            <a:r>
              <a:rPr lang="en-US" altLang="en-US" dirty="0" err="1" smtClean="0"/>
              <a:t>Guaidó</a:t>
            </a:r>
            <a:r>
              <a:rPr lang="en-US" altLang="en-US" dirty="0" smtClean="0"/>
              <a:t> </a:t>
            </a:r>
            <a:r>
              <a:rPr lang="en-US" altLang="en-US" dirty="0"/>
              <a:t>recognized by </a:t>
            </a:r>
            <a:r>
              <a:rPr lang="en-US" altLang="en-US" dirty="0" smtClean="0"/>
              <a:t>60 </a:t>
            </a:r>
            <a:r>
              <a:rPr lang="en-US" altLang="en-US" dirty="0"/>
              <a:t>governments; 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    </a:t>
            </a:r>
            <a:r>
              <a:rPr lang="en-US" altLang="en-US" dirty="0" err="1" smtClean="0"/>
              <a:t>Maduro</a:t>
            </a:r>
            <a:r>
              <a:rPr lang="en-US" altLang="en-US" dirty="0" smtClean="0"/>
              <a:t> </a:t>
            </a:r>
            <a:r>
              <a:rPr lang="en-US" altLang="en-US" dirty="0"/>
              <a:t>recognized by </a:t>
            </a:r>
            <a:r>
              <a:rPr lang="en-US" altLang="en-US" dirty="0" smtClean="0"/>
              <a:t>110:  Cuba</a:t>
            </a:r>
            <a:r>
              <a:rPr lang="en-US" altLang="en-US" dirty="0"/>
              <a:t>, Russia, China, Bolivia</a:t>
            </a:r>
            <a:r>
              <a:rPr lang="en-US" altLang="en-US" dirty="0" smtClean="0"/>
              <a:t>, Argentina, Turkey, Mexico, India, Malaysia, Singapore, some Caribbean countries, most of the Non-Aligned nations. </a:t>
            </a:r>
            <a:endParaRPr lang="en-US" altLang="en-US" b="1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U.S.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recognizes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supports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Guaido’s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government.     CITGO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the U.S. oil company owned by 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PDVSA,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passed into the hands of the opposition.</a:t>
            </a:r>
          </a:p>
          <a:p>
            <a:pPr marL="0" indent="0">
              <a:buNone/>
            </a:pPr>
            <a:endParaRPr lang="en-US" altLang="en-US" b="1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1C0B-E41C-45A9-AFB3-B3492F91785A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6011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2">
            <a:extLst>
              <a:ext uri="{FF2B5EF4-FFF2-40B4-BE49-F238E27FC236}">
                <a16:creationId xmlns:a16="http://schemas.microsoft.com/office/drawing/2014/main" id="{B5F00CF5-34B8-4FA1-B249-1F5116B7B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ln>
                  <a:noFill/>
                </a:ln>
              </a:rPr>
              <a:t>Cuba and Venezuela – At a Crossroad?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1D8FA4-2A90-4174-A615-7A115689F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109537" indent="0" eaLnBrk="1" fontAlgn="auto" hangingPunct="1">
              <a:buFont typeface="Wingdings 3" panose="050401020108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moments of crisis, it is often said that “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Such and such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at a crossroads.” </a:t>
            </a:r>
          </a:p>
          <a:p>
            <a:pPr marL="109537" indent="0" eaLnBrk="1" fontAlgn="auto" hangingPunct="1">
              <a:buFont typeface="Wingdings 3" panose="050401020108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Are Cuba and Venezuela at a Crossroads? No.</a:t>
            </a:r>
          </a:p>
          <a:p>
            <a:pPr marL="109537" indent="0" eaLnBrk="1" fontAlgn="auto" hangingPunct="1">
              <a:buFont typeface="Wingdings 3" panose="050401020108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They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are standing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 the edge of a precipice.</a:t>
            </a:r>
          </a:p>
          <a:p>
            <a:pPr marL="109537" indent="0" eaLnBrk="1" fontAlgn="auto" hangingPunct="1">
              <a:buFont typeface="Wingdings 3" panose="05040102010807070707" pitchFamily="18" charset="2"/>
              <a:buNone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109537" indent="0" eaLnBrk="1" fontAlgn="auto" hangingPunct="1">
              <a:buFont typeface="Wingdings 3" panose="05040102010807070707" pitchFamily="18" charset="2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A question: </a:t>
            </a:r>
            <a:r>
              <a:rPr lang="en-US" dirty="0" smtClean="0">
                <a:solidFill>
                  <a:schemeClr val="tx1"/>
                </a:solidFill>
              </a:rPr>
              <a:t>How is it possible for their governments  </a:t>
            </a:r>
            <a:r>
              <a:rPr lang="en-US" smtClean="0">
                <a:solidFill>
                  <a:schemeClr val="tx1"/>
                </a:solidFill>
              </a:rPr>
              <a:t>to continue </a:t>
            </a:r>
            <a:r>
              <a:rPr lang="en-US" dirty="0" smtClean="0">
                <a:solidFill>
                  <a:schemeClr val="tx1"/>
                </a:solidFill>
              </a:rPr>
              <a:t>to hold onto power </a:t>
            </a:r>
            <a:r>
              <a:rPr lang="en-US" dirty="0">
                <a:solidFill>
                  <a:schemeClr val="tx1"/>
                </a:solidFill>
              </a:rPr>
              <a:t>in </a:t>
            </a:r>
            <a:r>
              <a:rPr lang="en-US" dirty="0" smtClean="0">
                <a:solidFill>
                  <a:schemeClr val="tx1"/>
                </a:solidFill>
              </a:rPr>
              <a:t>the face of these deep-seated crises? </a:t>
            </a:r>
            <a:endParaRPr lang="en-US" dirty="0">
              <a:solidFill>
                <a:schemeClr val="tx1"/>
              </a:solidFill>
            </a:endParaRPr>
          </a:p>
          <a:p>
            <a:pPr marL="109537" indent="0" eaLnBrk="1" fontAlgn="auto" hangingPunct="1">
              <a:buFont typeface="Wingdings 3" panose="05040102010807070707" pitchFamily="18" charset="2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09537" indent="0" eaLnBrk="1" fontAlgn="auto" hangingPunct="1">
              <a:buFont typeface="Wingdings 3" panose="05040102010807070707" pitchFamily="18" charset="2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581CF79E-5771-428D-BC75-537B86BDE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DA34DC-335D-43BB-9CE8-994010D26576}" type="slidenum">
              <a:rPr lang="en-US" altLang="en-US">
                <a:latin typeface="Times New Roman" panose="02020603050405020304" pitchFamily="18" charset="0"/>
              </a:rPr>
              <a:pPr/>
              <a:t>35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The “Special Period”</a:t>
            </a:r>
            <a:endParaRPr lang="en-US" sz="36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8" y="2992992"/>
            <a:ext cx="3338512" cy="2435703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992992"/>
            <a:ext cx="3779288" cy="246888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1C0B-E41C-45A9-AFB3-B3492F91785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963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72E85DF-8FD8-428D-9EA9-A23BA2B97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>
              <a:ln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51C56559-9B03-43BF-B4DC-43B4024CE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338" y="2516188"/>
            <a:ext cx="6799262" cy="3444875"/>
          </a:xfrm>
        </p:spPr>
        <p:txBody>
          <a:bodyPr/>
          <a:lstStyle/>
          <a:p>
            <a:r>
              <a:rPr lang="en-US" altLang="en-US" dirty="0" smtClean="0"/>
              <a:t>Prompted </a:t>
            </a:r>
            <a:r>
              <a:rPr lang="en-US" altLang="en-US" dirty="0" err="1" smtClean="0"/>
              <a:t>Raúl</a:t>
            </a:r>
            <a:r>
              <a:rPr lang="en-US" altLang="en-US" dirty="0" smtClean="0"/>
              <a:t> </a:t>
            </a:r>
            <a:r>
              <a:rPr lang="en-US" altLang="en-US" dirty="0"/>
              <a:t>Castro’s (2006-2012) market-oriented reforms: increased tourism, self-employment (</a:t>
            </a:r>
            <a:r>
              <a:rPr lang="en-US" altLang="en-US" i="1" dirty="0" err="1"/>
              <a:t>cuentapropismo</a:t>
            </a:r>
            <a:r>
              <a:rPr lang="en-US" altLang="en-US" dirty="0"/>
              <a:t>), and joint ventures with </a:t>
            </a:r>
            <a:r>
              <a:rPr lang="en-US" altLang="en-US" dirty="0" smtClean="0"/>
              <a:t>foreigners. </a:t>
            </a:r>
            <a:endParaRPr lang="en-US" altLang="en-US" dirty="0"/>
          </a:p>
          <a:p>
            <a:r>
              <a:rPr lang="en-US" altLang="en-US" dirty="0" smtClean="0"/>
              <a:t>However, still the i</a:t>
            </a:r>
            <a:r>
              <a:rPr lang="en-US" altLang="en-US" dirty="0" smtClean="0"/>
              <a:t>nefficient </a:t>
            </a:r>
            <a:r>
              <a:rPr lang="en-US" altLang="en-US" dirty="0"/>
              <a:t>model of centralized planning, state enterprises, and control of </a:t>
            </a:r>
            <a:r>
              <a:rPr lang="en-US" altLang="en-US" dirty="0" smtClean="0"/>
              <a:t>agriculture. Too </a:t>
            </a:r>
            <a:r>
              <a:rPr lang="en-US" altLang="en-US" dirty="0"/>
              <a:t>many restrictions for the small private sector of the economy to be able to grow (taxes, disincentives)</a:t>
            </a:r>
          </a:p>
          <a:p>
            <a:r>
              <a:rPr lang="en-US" altLang="en-US" dirty="0"/>
              <a:t>S</a:t>
            </a:r>
            <a:r>
              <a:rPr lang="en-US" altLang="en-US" dirty="0" smtClean="0"/>
              <a:t>ugar industry output 82 % below 1989.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47ABF-85C1-4A32-8489-2BC971DDD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DC3DCF-9C3A-4DD7-AF9D-116E2420F528}" type="slidenum">
              <a:rPr lang="en-US" altLang="en-US">
                <a:latin typeface="Garamond" panose="02020404030301010803" pitchFamily="18" charset="0"/>
              </a:rPr>
              <a:pPr/>
              <a:t>5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160C9-2C65-4E80-861B-85A2FB1E9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AD64B-438F-4737-9C77-535C8741B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Recent economic </a:t>
            </a:r>
            <a:r>
              <a:rPr lang="en-US" dirty="0" smtClean="0"/>
              <a:t>trends: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In 2006 – Cuba’s </a:t>
            </a:r>
            <a:r>
              <a:rPr lang="en-US" b="1" dirty="0"/>
              <a:t>GDP growth </a:t>
            </a:r>
            <a:r>
              <a:rPr lang="en-US" dirty="0"/>
              <a:t>was </a:t>
            </a:r>
            <a:r>
              <a:rPr lang="en-US" dirty="0" smtClean="0"/>
              <a:t>12.1 %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In 2009 – declined to </a:t>
            </a:r>
            <a:r>
              <a:rPr lang="en-US" dirty="0" smtClean="0"/>
              <a:t>1.4 %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In 2017 – </a:t>
            </a:r>
            <a:r>
              <a:rPr lang="en-US" dirty="0" smtClean="0"/>
              <a:t>1.8 %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In 2019 – </a:t>
            </a:r>
            <a:r>
              <a:rPr lang="en-US" dirty="0" smtClean="0"/>
              <a:t>1 % and output </a:t>
            </a:r>
            <a:r>
              <a:rPr lang="en-US" dirty="0"/>
              <a:t>of sugar 82 % below </a:t>
            </a:r>
            <a:r>
              <a:rPr lang="en-US" dirty="0" smtClean="0"/>
              <a:t>1989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In 2020 -- </a:t>
            </a:r>
            <a:r>
              <a:rPr lang="en-US" dirty="0" smtClean="0"/>
              <a:t>-8 %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16D76-DA43-472D-8E0D-88390F00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1C0B-E41C-45A9-AFB3-B3492F91785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586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CED3784B-DD09-4188-B6AD-84393B228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>
              <a:ln>
                <a:noFill/>
              </a:ln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21BF2-7F5C-40F2-8CBB-84F1F85F4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Total reliance on tourism</a:t>
            </a:r>
          </a:p>
          <a:p>
            <a:pPr>
              <a:defRPr/>
            </a:pPr>
            <a:r>
              <a:rPr lang="en-US" dirty="0"/>
              <a:t>Latest reforms 2018 - 2020</a:t>
            </a:r>
            <a:r>
              <a:rPr lang="en-US" dirty="0" smtClean="0"/>
              <a:t>: the </a:t>
            </a:r>
            <a:r>
              <a:rPr lang="en-US" i="1" dirty="0" err="1" smtClean="0"/>
              <a:t>Ordenamiento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        </a:t>
            </a:r>
            <a:r>
              <a:rPr lang="en-US" dirty="0" smtClean="0"/>
              <a:t> Currency </a:t>
            </a:r>
            <a:r>
              <a:rPr lang="en-US" dirty="0"/>
              <a:t>reform (disappearance of the CUC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 smtClean="0"/>
              <a:t>	   Decline </a:t>
            </a:r>
            <a:r>
              <a:rPr lang="en-US" dirty="0"/>
              <a:t>of </a:t>
            </a:r>
            <a:r>
              <a:rPr lang="en-US" i="1" dirty="0"/>
              <a:t>la </a:t>
            </a:r>
            <a:r>
              <a:rPr lang="en-US" i="1" dirty="0" err="1"/>
              <a:t>libreta</a:t>
            </a:r>
            <a:r>
              <a:rPr lang="en-US" dirty="0"/>
              <a:t> (rationing book)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         Widespread use of the internet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          Allowing the </a:t>
            </a:r>
            <a:r>
              <a:rPr lang="en-US" dirty="0" smtClean="0"/>
              <a:t>buying and selling </a:t>
            </a:r>
            <a:r>
              <a:rPr lang="en-US" dirty="0"/>
              <a:t>of homes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          Freer travel out of the country and return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16992-72B6-4AE0-8CF0-6A5D3073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80288B-D363-49D0-BC0E-7EE95EEE4777}" type="slidenum">
              <a:rPr lang="en-US" altLang="en-US">
                <a:latin typeface="Garamond" panose="02020404030301010803" pitchFamily="18" charset="0"/>
              </a:rPr>
              <a:pPr/>
              <a:t>7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8DA38-8696-49FA-BF86-ECE0FE640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2) An </a:t>
            </a:r>
            <a:r>
              <a:rPr lang="en-US" sz="3600" b="1" dirty="0"/>
              <a:t>old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78E8F-7168-4138-8F99-7A3343437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</a:t>
            </a:r>
            <a:r>
              <a:rPr lang="en-US" dirty="0"/>
              <a:t>the result of a very low birth rate sustained for many years Cuba now has the oldest population in the Western Hemisphere.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Thus</a:t>
            </a:r>
            <a:r>
              <a:rPr lang="en-US" dirty="0"/>
              <a:t>, the </a:t>
            </a:r>
            <a:r>
              <a:rPr lang="en-US" dirty="0" smtClean="0"/>
              <a:t>smaller working </a:t>
            </a:r>
            <a:r>
              <a:rPr lang="en-US" dirty="0"/>
              <a:t>age population has to support both the young and the </a:t>
            </a:r>
            <a:r>
              <a:rPr lang="en-US" dirty="0" smtClean="0"/>
              <a:t>old.  Pensions of the elderly are extremely low, forced to live with their family. </a:t>
            </a:r>
            <a:r>
              <a:rPr lang="en-US" dirty="0"/>
              <a:t>population whose pensions are extremely low.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46F31-5384-4C94-BAE1-6FBC06F4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1C0B-E41C-45A9-AFB3-B3492F91785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274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524FEA-0D84-47E2-BACE-B7B7FE602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038" y="685800"/>
            <a:ext cx="6799262" cy="1303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An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old revolution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5F4A1F-71B7-4F35-8183-EFA1DEB35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crisis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legitimacy, especially as Fidel Castro grew older and in ill health (left power 2006, died 2016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ncreasing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challenges to the state: growth of the dissident movement – e.g., 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Las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Damas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Blanco; UNPACU – Unión Nacional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Patriótica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Cuba.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ncreased repression.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Resulted in a new Constitution 2018 and the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appointment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a new President, Miguel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Díaz-Canel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Continuance with the past.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1F628879-7BC6-4491-9347-A832C98BE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B20846-67C4-4C8E-9F40-B2A60D39DB5C}" type="slidenum">
              <a:rPr lang="en-US" altLang="en-US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969</TotalTime>
  <Words>1770</Words>
  <Application>Microsoft Office PowerPoint</Application>
  <PresentationFormat>On-screen Show (4:3)</PresentationFormat>
  <Paragraphs>193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Garamond</vt:lpstr>
      <vt:lpstr>Times New Roman</vt:lpstr>
      <vt:lpstr>Wingdings 3</vt:lpstr>
      <vt:lpstr>Organic</vt:lpstr>
      <vt:lpstr>CUBA AND VENEZUELA: CONTEMPORARY CRISES.</vt:lpstr>
      <vt:lpstr>CUBA – DEEP CRISES: Main Sources</vt:lpstr>
      <vt:lpstr>1) A dismal economy</vt:lpstr>
      <vt:lpstr>The “Special Period”</vt:lpstr>
      <vt:lpstr>PowerPoint Presentation</vt:lpstr>
      <vt:lpstr>PowerPoint Presentation</vt:lpstr>
      <vt:lpstr>PowerPoint Presentation</vt:lpstr>
      <vt:lpstr>2) An old population</vt:lpstr>
      <vt:lpstr>3) An old revolution</vt:lpstr>
      <vt:lpstr>Raúl Castro and Miguel  Díaz-Canel</vt:lpstr>
      <vt:lpstr>PowerPoint Presentation</vt:lpstr>
      <vt:lpstr>San Isidro Social Movement Protests</vt:lpstr>
      <vt:lpstr>PowerPoint Presentation</vt:lpstr>
      <vt:lpstr>PowerPoint Presentation</vt:lpstr>
      <vt:lpstr>4) Continuing exodus</vt:lpstr>
      <vt:lpstr>5) Growing inequality</vt:lpstr>
      <vt:lpstr>6) Alliance with Venezuela</vt:lpstr>
      <vt:lpstr>Venezuelan shipment of oil  enters Havana</vt:lpstr>
      <vt:lpstr>PowerPoint Presentation</vt:lpstr>
      <vt:lpstr>7) U.S. – Cuba Relations</vt:lpstr>
      <vt:lpstr>PowerPoint Presentation</vt:lpstr>
      <vt:lpstr>VENEZUELA – DEEP CRISES: Main Sources</vt:lpstr>
      <vt:lpstr>1) A dismal economy</vt:lpstr>
      <vt:lpstr>2) Massive exodus</vt:lpstr>
      <vt:lpstr>Venezuelan Exodus to Colombia</vt:lpstr>
      <vt:lpstr>3) A revolution not consolidated</vt:lpstr>
      <vt:lpstr>PowerPoint Presentation</vt:lpstr>
      <vt:lpstr>PowerPoint Presentation</vt:lpstr>
      <vt:lpstr>4) Growing inequality</vt:lpstr>
      <vt:lpstr>5) Venezuela – U.S. Relations</vt:lpstr>
      <vt:lpstr>PowerPoint Presentation</vt:lpstr>
      <vt:lpstr> 6) A crisis of political legitimacy - dual power</vt:lpstr>
      <vt:lpstr>Guaidó and Maduro – dual power</vt:lpstr>
      <vt:lpstr>PowerPoint Presentation</vt:lpstr>
      <vt:lpstr>Cuba and Venezuela – At a Crossroad?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 AND EMIGRATION:  POLITICAL GENERATIONS  IN CUBA.</dc:title>
  <dc:creator>spedraza</dc:creator>
  <cp:lastModifiedBy>Pedraza, Silvia</cp:lastModifiedBy>
  <cp:revision>120</cp:revision>
  <cp:lastPrinted>2020-12-27T20:00:28Z</cp:lastPrinted>
  <dcterms:created xsi:type="dcterms:W3CDTF">2008-07-25T17:48:15Z</dcterms:created>
  <dcterms:modified xsi:type="dcterms:W3CDTF">2020-12-27T20:00:47Z</dcterms:modified>
</cp:coreProperties>
</file>