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6" r:id="rId4"/>
    <p:sldId id="265" r:id="rId5"/>
    <p:sldId id="267" r:id="rId6"/>
    <p:sldId id="269" r:id="rId7"/>
    <p:sldId id="263" r:id="rId8"/>
    <p:sldId id="270" r:id="rId9"/>
    <p:sldId id="271" r:id="rId10"/>
    <p:sldId id="272" r:id="rId11"/>
    <p:sldId id="273" r:id="rId12"/>
    <p:sldId id="275" r:id="rId13"/>
    <p:sldId id="276" r:id="rId14"/>
    <p:sldId id="277" r:id="rId15"/>
    <p:sldId id="278" r:id="rId16"/>
    <p:sldId id="279" r:id="rId17"/>
    <p:sldId id="268" r:id="rId18"/>
    <p:sldId id="257" r:id="rId19"/>
    <p:sldId id="258" r:id="rId20"/>
    <p:sldId id="259" r:id="rId21"/>
    <p:sldId id="260" r:id="rId22"/>
    <p:sldId id="261" r:id="rId23"/>
    <p:sldId id="262" r:id="rId24"/>
    <p:sldId id="282" r:id="rId25"/>
    <p:sldId id="280" r:id="rId26"/>
    <p:sldId id="281"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58B4A-430E-0947-ACFD-BF73034C156E}"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6674EB01-0A05-3042-BA42-9C39CF2DB1BE}">
      <dgm:prSet/>
      <dgm:spPr/>
      <dgm:t>
        <a:bodyPr/>
        <a:lstStyle/>
        <a:p>
          <a:r>
            <a:rPr lang="en-US"/>
            <a:t>From this (1996)</a:t>
          </a:r>
        </a:p>
      </dgm:t>
    </dgm:pt>
    <dgm:pt modelId="{DFD2A2AF-AC6B-394D-BCE5-E8E43FEEAA9D}" type="parTrans" cxnId="{55106D72-66D2-4F46-B249-E0A9F599C816}">
      <dgm:prSet/>
      <dgm:spPr/>
      <dgm:t>
        <a:bodyPr/>
        <a:lstStyle/>
        <a:p>
          <a:endParaRPr lang="en-US"/>
        </a:p>
      </dgm:t>
    </dgm:pt>
    <dgm:pt modelId="{384C100B-7289-A545-B10E-6C841BE84F2F}" type="sibTrans" cxnId="{55106D72-66D2-4F46-B249-E0A9F599C816}">
      <dgm:prSet/>
      <dgm:spPr/>
      <dgm:t>
        <a:bodyPr/>
        <a:lstStyle/>
        <a:p>
          <a:endParaRPr lang="en-US"/>
        </a:p>
      </dgm:t>
    </dgm:pt>
    <dgm:pt modelId="{AF58E27E-A341-FF4C-8B54-13D26A70E4D4}">
      <dgm:prSet/>
      <dgm:spPr>
        <a:solidFill>
          <a:schemeClr val="accent5">
            <a:lumMod val="20000"/>
            <a:lumOff val="80000"/>
          </a:schemeClr>
        </a:solidFill>
      </dgm:spPr>
      <dgm:t>
        <a:bodyPr/>
        <a:lstStyle/>
        <a:p>
          <a:r>
            <a:rPr lang="en-US" dirty="0"/>
            <a:t>“The objective of the European Union in its relations with Cuba is to encourage a process of transition to pluralist democracy and respect for human rights and fundamental freedoms , as well as a sustainable recovery and improvement in the living standards of the Cuban people” (EU Common Position 1996 ¶1).</a:t>
          </a:r>
        </a:p>
      </dgm:t>
    </dgm:pt>
    <dgm:pt modelId="{98982A71-F72B-124E-B2EB-B0E71C9D4780}" type="parTrans" cxnId="{57473313-6104-634A-8F07-B56F6CA16478}">
      <dgm:prSet/>
      <dgm:spPr/>
      <dgm:t>
        <a:bodyPr/>
        <a:lstStyle/>
        <a:p>
          <a:endParaRPr lang="en-US"/>
        </a:p>
      </dgm:t>
    </dgm:pt>
    <dgm:pt modelId="{5658762C-FE7C-3041-9150-D5FE50689FE1}" type="sibTrans" cxnId="{57473313-6104-634A-8F07-B56F6CA16478}">
      <dgm:prSet/>
      <dgm:spPr/>
      <dgm:t>
        <a:bodyPr/>
        <a:lstStyle/>
        <a:p>
          <a:endParaRPr lang="en-US"/>
        </a:p>
      </dgm:t>
    </dgm:pt>
    <dgm:pt modelId="{51AB50C4-7DD5-0D4F-909E-468829296DCE}">
      <dgm:prSet/>
      <dgm:spPr/>
      <dgm:t>
        <a:bodyPr/>
        <a:lstStyle/>
        <a:p>
          <a:r>
            <a:rPr lang="en-US"/>
            <a:t>To this (2017)</a:t>
          </a:r>
        </a:p>
      </dgm:t>
    </dgm:pt>
    <dgm:pt modelId="{149439D5-F3D0-2340-B483-74BF2DFE2158}" type="parTrans" cxnId="{7206679C-AF31-6543-B78D-1E1B4ECEE87C}">
      <dgm:prSet/>
      <dgm:spPr/>
      <dgm:t>
        <a:bodyPr/>
        <a:lstStyle/>
        <a:p>
          <a:endParaRPr lang="en-US"/>
        </a:p>
      </dgm:t>
    </dgm:pt>
    <dgm:pt modelId="{E4A4C090-063D-F544-8955-A50D16242B6B}" type="sibTrans" cxnId="{7206679C-AF31-6543-B78D-1E1B4ECEE87C}">
      <dgm:prSet/>
      <dgm:spPr/>
      <dgm:t>
        <a:bodyPr/>
        <a:lstStyle/>
        <a:p>
          <a:endParaRPr lang="en-US"/>
        </a:p>
      </dgm:t>
    </dgm:pt>
    <dgm:pt modelId="{87F90C18-F168-834F-B695-C4E2A0C8F27B}">
      <dgm:prSet/>
      <dgm:spPr>
        <a:solidFill>
          <a:schemeClr val="accent6">
            <a:lumMod val="20000"/>
            <a:lumOff val="80000"/>
          </a:schemeClr>
        </a:solidFill>
      </dgm:spPr>
      <dgm:t>
        <a:bodyPr/>
        <a:lstStyle/>
        <a:p>
          <a:r>
            <a:rPr lang="en-US" dirty="0"/>
            <a:t>The central basis for relations is equality, reciprocity and mutual respect, the respect for and the promotion of democratic principles and respect for all human rights and fundamental freedoms, and the recognition that all peoples have the right to determine freely their political system and to pursue freely their economic, social and cultural development. </a:t>
          </a:r>
        </a:p>
      </dgm:t>
    </dgm:pt>
    <dgm:pt modelId="{2C9EE2CE-BD56-184A-8A09-3068FC6BC8C0}" type="parTrans" cxnId="{53E00C69-9F81-5045-AA52-C1B2A3DA1002}">
      <dgm:prSet/>
      <dgm:spPr/>
      <dgm:t>
        <a:bodyPr/>
        <a:lstStyle/>
        <a:p>
          <a:endParaRPr lang="en-US"/>
        </a:p>
      </dgm:t>
    </dgm:pt>
    <dgm:pt modelId="{28F97ACF-67C8-2746-B85A-193122F567E9}" type="sibTrans" cxnId="{53E00C69-9F81-5045-AA52-C1B2A3DA1002}">
      <dgm:prSet/>
      <dgm:spPr/>
      <dgm:t>
        <a:bodyPr/>
        <a:lstStyle/>
        <a:p>
          <a:endParaRPr lang="en-US"/>
        </a:p>
      </dgm:t>
    </dgm:pt>
    <dgm:pt modelId="{F46CFF59-15D3-654E-BC74-3D16CBC37909}" type="pres">
      <dgm:prSet presAssocID="{3C858B4A-430E-0947-ACFD-BF73034C156E}" presName="linear" presStyleCnt="0">
        <dgm:presLayoutVars>
          <dgm:animLvl val="lvl"/>
          <dgm:resizeHandles val="exact"/>
        </dgm:presLayoutVars>
      </dgm:prSet>
      <dgm:spPr/>
    </dgm:pt>
    <dgm:pt modelId="{23AFDD39-5A17-6646-AC12-DE1CBB082D1E}" type="pres">
      <dgm:prSet presAssocID="{6674EB01-0A05-3042-BA42-9C39CF2DB1BE}" presName="parentText" presStyleLbl="node1" presStyleIdx="0" presStyleCnt="2">
        <dgm:presLayoutVars>
          <dgm:chMax val="0"/>
          <dgm:bulletEnabled val="1"/>
        </dgm:presLayoutVars>
      </dgm:prSet>
      <dgm:spPr/>
    </dgm:pt>
    <dgm:pt modelId="{AF86EFA8-EE5B-6148-8397-A181AC0C8226}" type="pres">
      <dgm:prSet presAssocID="{6674EB01-0A05-3042-BA42-9C39CF2DB1BE}" presName="childText" presStyleLbl="revTx" presStyleIdx="0" presStyleCnt="2">
        <dgm:presLayoutVars>
          <dgm:bulletEnabled val="1"/>
        </dgm:presLayoutVars>
      </dgm:prSet>
      <dgm:spPr/>
    </dgm:pt>
    <dgm:pt modelId="{24429295-D0B4-1B42-AE36-79DC9A1D799A}" type="pres">
      <dgm:prSet presAssocID="{51AB50C4-7DD5-0D4F-909E-468829296DCE}" presName="parentText" presStyleLbl="node1" presStyleIdx="1" presStyleCnt="2">
        <dgm:presLayoutVars>
          <dgm:chMax val="0"/>
          <dgm:bulletEnabled val="1"/>
        </dgm:presLayoutVars>
      </dgm:prSet>
      <dgm:spPr/>
    </dgm:pt>
    <dgm:pt modelId="{567F2775-7DDD-0E46-BD20-344A0F8EFBA0}" type="pres">
      <dgm:prSet presAssocID="{51AB50C4-7DD5-0D4F-909E-468829296DCE}" presName="childText" presStyleLbl="revTx" presStyleIdx="1" presStyleCnt="2">
        <dgm:presLayoutVars>
          <dgm:bulletEnabled val="1"/>
        </dgm:presLayoutVars>
      </dgm:prSet>
      <dgm:spPr/>
    </dgm:pt>
  </dgm:ptLst>
  <dgm:cxnLst>
    <dgm:cxn modelId="{79AAA407-327B-8045-BABC-F88F4C8A49FF}" type="presOf" srcId="{6674EB01-0A05-3042-BA42-9C39CF2DB1BE}" destId="{23AFDD39-5A17-6646-AC12-DE1CBB082D1E}" srcOrd="0" destOrd="0" presId="urn:microsoft.com/office/officeart/2005/8/layout/vList2"/>
    <dgm:cxn modelId="{57473313-6104-634A-8F07-B56F6CA16478}" srcId="{6674EB01-0A05-3042-BA42-9C39CF2DB1BE}" destId="{AF58E27E-A341-FF4C-8B54-13D26A70E4D4}" srcOrd="0" destOrd="0" parTransId="{98982A71-F72B-124E-B2EB-B0E71C9D4780}" sibTransId="{5658762C-FE7C-3041-9150-D5FE50689FE1}"/>
    <dgm:cxn modelId="{2EF47536-00DE-E34A-9276-E866B180D61E}" type="presOf" srcId="{AF58E27E-A341-FF4C-8B54-13D26A70E4D4}" destId="{AF86EFA8-EE5B-6148-8397-A181AC0C8226}" srcOrd="0" destOrd="0" presId="urn:microsoft.com/office/officeart/2005/8/layout/vList2"/>
    <dgm:cxn modelId="{39CE9C63-9FD9-4B4E-A365-D38D94CEDF74}" type="presOf" srcId="{3C858B4A-430E-0947-ACFD-BF73034C156E}" destId="{F46CFF59-15D3-654E-BC74-3D16CBC37909}" srcOrd="0" destOrd="0" presId="urn:microsoft.com/office/officeart/2005/8/layout/vList2"/>
    <dgm:cxn modelId="{53E00C69-9F81-5045-AA52-C1B2A3DA1002}" srcId="{51AB50C4-7DD5-0D4F-909E-468829296DCE}" destId="{87F90C18-F168-834F-B695-C4E2A0C8F27B}" srcOrd="0" destOrd="0" parTransId="{2C9EE2CE-BD56-184A-8A09-3068FC6BC8C0}" sibTransId="{28F97ACF-67C8-2746-B85A-193122F567E9}"/>
    <dgm:cxn modelId="{55106D72-66D2-4F46-B249-E0A9F599C816}" srcId="{3C858B4A-430E-0947-ACFD-BF73034C156E}" destId="{6674EB01-0A05-3042-BA42-9C39CF2DB1BE}" srcOrd="0" destOrd="0" parTransId="{DFD2A2AF-AC6B-394D-BCE5-E8E43FEEAA9D}" sibTransId="{384C100B-7289-A545-B10E-6C841BE84F2F}"/>
    <dgm:cxn modelId="{31B3D389-850E-F544-97DE-19A59427BD13}" type="presOf" srcId="{87F90C18-F168-834F-B695-C4E2A0C8F27B}" destId="{567F2775-7DDD-0E46-BD20-344A0F8EFBA0}" srcOrd="0" destOrd="0" presId="urn:microsoft.com/office/officeart/2005/8/layout/vList2"/>
    <dgm:cxn modelId="{7206679C-AF31-6543-B78D-1E1B4ECEE87C}" srcId="{3C858B4A-430E-0947-ACFD-BF73034C156E}" destId="{51AB50C4-7DD5-0D4F-909E-468829296DCE}" srcOrd="1" destOrd="0" parTransId="{149439D5-F3D0-2340-B483-74BF2DFE2158}" sibTransId="{E4A4C090-063D-F544-8955-A50D16242B6B}"/>
    <dgm:cxn modelId="{B46C0BE2-0154-6341-8743-446D0D2B9C5F}" type="presOf" srcId="{51AB50C4-7DD5-0D4F-909E-468829296DCE}" destId="{24429295-D0B4-1B42-AE36-79DC9A1D799A}" srcOrd="0" destOrd="0" presId="urn:microsoft.com/office/officeart/2005/8/layout/vList2"/>
    <dgm:cxn modelId="{1AEB334E-B982-ED49-9FFA-4A8830C2063E}" type="presParOf" srcId="{F46CFF59-15D3-654E-BC74-3D16CBC37909}" destId="{23AFDD39-5A17-6646-AC12-DE1CBB082D1E}" srcOrd="0" destOrd="0" presId="urn:microsoft.com/office/officeart/2005/8/layout/vList2"/>
    <dgm:cxn modelId="{9FC181C3-2FC0-D242-868A-41772F7DBBBF}" type="presParOf" srcId="{F46CFF59-15D3-654E-BC74-3D16CBC37909}" destId="{AF86EFA8-EE5B-6148-8397-A181AC0C8226}" srcOrd="1" destOrd="0" presId="urn:microsoft.com/office/officeart/2005/8/layout/vList2"/>
    <dgm:cxn modelId="{D6AC7FA7-F6A4-5C43-9ACD-59D519478CEE}" type="presParOf" srcId="{F46CFF59-15D3-654E-BC74-3D16CBC37909}" destId="{24429295-D0B4-1B42-AE36-79DC9A1D799A}" srcOrd="2" destOrd="0" presId="urn:microsoft.com/office/officeart/2005/8/layout/vList2"/>
    <dgm:cxn modelId="{90B5B0F8-7139-0448-B63E-E3608F9BBD95}" type="presParOf" srcId="{F46CFF59-15D3-654E-BC74-3D16CBC37909}" destId="{567F2775-7DDD-0E46-BD20-344A0F8EFBA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C11310-FEAA-B94D-9406-3F9A55CD19A5}" type="doc">
      <dgm:prSet loTypeId="urn:microsoft.com/office/officeart/2005/8/layout/chevron2" loCatId="process" qsTypeId="urn:microsoft.com/office/officeart/2005/8/quickstyle/simple3" qsCatId="simple" csTypeId="urn:microsoft.com/office/officeart/2005/8/colors/colorful4" csCatId="colorful" phldr="1"/>
      <dgm:spPr/>
      <dgm:t>
        <a:bodyPr/>
        <a:lstStyle/>
        <a:p>
          <a:endParaRPr lang="en-US"/>
        </a:p>
      </dgm:t>
    </dgm:pt>
    <dgm:pt modelId="{AE70FC4A-F780-F042-B89D-EF03BBEF741D}">
      <dgm:prSet/>
      <dgm:spPr/>
      <dgm:t>
        <a:bodyPr/>
        <a:lstStyle/>
        <a:p>
          <a:r>
            <a:rPr lang="en-US" b="1" dirty="0"/>
            <a:t>A delicate balancing act</a:t>
          </a:r>
        </a:p>
      </dgm:t>
    </dgm:pt>
    <dgm:pt modelId="{D27A1CEB-BB22-5247-9A42-0A60ECAFB98A}" type="parTrans" cxnId="{536F52D8-46E2-6440-BE14-A3FE7C7A74CA}">
      <dgm:prSet/>
      <dgm:spPr/>
      <dgm:t>
        <a:bodyPr/>
        <a:lstStyle/>
        <a:p>
          <a:endParaRPr lang="en-US"/>
        </a:p>
      </dgm:t>
    </dgm:pt>
    <dgm:pt modelId="{413F7952-9BAD-FB4B-B32D-B77A150C24C5}" type="sibTrans" cxnId="{536F52D8-46E2-6440-BE14-A3FE7C7A74CA}">
      <dgm:prSet/>
      <dgm:spPr/>
      <dgm:t>
        <a:bodyPr/>
        <a:lstStyle/>
        <a:p>
          <a:endParaRPr lang="en-US"/>
        </a:p>
      </dgm:t>
    </dgm:pt>
    <dgm:pt modelId="{F99F8C06-DB7C-434D-84EA-98A044CCF14C}">
      <dgm:prSet/>
      <dgm:spPr>
        <a:solidFill>
          <a:schemeClr val="accent4">
            <a:lumMod val="20000"/>
            <a:lumOff val="80000"/>
            <a:alpha val="90000"/>
          </a:schemeClr>
        </a:solidFill>
      </dgm:spPr>
      <dgm:t>
        <a:bodyPr/>
        <a:lstStyle/>
        <a:p>
          <a:r>
            <a:rPr lang="en-US" dirty="0"/>
            <a:t>(Article 1) reaffirm general commitments to a set of ambiguous concepts: multilateralism, respect for international law and the principles of the U.N. Charter, the principles of equality, reciprocity and mutual respect, and to the promotion of sustainable development. (Art. 1 ¶¶1-2, 4).  </a:t>
          </a:r>
        </a:p>
      </dgm:t>
    </dgm:pt>
    <dgm:pt modelId="{2878E9F4-CAC3-0445-97AE-CFDA80EF07AB}" type="parTrans" cxnId="{DEDD6F60-AE8D-B84D-A7B6-3C9C9D13FDB5}">
      <dgm:prSet/>
      <dgm:spPr/>
      <dgm:t>
        <a:bodyPr/>
        <a:lstStyle/>
        <a:p>
          <a:endParaRPr lang="en-US"/>
        </a:p>
      </dgm:t>
    </dgm:pt>
    <dgm:pt modelId="{9FC611FE-B29D-8D4A-9F57-2E93C80919F6}" type="sibTrans" cxnId="{DEDD6F60-AE8D-B84D-A7B6-3C9C9D13FDB5}">
      <dgm:prSet/>
      <dgm:spPr/>
      <dgm:t>
        <a:bodyPr/>
        <a:lstStyle/>
        <a:p>
          <a:endParaRPr lang="en-US"/>
        </a:p>
      </dgm:t>
    </dgm:pt>
    <dgm:pt modelId="{AF7AAB42-CCCC-8547-8880-42A316FF343A}">
      <dgm:prSet/>
      <dgm:spPr>
        <a:solidFill>
          <a:schemeClr val="accent4">
            <a:lumMod val="20000"/>
            <a:lumOff val="80000"/>
            <a:alpha val="90000"/>
          </a:schemeClr>
        </a:solidFill>
      </dgm:spPr>
      <dgm:t>
        <a:bodyPr/>
        <a:lstStyle/>
        <a:p>
          <a:r>
            <a:rPr lang="en-US" dirty="0"/>
            <a:t>BUT implementation of PDCA would be undertaken "in accordance with their respective constitutional principles, legal frameworks, legislation, norms and regulations, as well as the applicable international instruments to which they are parties." (Art. 1 ¶ 3).  </a:t>
          </a:r>
        </a:p>
      </dgm:t>
    </dgm:pt>
    <dgm:pt modelId="{36A664DD-BCF6-B54B-8E71-18B189ED3E76}" type="parTrans" cxnId="{9338C814-5BB4-8C4A-ADA8-1679A50BED53}">
      <dgm:prSet/>
      <dgm:spPr/>
      <dgm:t>
        <a:bodyPr/>
        <a:lstStyle/>
        <a:p>
          <a:endParaRPr lang="en-US"/>
        </a:p>
      </dgm:t>
    </dgm:pt>
    <dgm:pt modelId="{214DACFB-24C0-5444-9BE9-200977D45DC3}" type="sibTrans" cxnId="{9338C814-5BB4-8C4A-ADA8-1679A50BED53}">
      <dgm:prSet/>
      <dgm:spPr/>
      <dgm:t>
        <a:bodyPr/>
        <a:lstStyle/>
        <a:p>
          <a:endParaRPr lang="en-US"/>
        </a:p>
      </dgm:t>
    </dgm:pt>
    <dgm:pt modelId="{FF373B87-A51D-234B-B135-1B8E6AED5A1E}">
      <dgm:prSet/>
      <dgm:spPr/>
      <dgm:t>
        <a:bodyPr/>
        <a:lstStyle/>
        <a:p>
          <a:r>
            <a:rPr lang="en-US" dirty="0"/>
            <a:t>Internationalism in Human Rights versus Sovereignty</a:t>
          </a:r>
        </a:p>
      </dgm:t>
    </dgm:pt>
    <dgm:pt modelId="{78B2D31D-5ACC-044A-A31F-1BE0E30C50DA}" type="parTrans" cxnId="{089561E9-4C44-7F4D-84F9-11C3C1C912B2}">
      <dgm:prSet/>
      <dgm:spPr/>
      <dgm:t>
        <a:bodyPr/>
        <a:lstStyle/>
        <a:p>
          <a:endParaRPr lang="en-US"/>
        </a:p>
      </dgm:t>
    </dgm:pt>
    <dgm:pt modelId="{CF21AAD3-5E93-8845-81E1-70EC3D0BDD3F}" type="sibTrans" cxnId="{089561E9-4C44-7F4D-84F9-11C3C1C912B2}">
      <dgm:prSet/>
      <dgm:spPr/>
      <dgm:t>
        <a:bodyPr/>
        <a:lstStyle/>
        <a:p>
          <a:endParaRPr lang="en-US"/>
        </a:p>
      </dgm:t>
    </dgm:pt>
    <dgm:pt modelId="{F8D1BFC3-7B97-1842-A6CE-5A3BFEE401A1}">
      <dgm:prSet/>
      <dgm:spPr>
        <a:solidFill>
          <a:schemeClr val="accent6">
            <a:lumMod val="20000"/>
            <a:lumOff val="80000"/>
            <a:alpha val="90000"/>
          </a:schemeClr>
        </a:solidFill>
      </dgm:spPr>
      <dgm:t>
        <a:bodyPr/>
        <a:lstStyle/>
        <a:p>
          <a:r>
            <a:rPr lang="en-US" dirty="0"/>
            <a:t>declarations of "respect for and the promotion of democratic principles, respect for all human rights and fundamental freedoms laid down in the Universal Declaration of Human Rights and in the core international human-rights instruments and their optional protocols which are applicable to the Parties, and respect for the rule of law." (Art. 1 ¶5).  </a:t>
          </a:r>
        </a:p>
      </dgm:t>
    </dgm:pt>
    <dgm:pt modelId="{7911F2C8-B3FB-A049-9813-5DAAC0F7C7DA}" type="parTrans" cxnId="{1AE4B9ED-C1CA-9C41-B744-121B92F66097}">
      <dgm:prSet/>
      <dgm:spPr/>
      <dgm:t>
        <a:bodyPr/>
        <a:lstStyle/>
        <a:p>
          <a:endParaRPr lang="en-US"/>
        </a:p>
      </dgm:t>
    </dgm:pt>
    <dgm:pt modelId="{F6030F93-B556-9047-B578-402360094C88}" type="sibTrans" cxnId="{1AE4B9ED-C1CA-9C41-B744-121B92F66097}">
      <dgm:prSet/>
      <dgm:spPr/>
      <dgm:t>
        <a:bodyPr/>
        <a:lstStyle/>
        <a:p>
          <a:endParaRPr lang="en-US"/>
        </a:p>
      </dgm:t>
    </dgm:pt>
    <dgm:pt modelId="{5447A746-E10E-E347-A05A-56F538411BA6}">
      <dgm:prSet/>
      <dgm:spPr>
        <a:solidFill>
          <a:schemeClr val="accent6">
            <a:lumMod val="20000"/>
            <a:lumOff val="80000"/>
            <a:alpha val="90000"/>
          </a:schemeClr>
        </a:solidFill>
      </dgm:spPr>
      <dgm:t>
        <a:bodyPr/>
        <a:lstStyle/>
        <a:p>
          <a:r>
            <a:rPr lang="en-US"/>
            <a:t>BUT: ¶ 6 in which both sides "recognise that all peoples have the right to freely determine their political system and to freely pursue their economic, social and cultural development." (Art. 1, ¶ 6). </a:t>
          </a:r>
        </a:p>
      </dgm:t>
    </dgm:pt>
    <dgm:pt modelId="{EE455AA9-01CF-B740-8120-70AFE3AEE10F}" type="parTrans" cxnId="{47413825-A0B2-4F4D-865E-DBB6BC0C23B9}">
      <dgm:prSet/>
      <dgm:spPr/>
      <dgm:t>
        <a:bodyPr/>
        <a:lstStyle/>
        <a:p>
          <a:endParaRPr lang="en-US"/>
        </a:p>
      </dgm:t>
    </dgm:pt>
    <dgm:pt modelId="{016037BA-820A-004A-AC67-980F73CA1E52}" type="sibTrans" cxnId="{47413825-A0B2-4F4D-865E-DBB6BC0C23B9}">
      <dgm:prSet/>
      <dgm:spPr/>
      <dgm:t>
        <a:bodyPr/>
        <a:lstStyle/>
        <a:p>
          <a:endParaRPr lang="en-US"/>
        </a:p>
      </dgm:t>
    </dgm:pt>
    <dgm:pt modelId="{D887AD00-6501-5945-86A1-0314137B3DC2}">
      <dgm:prSet/>
      <dgm:spPr/>
      <dgm:t>
        <a:bodyPr/>
        <a:lstStyle/>
        <a:p>
          <a:r>
            <a:rPr lang="en-US" b="1" dirty="0"/>
            <a:t>Methodologies</a:t>
          </a:r>
        </a:p>
      </dgm:t>
    </dgm:pt>
    <dgm:pt modelId="{605370E8-4D76-8E4E-B771-615E80EDA038}" type="parTrans" cxnId="{4B1A1EC6-0454-8941-B86A-1D338828C1B2}">
      <dgm:prSet/>
      <dgm:spPr/>
      <dgm:t>
        <a:bodyPr/>
        <a:lstStyle/>
        <a:p>
          <a:endParaRPr lang="en-US"/>
        </a:p>
      </dgm:t>
    </dgm:pt>
    <dgm:pt modelId="{D8FF871E-B117-194B-9752-DB78BDB4E3DA}" type="sibTrans" cxnId="{4B1A1EC6-0454-8941-B86A-1D338828C1B2}">
      <dgm:prSet/>
      <dgm:spPr/>
      <dgm:t>
        <a:bodyPr/>
        <a:lstStyle/>
        <a:p>
          <a:endParaRPr lang="en-US"/>
        </a:p>
      </dgm:t>
    </dgm:pt>
    <dgm:pt modelId="{55068D6B-4750-4144-9F2F-2FC44C90522F}">
      <dgm:prSet/>
      <dgm:spPr>
        <a:solidFill>
          <a:schemeClr val="accent5">
            <a:lumMod val="20000"/>
            <a:lumOff val="80000"/>
            <a:alpha val="90000"/>
          </a:schemeClr>
        </a:solidFill>
      </dgm:spPr>
      <dgm:t>
        <a:bodyPr/>
        <a:lstStyle/>
        <a:p>
          <a:r>
            <a:rPr lang="en-US"/>
            <a:t>Carry over and augmente the objective of the 1996 EU Common Position “to carry out focused economic cooperation actions in support of the economic opening being implemented.” (EU Common Position, supra, ¶3(f)). </a:t>
          </a:r>
        </a:p>
      </dgm:t>
    </dgm:pt>
    <dgm:pt modelId="{64D8304F-0E0B-C348-A605-D8276641E041}" type="parTrans" cxnId="{8F03D857-3446-294C-B693-1D40E4352ACD}">
      <dgm:prSet/>
      <dgm:spPr/>
      <dgm:t>
        <a:bodyPr/>
        <a:lstStyle/>
        <a:p>
          <a:endParaRPr lang="en-US"/>
        </a:p>
      </dgm:t>
    </dgm:pt>
    <dgm:pt modelId="{56712B30-295E-B549-A290-FC20AE1A9085}" type="sibTrans" cxnId="{8F03D857-3446-294C-B693-1D40E4352ACD}">
      <dgm:prSet/>
      <dgm:spPr/>
      <dgm:t>
        <a:bodyPr/>
        <a:lstStyle/>
        <a:p>
          <a:endParaRPr lang="en-US"/>
        </a:p>
      </dgm:t>
    </dgm:pt>
    <dgm:pt modelId="{4F64B197-B71A-6B47-A315-1D6D6B386600}" type="pres">
      <dgm:prSet presAssocID="{36C11310-FEAA-B94D-9406-3F9A55CD19A5}" presName="linearFlow" presStyleCnt="0">
        <dgm:presLayoutVars>
          <dgm:dir/>
          <dgm:animLvl val="lvl"/>
          <dgm:resizeHandles val="exact"/>
        </dgm:presLayoutVars>
      </dgm:prSet>
      <dgm:spPr/>
    </dgm:pt>
    <dgm:pt modelId="{807D88B2-AFC2-AF4B-91CB-F56D06A4EAAB}" type="pres">
      <dgm:prSet presAssocID="{AE70FC4A-F780-F042-B89D-EF03BBEF741D}" presName="composite" presStyleCnt="0"/>
      <dgm:spPr/>
    </dgm:pt>
    <dgm:pt modelId="{AD382B34-046B-5A47-9AF4-0E5D25571C97}" type="pres">
      <dgm:prSet presAssocID="{AE70FC4A-F780-F042-B89D-EF03BBEF741D}" presName="parentText" presStyleLbl="alignNode1" presStyleIdx="0" presStyleCnt="3">
        <dgm:presLayoutVars>
          <dgm:chMax val="1"/>
          <dgm:bulletEnabled val="1"/>
        </dgm:presLayoutVars>
      </dgm:prSet>
      <dgm:spPr/>
    </dgm:pt>
    <dgm:pt modelId="{77964A49-D1F9-054A-81FF-A614780CB695}" type="pres">
      <dgm:prSet presAssocID="{AE70FC4A-F780-F042-B89D-EF03BBEF741D}" presName="descendantText" presStyleLbl="alignAcc1" presStyleIdx="0" presStyleCnt="3" custScaleY="119739">
        <dgm:presLayoutVars>
          <dgm:bulletEnabled val="1"/>
        </dgm:presLayoutVars>
      </dgm:prSet>
      <dgm:spPr/>
    </dgm:pt>
    <dgm:pt modelId="{15DECF7F-49A6-5D46-953C-2E402131A91A}" type="pres">
      <dgm:prSet presAssocID="{413F7952-9BAD-FB4B-B32D-B77A150C24C5}" presName="sp" presStyleCnt="0"/>
      <dgm:spPr/>
    </dgm:pt>
    <dgm:pt modelId="{7CFC3577-DE36-5640-93D2-FE1B6BD1C209}" type="pres">
      <dgm:prSet presAssocID="{FF373B87-A51D-234B-B135-1B8E6AED5A1E}" presName="composite" presStyleCnt="0"/>
      <dgm:spPr/>
    </dgm:pt>
    <dgm:pt modelId="{5D50F79D-FEB4-534B-8010-BABEEB4657E0}" type="pres">
      <dgm:prSet presAssocID="{FF373B87-A51D-234B-B135-1B8E6AED5A1E}" presName="parentText" presStyleLbl="alignNode1" presStyleIdx="1" presStyleCnt="3">
        <dgm:presLayoutVars>
          <dgm:chMax val="1"/>
          <dgm:bulletEnabled val="1"/>
        </dgm:presLayoutVars>
      </dgm:prSet>
      <dgm:spPr/>
    </dgm:pt>
    <dgm:pt modelId="{B5DC5ABC-6470-6D40-85D3-D3A69DF1060A}" type="pres">
      <dgm:prSet presAssocID="{FF373B87-A51D-234B-B135-1B8E6AED5A1E}" presName="descendantText" presStyleLbl="alignAcc1" presStyleIdx="1" presStyleCnt="3" custScaleY="156047">
        <dgm:presLayoutVars>
          <dgm:bulletEnabled val="1"/>
        </dgm:presLayoutVars>
      </dgm:prSet>
      <dgm:spPr/>
    </dgm:pt>
    <dgm:pt modelId="{7BC9AAA2-A96C-A446-A8BC-542E97E3A54E}" type="pres">
      <dgm:prSet presAssocID="{CF21AAD3-5E93-8845-81E1-70EC3D0BDD3F}" presName="sp" presStyleCnt="0"/>
      <dgm:spPr/>
    </dgm:pt>
    <dgm:pt modelId="{70C0FE39-5ADE-894A-8BA3-866C62B0B401}" type="pres">
      <dgm:prSet presAssocID="{D887AD00-6501-5945-86A1-0314137B3DC2}" presName="composite" presStyleCnt="0"/>
      <dgm:spPr/>
    </dgm:pt>
    <dgm:pt modelId="{FB09269E-A107-514D-99A9-021BA930B44B}" type="pres">
      <dgm:prSet presAssocID="{D887AD00-6501-5945-86A1-0314137B3DC2}" presName="parentText" presStyleLbl="alignNode1" presStyleIdx="2" presStyleCnt="3">
        <dgm:presLayoutVars>
          <dgm:chMax val="1"/>
          <dgm:bulletEnabled val="1"/>
        </dgm:presLayoutVars>
      </dgm:prSet>
      <dgm:spPr/>
    </dgm:pt>
    <dgm:pt modelId="{745471F5-A6CC-C549-A731-E97F79C11D01}" type="pres">
      <dgm:prSet presAssocID="{D887AD00-6501-5945-86A1-0314137B3DC2}" presName="descendantText" presStyleLbl="alignAcc1" presStyleIdx="2" presStyleCnt="3">
        <dgm:presLayoutVars>
          <dgm:bulletEnabled val="1"/>
        </dgm:presLayoutVars>
      </dgm:prSet>
      <dgm:spPr/>
    </dgm:pt>
  </dgm:ptLst>
  <dgm:cxnLst>
    <dgm:cxn modelId="{984C1B01-AF5B-0E4D-AEB1-22A0763F1E05}" type="presOf" srcId="{D887AD00-6501-5945-86A1-0314137B3DC2}" destId="{FB09269E-A107-514D-99A9-021BA930B44B}" srcOrd="0" destOrd="0" presId="urn:microsoft.com/office/officeart/2005/8/layout/chevron2"/>
    <dgm:cxn modelId="{58E30902-2DFA-2B4B-BC85-4C2F3ECAA8C1}" type="presOf" srcId="{F99F8C06-DB7C-434D-84EA-98A044CCF14C}" destId="{77964A49-D1F9-054A-81FF-A614780CB695}" srcOrd="0" destOrd="0" presId="urn:microsoft.com/office/officeart/2005/8/layout/chevron2"/>
    <dgm:cxn modelId="{9338C814-5BB4-8C4A-ADA8-1679A50BED53}" srcId="{AE70FC4A-F780-F042-B89D-EF03BBEF741D}" destId="{AF7AAB42-CCCC-8547-8880-42A316FF343A}" srcOrd="1" destOrd="0" parTransId="{36A664DD-BCF6-B54B-8E71-18B189ED3E76}" sibTransId="{214DACFB-24C0-5444-9BE9-200977D45DC3}"/>
    <dgm:cxn modelId="{47413825-A0B2-4F4D-865E-DBB6BC0C23B9}" srcId="{FF373B87-A51D-234B-B135-1B8E6AED5A1E}" destId="{5447A746-E10E-E347-A05A-56F538411BA6}" srcOrd="1" destOrd="0" parTransId="{EE455AA9-01CF-B740-8120-70AFE3AEE10F}" sibTransId="{016037BA-820A-004A-AC67-980F73CA1E52}"/>
    <dgm:cxn modelId="{A1E1BE2C-8C2A-E847-BA3C-A94595F1DC59}" type="presOf" srcId="{F8D1BFC3-7B97-1842-A6CE-5A3BFEE401A1}" destId="{B5DC5ABC-6470-6D40-85D3-D3A69DF1060A}" srcOrd="0" destOrd="0" presId="urn:microsoft.com/office/officeart/2005/8/layout/chevron2"/>
    <dgm:cxn modelId="{5FC34B3F-3B53-2A40-90F4-8C3D93EDD4FE}" type="presOf" srcId="{55068D6B-4750-4144-9F2F-2FC44C90522F}" destId="{745471F5-A6CC-C549-A731-E97F79C11D01}" srcOrd="0" destOrd="0" presId="urn:microsoft.com/office/officeart/2005/8/layout/chevron2"/>
    <dgm:cxn modelId="{DFEC7D51-53C5-664C-9C69-4AFB4088F2A2}" type="presOf" srcId="{AE70FC4A-F780-F042-B89D-EF03BBEF741D}" destId="{AD382B34-046B-5A47-9AF4-0E5D25571C97}" srcOrd="0" destOrd="0" presId="urn:microsoft.com/office/officeart/2005/8/layout/chevron2"/>
    <dgm:cxn modelId="{8F03D857-3446-294C-B693-1D40E4352ACD}" srcId="{D887AD00-6501-5945-86A1-0314137B3DC2}" destId="{55068D6B-4750-4144-9F2F-2FC44C90522F}" srcOrd="0" destOrd="0" parTransId="{64D8304F-0E0B-C348-A605-D8276641E041}" sibTransId="{56712B30-295E-B549-A290-FC20AE1A9085}"/>
    <dgm:cxn modelId="{DEDD6F60-AE8D-B84D-A7B6-3C9C9D13FDB5}" srcId="{AE70FC4A-F780-F042-B89D-EF03BBEF741D}" destId="{F99F8C06-DB7C-434D-84EA-98A044CCF14C}" srcOrd="0" destOrd="0" parTransId="{2878E9F4-CAC3-0445-97AE-CFDA80EF07AB}" sibTransId="{9FC611FE-B29D-8D4A-9F57-2E93C80919F6}"/>
    <dgm:cxn modelId="{414479B6-85CE-6B45-AFA9-EB4DE51C736F}" type="presOf" srcId="{FF373B87-A51D-234B-B135-1B8E6AED5A1E}" destId="{5D50F79D-FEB4-534B-8010-BABEEB4657E0}" srcOrd="0" destOrd="0" presId="urn:microsoft.com/office/officeart/2005/8/layout/chevron2"/>
    <dgm:cxn modelId="{4B1A1EC6-0454-8941-B86A-1D338828C1B2}" srcId="{36C11310-FEAA-B94D-9406-3F9A55CD19A5}" destId="{D887AD00-6501-5945-86A1-0314137B3DC2}" srcOrd="2" destOrd="0" parTransId="{605370E8-4D76-8E4E-B771-615E80EDA038}" sibTransId="{D8FF871E-B117-194B-9752-DB78BDB4E3DA}"/>
    <dgm:cxn modelId="{536F52D8-46E2-6440-BE14-A3FE7C7A74CA}" srcId="{36C11310-FEAA-B94D-9406-3F9A55CD19A5}" destId="{AE70FC4A-F780-F042-B89D-EF03BBEF741D}" srcOrd="0" destOrd="0" parTransId="{D27A1CEB-BB22-5247-9A42-0A60ECAFB98A}" sibTransId="{413F7952-9BAD-FB4B-B32D-B77A150C24C5}"/>
    <dgm:cxn modelId="{8F0DC9DB-B857-524D-81E4-2F4EE85834B7}" type="presOf" srcId="{AF7AAB42-CCCC-8547-8880-42A316FF343A}" destId="{77964A49-D1F9-054A-81FF-A614780CB695}" srcOrd="0" destOrd="1" presId="urn:microsoft.com/office/officeart/2005/8/layout/chevron2"/>
    <dgm:cxn modelId="{9A5CA6E5-4A3F-D34F-A717-CA5B4C4D53AD}" type="presOf" srcId="{5447A746-E10E-E347-A05A-56F538411BA6}" destId="{B5DC5ABC-6470-6D40-85D3-D3A69DF1060A}" srcOrd="0" destOrd="1" presId="urn:microsoft.com/office/officeart/2005/8/layout/chevron2"/>
    <dgm:cxn modelId="{089561E9-4C44-7F4D-84F9-11C3C1C912B2}" srcId="{36C11310-FEAA-B94D-9406-3F9A55CD19A5}" destId="{FF373B87-A51D-234B-B135-1B8E6AED5A1E}" srcOrd="1" destOrd="0" parTransId="{78B2D31D-5ACC-044A-A31F-1BE0E30C50DA}" sibTransId="{CF21AAD3-5E93-8845-81E1-70EC3D0BDD3F}"/>
    <dgm:cxn modelId="{1AE4B9ED-C1CA-9C41-B744-121B92F66097}" srcId="{FF373B87-A51D-234B-B135-1B8E6AED5A1E}" destId="{F8D1BFC3-7B97-1842-A6CE-5A3BFEE401A1}" srcOrd="0" destOrd="0" parTransId="{7911F2C8-B3FB-A049-9813-5DAAC0F7C7DA}" sibTransId="{F6030F93-B556-9047-B578-402360094C88}"/>
    <dgm:cxn modelId="{AA11E3F5-D5A1-004B-8FBE-CDD41B1910C9}" type="presOf" srcId="{36C11310-FEAA-B94D-9406-3F9A55CD19A5}" destId="{4F64B197-B71A-6B47-A315-1D6D6B386600}" srcOrd="0" destOrd="0" presId="urn:microsoft.com/office/officeart/2005/8/layout/chevron2"/>
    <dgm:cxn modelId="{56CD7627-435B-F34D-A842-F46045B22ABE}" type="presParOf" srcId="{4F64B197-B71A-6B47-A315-1D6D6B386600}" destId="{807D88B2-AFC2-AF4B-91CB-F56D06A4EAAB}" srcOrd="0" destOrd="0" presId="urn:microsoft.com/office/officeart/2005/8/layout/chevron2"/>
    <dgm:cxn modelId="{3ABC09D4-CC04-B448-A702-8090AEB36FE2}" type="presParOf" srcId="{807D88B2-AFC2-AF4B-91CB-F56D06A4EAAB}" destId="{AD382B34-046B-5A47-9AF4-0E5D25571C97}" srcOrd="0" destOrd="0" presId="urn:microsoft.com/office/officeart/2005/8/layout/chevron2"/>
    <dgm:cxn modelId="{CD2BF94E-9941-8A45-AA07-2B294F6B47E2}" type="presParOf" srcId="{807D88B2-AFC2-AF4B-91CB-F56D06A4EAAB}" destId="{77964A49-D1F9-054A-81FF-A614780CB695}" srcOrd="1" destOrd="0" presId="urn:microsoft.com/office/officeart/2005/8/layout/chevron2"/>
    <dgm:cxn modelId="{501AD2BC-9872-9943-95FE-AE5D2F506EDD}" type="presParOf" srcId="{4F64B197-B71A-6B47-A315-1D6D6B386600}" destId="{15DECF7F-49A6-5D46-953C-2E402131A91A}" srcOrd="1" destOrd="0" presId="urn:microsoft.com/office/officeart/2005/8/layout/chevron2"/>
    <dgm:cxn modelId="{7BAD1D79-FD72-1546-9FB9-038546DFF2A8}" type="presParOf" srcId="{4F64B197-B71A-6B47-A315-1D6D6B386600}" destId="{7CFC3577-DE36-5640-93D2-FE1B6BD1C209}" srcOrd="2" destOrd="0" presId="urn:microsoft.com/office/officeart/2005/8/layout/chevron2"/>
    <dgm:cxn modelId="{CB41367A-99A5-D64A-8A6E-C7A4C0FEE558}" type="presParOf" srcId="{7CFC3577-DE36-5640-93D2-FE1B6BD1C209}" destId="{5D50F79D-FEB4-534B-8010-BABEEB4657E0}" srcOrd="0" destOrd="0" presId="urn:microsoft.com/office/officeart/2005/8/layout/chevron2"/>
    <dgm:cxn modelId="{5C223D1F-F3CB-A541-9077-6FA8C85E2D1D}" type="presParOf" srcId="{7CFC3577-DE36-5640-93D2-FE1B6BD1C209}" destId="{B5DC5ABC-6470-6D40-85D3-D3A69DF1060A}" srcOrd="1" destOrd="0" presId="urn:microsoft.com/office/officeart/2005/8/layout/chevron2"/>
    <dgm:cxn modelId="{38EA1CF2-2CCD-F84B-AFC3-FF72F87E350F}" type="presParOf" srcId="{4F64B197-B71A-6B47-A315-1D6D6B386600}" destId="{7BC9AAA2-A96C-A446-A8BC-542E97E3A54E}" srcOrd="3" destOrd="0" presId="urn:microsoft.com/office/officeart/2005/8/layout/chevron2"/>
    <dgm:cxn modelId="{D8E034AE-B293-9A4E-A18A-E0832BF72F69}" type="presParOf" srcId="{4F64B197-B71A-6B47-A315-1D6D6B386600}" destId="{70C0FE39-5ADE-894A-8BA3-866C62B0B401}" srcOrd="4" destOrd="0" presId="urn:microsoft.com/office/officeart/2005/8/layout/chevron2"/>
    <dgm:cxn modelId="{19CA2568-B9BA-1A4D-82D8-2B5BD1A8CD78}" type="presParOf" srcId="{70C0FE39-5ADE-894A-8BA3-866C62B0B401}" destId="{FB09269E-A107-514D-99A9-021BA930B44B}" srcOrd="0" destOrd="0" presId="urn:microsoft.com/office/officeart/2005/8/layout/chevron2"/>
    <dgm:cxn modelId="{F18A1677-9D57-8F42-8F99-D11BBD931FB9}" type="presParOf" srcId="{70C0FE39-5ADE-894A-8BA3-866C62B0B401}" destId="{745471F5-A6CC-C549-A731-E97F79C11D0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AC897-CC8C-D149-9C23-D8368529206C}"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63AE6F03-87B7-9C46-8A6D-0ACA42F37F3A}">
      <dgm:prSet/>
      <dgm:spPr/>
      <dgm:t>
        <a:bodyPr/>
        <a:lstStyle/>
        <a:p>
          <a:r>
            <a:rPr lang="en-US"/>
            <a:t>Illicit trade in small arms and light weapons and other conventional weapons (Art. 6); </a:t>
          </a:r>
        </a:p>
      </dgm:t>
    </dgm:pt>
    <dgm:pt modelId="{7BD67856-A680-4245-A184-A4F557ED6ECD}" type="parTrans" cxnId="{8B74BAE2-6722-A141-A97F-80EC0F7B7565}">
      <dgm:prSet/>
      <dgm:spPr/>
      <dgm:t>
        <a:bodyPr/>
        <a:lstStyle/>
        <a:p>
          <a:endParaRPr lang="en-US"/>
        </a:p>
      </dgm:t>
    </dgm:pt>
    <dgm:pt modelId="{52B10682-A25B-6A42-ACFF-BCA4B2D83DCB}" type="sibTrans" cxnId="{8B74BAE2-6722-A141-A97F-80EC0F7B7565}">
      <dgm:prSet/>
      <dgm:spPr/>
      <dgm:t>
        <a:bodyPr/>
        <a:lstStyle/>
        <a:p>
          <a:endParaRPr lang="en-US"/>
        </a:p>
      </dgm:t>
    </dgm:pt>
    <dgm:pt modelId="{51AACD96-7243-254B-8643-DD8654C80781}">
      <dgm:prSet/>
      <dgm:spPr/>
      <dgm:t>
        <a:bodyPr/>
        <a:lstStyle/>
        <a:p>
          <a:r>
            <a:rPr lang="en-US"/>
            <a:t>Disarmament and nonproliferation of weapons of mass destruction (Art. 7); </a:t>
          </a:r>
        </a:p>
      </dgm:t>
    </dgm:pt>
    <dgm:pt modelId="{57EC0E65-054C-234E-A786-28C502ECD6CE}" type="parTrans" cxnId="{E8804ACD-0AFF-644A-AA09-2B428F0797DB}">
      <dgm:prSet/>
      <dgm:spPr/>
      <dgm:t>
        <a:bodyPr/>
        <a:lstStyle/>
        <a:p>
          <a:endParaRPr lang="en-US"/>
        </a:p>
      </dgm:t>
    </dgm:pt>
    <dgm:pt modelId="{0D611D1D-AE47-8C4E-80BB-9A8FA001B98C}" type="sibTrans" cxnId="{E8804ACD-0AFF-644A-AA09-2B428F0797DB}">
      <dgm:prSet/>
      <dgm:spPr/>
      <dgm:t>
        <a:bodyPr/>
        <a:lstStyle/>
        <a:p>
          <a:endParaRPr lang="en-US"/>
        </a:p>
      </dgm:t>
    </dgm:pt>
    <dgm:pt modelId="{2D8C32EA-AC19-254E-9FEB-BA982F04671D}">
      <dgm:prSet/>
      <dgm:spPr/>
      <dgm:t>
        <a:bodyPr/>
        <a:lstStyle/>
        <a:p>
          <a:r>
            <a:rPr lang="en-US"/>
            <a:t>Anti-terrorism measures (art. 8); </a:t>
          </a:r>
        </a:p>
      </dgm:t>
    </dgm:pt>
    <dgm:pt modelId="{D6A93760-DD64-0D4D-BC5E-38E695C02343}" type="parTrans" cxnId="{D55105FF-3C1C-EE40-908B-8CF6A7DE40CD}">
      <dgm:prSet/>
      <dgm:spPr/>
      <dgm:t>
        <a:bodyPr/>
        <a:lstStyle/>
        <a:p>
          <a:endParaRPr lang="en-US"/>
        </a:p>
      </dgm:t>
    </dgm:pt>
    <dgm:pt modelId="{1A4BC410-4031-1549-BB69-6EC6C78D92AE}" type="sibTrans" cxnId="{D55105FF-3C1C-EE40-908B-8CF6A7DE40CD}">
      <dgm:prSet/>
      <dgm:spPr/>
      <dgm:t>
        <a:bodyPr/>
        <a:lstStyle/>
        <a:p>
          <a:endParaRPr lang="en-US"/>
        </a:p>
      </dgm:t>
    </dgm:pt>
    <dgm:pt modelId="{3CC29872-83CE-BA48-822B-64C58BCDF98D}">
      <dgm:prSet/>
      <dgm:spPr/>
      <dgm:t>
        <a:bodyPr/>
        <a:lstStyle/>
        <a:p>
          <a:r>
            <a:rPr lang="en-US"/>
            <a:t>International criminality (art. 9);  </a:t>
          </a:r>
        </a:p>
      </dgm:t>
    </dgm:pt>
    <dgm:pt modelId="{2E0DC69A-74EA-E24A-ACD6-BEB015D1B100}" type="parTrans" cxnId="{EBB1E2CB-F19B-2349-833F-CD9506F0F360}">
      <dgm:prSet/>
      <dgm:spPr/>
      <dgm:t>
        <a:bodyPr/>
        <a:lstStyle/>
        <a:p>
          <a:endParaRPr lang="en-US"/>
        </a:p>
      </dgm:t>
    </dgm:pt>
    <dgm:pt modelId="{E0E59441-AF12-0440-BAF3-CE21573FA656}" type="sibTrans" cxnId="{EBB1E2CB-F19B-2349-833F-CD9506F0F360}">
      <dgm:prSet/>
      <dgm:spPr/>
      <dgm:t>
        <a:bodyPr/>
        <a:lstStyle/>
        <a:p>
          <a:endParaRPr lang="en-US"/>
        </a:p>
      </dgm:t>
    </dgm:pt>
    <dgm:pt modelId="{BB98C3F2-0E47-F14F-BC1F-4F6EBAEB4EB4}">
      <dgm:prSet/>
      <dgm:spPr/>
      <dgm:t>
        <a:bodyPr/>
        <a:lstStyle/>
        <a:p>
          <a:r>
            <a:rPr lang="en-US" dirty="0"/>
            <a:t>Unilateral coercive measures (art. 10) (e.g., US sanctions)  </a:t>
          </a:r>
        </a:p>
      </dgm:t>
    </dgm:pt>
    <dgm:pt modelId="{7F527AD7-20DD-064A-9175-96845D792BB7}" type="parTrans" cxnId="{48FB0019-7A16-3043-8C7A-A379AC3904B4}">
      <dgm:prSet/>
      <dgm:spPr/>
      <dgm:t>
        <a:bodyPr/>
        <a:lstStyle/>
        <a:p>
          <a:endParaRPr lang="en-US"/>
        </a:p>
      </dgm:t>
    </dgm:pt>
    <dgm:pt modelId="{84498A57-16F0-5947-BA35-BF6B8686F789}" type="sibTrans" cxnId="{48FB0019-7A16-3043-8C7A-A379AC3904B4}">
      <dgm:prSet/>
      <dgm:spPr/>
      <dgm:t>
        <a:bodyPr/>
        <a:lstStyle/>
        <a:p>
          <a:endParaRPr lang="en-US"/>
        </a:p>
      </dgm:t>
    </dgm:pt>
    <dgm:pt modelId="{1846C1D1-8836-1643-B6E7-0670F59EA381}">
      <dgm:prSet/>
      <dgm:spPr/>
      <dgm:t>
        <a:bodyPr/>
        <a:lstStyle/>
        <a:p>
          <a:r>
            <a:rPr lang="en-US"/>
            <a:t>Combating trafficking in persons and migrant smuggling (Art. 11); </a:t>
          </a:r>
        </a:p>
      </dgm:t>
    </dgm:pt>
    <dgm:pt modelId="{A2DBB756-DE15-1043-8B34-C8094A8CA9BE}" type="parTrans" cxnId="{BC666B95-7544-FA4F-B98E-2606AB01265F}">
      <dgm:prSet/>
      <dgm:spPr/>
      <dgm:t>
        <a:bodyPr/>
        <a:lstStyle/>
        <a:p>
          <a:endParaRPr lang="en-US"/>
        </a:p>
      </dgm:t>
    </dgm:pt>
    <dgm:pt modelId="{06AF920B-2419-484F-B515-87F0F9D7A278}" type="sibTrans" cxnId="{BC666B95-7544-FA4F-B98E-2606AB01265F}">
      <dgm:prSet/>
      <dgm:spPr/>
      <dgm:t>
        <a:bodyPr/>
        <a:lstStyle/>
        <a:p>
          <a:endParaRPr lang="en-US"/>
        </a:p>
      </dgm:t>
    </dgm:pt>
    <dgm:pt modelId="{A15ABCB3-BBB5-9B4C-B94A-821C47AD550D}">
      <dgm:prSet/>
      <dgm:spPr/>
      <dgm:t>
        <a:bodyPr/>
        <a:lstStyle/>
        <a:p>
          <a:r>
            <a:rPr lang="en-US"/>
            <a:t>Trade in illicit drugs (Art. 12); </a:t>
          </a:r>
        </a:p>
      </dgm:t>
    </dgm:pt>
    <dgm:pt modelId="{58784F8C-AE95-1A47-86FD-EB75DBA1EE56}" type="parTrans" cxnId="{DDE967EF-F095-0049-A664-8B3DA543D613}">
      <dgm:prSet/>
      <dgm:spPr/>
      <dgm:t>
        <a:bodyPr/>
        <a:lstStyle/>
        <a:p>
          <a:endParaRPr lang="en-US"/>
        </a:p>
      </dgm:t>
    </dgm:pt>
    <dgm:pt modelId="{C96DA280-962E-2A45-B287-14A1123DA809}" type="sibTrans" cxnId="{DDE967EF-F095-0049-A664-8B3DA543D613}">
      <dgm:prSet/>
      <dgm:spPr/>
      <dgm:t>
        <a:bodyPr/>
        <a:lstStyle/>
        <a:p>
          <a:endParaRPr lang="en-US"/>
        </a:p>
      </dgm:t>
    </dgm:pt>
    <dgm:pt modelId="{0CABEC7A-20D2-B644-B419-FD41C0BAE271}">
      <dgm:prSet/>
      <dgm:spPr/>
      <dgm:t>
        <a:bodyPr/>
        <a:lstStyle/>
        <a:p>
          <a:r>
            <a:rPr lang="en-US"/>
            <a:t>Combating race discrimination, xenophobia and relate intolerance (art. 13) (best practices and capacity building).  </a:t>
          </a:r>
        </a:p>
      </dgm:t>
    </dgm:pt>
    <dgm:pt modelId="{A307DD73-934B-5446-A7BC-C6E1C8043EB3}" type="parTrans" cxnId="{F8E8884E-4BF8-F643-B3EB-E12329D2B649}">
      <dgm:prSet/>
      <dgm:spPr/>
      <dgm:t>
        <a:bodyPr/>
        <a:lstStyle/>
        <a:p>
          <a:endParaRPr lang="en-US"/>
        </a:p>
      </dgm:t>
    </dgm:pt>
    <dgm:pt modelId="{E2E455A4-EE5D-3D4D-AA57-069A7713D948}" type="sibTrans" cxnId="{F8E8884E-4BF8-F643-B3EB-E12329D2B649}">
      <dgm:prSet/>
      <dgm:spPr/>
      <dgm:t>
        <a:bodyPr/>
        <a:lstStyle/>
        <a:p>
          <a:endParaRPr lang="en-US"/>
        </a:p>
      </dgm:t>
    </dgm:pt>
    <dgm:pt modelId="{3F2A89C7-7B09-EE49-8531-B637C9918EB0}">
      <dgm:prSet/>
      <dgm:spPr/>
      <dgm:t>
        <a:bodyPr/>
        <a:lstStyle/>
        <a:p>
          <a:r>
            <a:rPr lang="en-US"/>
            <a:t>Sustainable development, mostly through the exchange of views (art. 14). </a:t>
          </a:r>
        </a:p>
      </dgm:t>
    </dgm:pt>
    <dgm:pt modelId="{EBB5F731-EC3C-3B43-B03A-CC29227943CF}" type="parTrans" cxnId="{D7E8A1D7-E385-C245-9606-C05070CCD3A8}">
      <dgm:prSet/>
      <dgm:spPr/>
      <dgm:t>
        <a:bodyPr/>
        <a:lstStyle/>
        <a:p>
          <a:endParaRPr lang="en-US"/>
        </a:p>
      </dgm:t>
    </dgm:pt>
    <dgm:pt modelId="{B9B6D95C-DA53-6249-A25B-C7EC6E6D19F0}" type="sibTrans" cxnId="{D7E8A1D7-E385-C245-9606-C05070CCD3A8}">
      <dgm:prSet/>
      <dgm:spPr/>
      <dgm:t>
        <a:bodyPr/>
        <a:lstStyle/>
        <a:p>
          <a:endParaRPr lang="en-US"/>
        </a:p>
      </dgm:t>
    </dgm:pt>
    <dgm:pt modelId="{A672FC35-50D2-4B48-BCE1-B7775F330207}" type="pres">
      <dgm:prSet presAssocID="{3BEAC897-CC8C-D149-9C23-D8368529206C}" presName="linear" presStyleCnt="0">
        <dgm:presLayoutVars>
          <dgm:animLvl val="lvl"/>
          <dgm:resizeHandles val="exact"/>
        </dgm:presLayoutVars>
      </dgm:prSet>
      <dgm:spPr/>
    </dgm:pt>
    <dgm:pt modelId="{025E415C-D2EF-1342-B04E-E72E5826DD3A}" type="pres">
      <dgm:prSet presAssocID="{63AE6F03-87B7-9C46-8A6D-0ACA42F37F3A}" presName="parentText" presStyleLbl="node1" presStyleIdx="0" presStyleCnt="9">
        <dgm:presLayoutVars>
          <dgm:chMax val="0"/>
          <dgm:bulletEnabled val="1"/>
        </dgm:presLayoutVars>
      </dgm:prSet>
      <dgm:spPr/>
    </dgm:pt>
    <dgm:pt modelId="{3737A7BB-787E-EA4E-964E-FF0F2F7041A6}" type="pres">
      <dgm:prSet presAssocID="{52B10682-A25B-6A42-ACFF-BCA4B2D83DCB}" presName="spacer" presStyleCnt="0"/>
      <dgm:spPr/>
    </dgm:pt>
    <dgm:pt modelId="{76D0D403-1D9C-294E-93F3-3389A68B86CE}" type="pres">
      <dgm:prSet presAssocID="{51AACD96-7243-254B-8643-DD8654C80781}" presName="parentText" presStyleLbl="node1" presStyleIdx="1" presStyleCnt="9">
        <dgm:presLayoutVars>
          <dgm:chMax val="0"/>
          <dgm:bulletEnabled val="1"/>
        </dgm:presLayoutVars>
      </dgm:prSet>
      <dgm:spPr/>
    </dgm:pt>
    <dgm:pt modelId="{490EB767-695E-DE40-BD43-FBE7F66CC851}" type="pres">
      <dgm:prSet presAssocID="{0D611D1D-AE47-8C4E-80BB-9A8FA001B98C}" presName="spacer" presStyleCnt="0"/>
      <dgm:spPr/>
    </dgm:pt>
    <dgm:pt modelId="{1C048BE5-4481-2945-B9A2-81CBBB55EFE3}" type="pres">
      <dgm:prSet presAssocID="{2D8C32EA-AC19-254E-9FEB-BA982F04671D}" presName="parentText" presStyleLbl="node1" presStyleIdx="2" presStyleCnt="9">
        <dgm:presLayoutVars>
          <dgm:chMax val="0"/>
          <dgm:bulletEnabled val="1"/>
        </dgm:presLayoutVars>
      </dgm:prSet>
      <dgm:spPr/>
    </dgm:pt>
    <dgm:pt modelId="{DE008618-308C-0645-9C72-394A64458102}" type="pres">
      <dgm:prSet presAssocID="{1A4BC410-4031-1549-BB69-6EC6C78D92AE}" presName="spacer" presStyleCnt="0"/>
      <dgm:spPr/>
    </dgm:pt>
    <dgm:pt modelId="{E6DF4458-6D7C-BF4D-8FE8-BE392ECD8276}" type="pres">
      <dgm:prSet presAssocID="{3CC29872-83CE-BA48-822B-64C58BCDF98D}" presName="parentText" presStyleLbl="node1" presStyleIdx="3" presStyleCnt="9">
        <dgm:presLayoutVars>
          <dgm:chMax val="0"/>
          <dgm:bulletEnabled val="1"/>
        </dgm:presLayoutVars>
      </dgm:prSet>
      <dgm:spPr/>
    </dgm:pt>
    <dgm:pt modelId="{11975762-5720-CA42-8A22-E7620D9E86FB}" type="pres">
      <dgm:prSet presAssocID="{E0E59441-AF12-0440-BAF3-CE21573FA656}" presName="spacer" presStyleCnt="0"/>
      <dgm:spPr/>
    </dgm:pt>
    <dgm:pt modelId="{A4C08C21-BA49-E841-BB33-7C8555FCE2CE}" type="pres">
      <dgm:prSet presAssocID="{BB98C3F2-0E47-F14F-BC1F-4F6EBAEB4EB4}" presName="parentText" presStyleLbl="node1" presStyleIdx="4" presStyleCnt="9">
        <dgm:presLayoutVars>
          <dgm:chMax val="0"/>
          <dgm:bulletEnabled val="1"/>
        </dgm:presLayoutVars>
      </dgm:prSet>
      <dgm:spPr/>
    </dgm:pt>
    <dgm:pt modelId="{830AF8FF-4DD0-9B45-B3D6-A4F4ED7BA39C}" type="pres">
      <dgm:prSet presAssocID="{84498A57-16F0-5947-BA35-BF6B8686F789}" presName="spacer" presStyleCnt="0"/>
      <dgm:spPr/>
    </dgm:pt>
    <dgm:pt modelId="{0EF8CA97-46E3-024C-ABA3-33C63ED1286E}" type="pres">
      <dgm:prSet presAssocID="{1846C1D1-8836-1643-B6E7-0670F59EA381}" presName="parentText" presStyleLbl="node1" presStyleIdx="5" presStyleCnt="9">
        <dgm:presLayoutVars>
          <dgm:chMax val="0"/>
          <dgm:bulletEnabled val="1"/>
        </dgm:presLayoutVars>
      </dgm:prSet>
      <dgm:spPr/>
    </dgm:pt>
    <dgm:pt modelId="{2E4B6BF7-2838-C246-B445-FFB76B5A46AC}" type="pres">
      <dgm:prSet presAssocID="{06AF920B-2419-484F-B515-87F0F9D7A278}" presName="spacer" presStyleCnt="0"/>
      <dgm:spPr/>
    </dgm:pt>
    <dgm:pt modelId="{4B9DA256-91EF-D841-9C20-8ACFD7DAC6FF}" type="pres">
      <dgm:prSet presAssocID="{A15ABCB3-BBB5-9B4C-B94A-821C47AD550D}" presName="parentText" presStyleLbl="node1" presStyleIdx="6" presStyleCnt="9">
        <dgm:presLayoutVars>
          <dgm:chMax val="0"/>
          <dgm:bulletEnabled val="1"/>
        </dgm:presLayoutVars>
      </dgm:prSet>
      <dgm:spPr/>
    </dgm:pt>
    <dgm:pt modelId="{D5D711D3-0362-6143-809A-B1F00E8FD829}" type="pres">
      <dgm:prSet presAssocID="{C96DA280-962E-2A45-B287-14A1123DA809}" presName="spacer" presStyleCnt="0"/>
      <dgm:spPr/>
    </dgm:pt>
    <dgm:pt modelId="{AEB00AD7-8B27-1B48-9F60-9BC8CAC7DA45}" type="pres">
      <dgm:prSet presAssocID="{0CABEC7A-20D2-B644-B419-FD41C0BAE271}" presName="parentText" presStyleLbl="node1" presStyleIdx="7" presStyleCnt="9">
        <dgm:presLayoutVars>
          <dgm:chMax val="0"/>
          <dgm:bulletEnabled val="1"/>
        </dgm:presLayoutVars>
      </dgm:prSet>
      <dgm:spPr/>
    </dgm:pt>
    <dgm:pt modelId="{D5D3BD7D-1FE9-DE41-AFF6-EFD78DC44809}" type="pres">
      <dgm:prSet presAssocID="{E2E455A4-EE5D-3D4D-AA57-069A7713D948}" presName="spacer" presStyleCnt="0"/>
      <dgm:spPr/>
    </dgm:pt>
    <dgm:pt modelId="{51858CA1-7D98-164B-95EA-A6A6BE18CFFD}" type="pres">
      <dgm:prSet presAssocID="{3F2A89C7-7B09-EE49-8531-B637C9918EB0}" presName="parentText" presStyleLbl="node1" presStyleIdx="8" presStyleCnt="9">
        <dgm:presLayoutVars>
          <dgm:chMax val="0"/>
          <dgm:bulletEnabled val="1"/>
        </dgm:presLayoutVars>
      </dgm:prSet>
      <dgm:spPr/>
    </dgm:pt>
  </dgm:ptLst>
  <dgm:cxnLst>
    <dgm:cxn modelId="{48FB0019-7A16-3043-8C7A-A379AC3904B4}" srcId="{3BEAC897-CC8C-D149-9C23-D8368529206C}" destId="{BB98C3F2-0E47-F14F-BC1F-4F6EBAEB4EB4}" srcOrd="4" destOrd="0" parTransId="{7F527AD7-20DD-064A-9175-96845D792BB7}" sibTransId="{84498A57-16F0-5947-BA35-BF6B8686F789}"/>
    <dgm:cxn modelId="{7F086E44-FA7C-8444-ADBB-57567390FFCD}" type="presOf" srcId="{3CC29872-83CE-BA48-822B-64C58BCDF98D}" destId="{E6DF4458-6D7C-BF4D-8FE8-BE392ECD8276}" srcOrd="0" destOrd="0" presId="urn:microsoft.com/office/officeart/2005/8/layout/vList2"/>
    <dgm:cxn modelId="{08A2A247-E084-3D48-B057-C7C7384BA8F6}" type="presOf" srcId="{1846C1D1-8836-1643-B6E7-0670F59EA381}" destId="{0EF8CA97-46E3-024C-ABA3-33C63ED1286E}" srcOrd="0" destOrd="0" presId="urn:microsoft.com/office/officeart/2005/8/layout/vList2"/>
    <dgm:cxn modelId="{F8E8884E-4BF8-F643-B3EB-E12329D2B649}" srcId="{3BEAC897-CC8C-D149-9C23-D8368529206C}" destId="{0CABEC7A-20D2-B644-B419-FD41C0BAE271}" srcOrd="7" destOrd="0" parTransId="{A307DD73-934B-5446-A7BC-C6E1C8043EB3}" sibTransId="{E2E455A4-EE5D-3D4D-AA57-069A7713D948}"/>
    <dgm:cxn modelId="{55FD0357-4D42-904E-A67C-494685C2EF17}" type="presOf" srcId="{2D8C32EA-AC19-254E-9FEB-BA982F04671D}" destId="{1C048BE5-4481-2945-B9A2-81CBBB55EFE3}" srcOrd="0" destOrd="0" presId="urn:microsoft.com/office/officeart/2005/8/layout/vList2"/>
    <dgm:cxn modelId="{EC6E2057-624E-B644-AA05-E7EF86839A51}" type="presOf" srcId="{3F2A89C7-7B09-EE49-8531-B637C9918EB0}" destId="{51858CA1-7D98-164B-95EA-A6A6BE18CFFD}" srcOrd="0" destOrd="0" presId="urn:microsoft.com/office/officeart/2005/8/layout/vList2"/>
    <dgm:cxn modelId="{B471736B-7036-D34E-95E5-83EE482379C3}" type="presOf" srcId="{0CABEC7A-20D2-B644-B419-FD41C0BAE271}" destId="{AEB00AD7-8B27-1B48-9F60-9BC8CAC7DA45}" srcOrd="0" destOrd="0" presId="urn:microsoft.com/office/officeart/2005/8/layout/vList2"/>
    <dgm:cxn modelId="{28E3BC8A-1612-B244-8BA2-5B6794469F40}" type="presOf" srcId="{A15ABCB3-BBB5-9B4C-B94A-821C47AD550D}" destId="{4B9DA256-91EF-D841-9C20-8ACFD7DAC6FF}" srcOrd="0" destOrd="0" presId="urn:microsoft.com/office/officeart/2005/8/layout/vList2"/>
    <dgm:cxn modelId="{BC666B95-7544-FA4F-B98E-2606AB01265F}" srcId="{3BEAC897-CC8C-D149-9C23-D8368529206C}" destId="{1846C1D1-8836-1643-B6E7-0670F59EA381}" srcOrd="5" destOrd="0" parTransId="{A2DBB756-DE15-1043-8B34-C8094A8CA9BE}" sibTransId="{06AF920B-2419-484F-B515-87F0F9D7A278}"/>
    <dgm:cxn modelId="{55B5BD9F-A356-2143-8D26-889431B81F6F}" type="presOf" srcId="{BB98C3F2-0E47-F14F-BC1F-4F6EBAEB4EB4}" destId="{A4C08C21-BA49-E841-BB33-7C8555FCE2CE}" srcOrd="0" destOrd="0" presId="urn:microsoft.com/office/officeart/2005/8/layout/vList2"/>
    <dgm:cxn modelId="{E40180AC-9286-534B-8598-DC35EBE33D97}" type="presOf" srcId="{51AACD96-7243-254B-8643-DD8654C80781}" destId="{76D0D403-1D9C-294E-93F3-3389A68B86CE}" srcOrd="0" destOrd="0" presId="urn:microsoft.com/office/officeart/2005/8/layout/vList2"/>
    <dgm:cxn modelId="{15751BAE-1109-2E47-9A39-4B39BF91021A}" type="presOf" srcId="{63AE6F03-87B7-9C46-8A6D-0ACA42F37F3A}" destId="{025E415C-D2EF-1342-B04E-E72E5826DD3A}" srcOrd="0" destOrd="0" presId="urn:microsoft.com/office/officeart/2005/8/layout/vList2"/>
    <dgm:cxn modelId="{57C7EFBE-9EDE-1D41-BB0F-95152BA38FAD}" type="presOf" srcId="{3BEAC897-CC8C-D149-9C23-D8368529206C}" destId="{A672FC35-50D2-4B48-BCE1-B7775F330207}" srcOrd="0" destOrd="0" presId="urn:microsoft.com/office/officeart/2005/8/layout/vList2"/>
    <dgm:cxn modelId="{EBB1E2CB-F19B-2349-833F-CD9506F0F360}" srcId="{3BEAC897-CC8C-D149-9C23-D8368529206C}" destId="{3CC29872-83CE-BA48-822B-64C58BCDF98D}" srcOrd="3" destOrd="0" parTransId="{2E0DC69A-74EA-E24A-ACD6-BEB015D1B100}" sibTransId="{E0E59441-AF12-0440-BAF3-CE21573FA656}"/>
    <dgm:cxn modelId="{E8804ACD-0AFF-644A-AA09-2B428F0797DB}" srcId="{3BEAC897-CC8C-D149-9C23-D8368529206C}" destId="{51AACD96-7243-254B-8643-DD8654C80781}" srcOrd="1" destOrd="0" parTransId="{57EC0E65-054C-234E-A786-28C502ECD6CE}" sibTransId="{0D611D1D-AE47-8C4E-80BB-9A8FA001B98C}"/>
    <dgm:cxn modelId="{D7E8A1D7-E385-C245-9606-C05070CCD3A8}" srcId="{3BEAC897-CC8C-D149-9C23-D8368529206C}" destId="{3F2A89C7-7B09-EE49-8531-B637C9918EB0}" srcOrd="8" destOrd="0" parTransId="{EBB5F731-EC3C-3B43-B03A-CC29227943CF}" sibTransId="{B9B6D95C-DA53-6249-A25B-C7EC6E6D19F0}"/>
    <dgm:cxn modelId="{8B74BAE2-6722-A141-A97F-80EC0F7B7565}" srcId="{3BEAC897-CC8C-D149-9C23-D8368529206C}" destId="{63AE6F03-87B7-9C46-8A6D-0ACA42F37F3A}" srcOrd="0" destOrd="0" parTransId="{7BD67856-A680-4245-A184-A4F557ED6ECD}" sibTransId="{52B10682-A25B-6A42-ACFF-BCA4B2D83DCB}"/>
    <dgm:cxn modelId="{DDE967EF-F095-0049-A664-8B3DA543D613}" srcId="{3BEAC897-CC8C-D149-9C23-D8368529206C}" destId="{A15ABCB3-BBB5-9B4C-B94A-821C47AD550D}" srcOrd="6" destOrd="0" parTransId="{58784F8C-AE95-1A47-86FD-EB75DBA1EE56}" sibTransId="{C96DA280-962E-2A45-B287-14A1123DA809}"/>
    <dgm:cxn modelId="{D55105FF-3C1C-EE40-908B-8CF6A7DE40CD}" srcId="{3BEAC897-CC8C-D149-9C23-D8368529206C}" destId="{2D8C32EA-AC19-254E-9FEB-BA982F04671D}" srcOrd="2" destOrd="0" parTransId="{D6A93760-DD64-0D4D-BC5E-38E695C02343}" sibTransId="{1A4BC410-4031-1549-BB69-6EC6C78D92AE}"/>
    <dgm:cxn modelId="{1E24B41D-268B-D644-9F4A-B745F943F7FE}" type="presParOf" srcId="{A672FC35-50D2-4B48-BCE1-B7775F330207}" destId="{025E415C-D2EF-1342-B04E-E72E5826DD3A}" srcOrd="0" destOrd="0" presId="urn:microsoft.com/office/officeart/2005/8/layout/vList2"/>
    <dgm:cxn modelId="{7D3C66C7-B27E-E449-AFED-42B163A03C4D}" type="presParOf" srcId="{A672FC35-50D2-4B48-BCE1-B7775F330207}" destId="{3737A7BB-787E-EA4E-964E-FF0F2F7041A6}" srcOrd="1" destOrd="0" presId="urn:microsoft.com/office/officeart/2005/8/layout/vList2"/>
    <dgm:cxn modelId="{4601395F-DA23-3948-BCBF-007F8A0B4864}" type="presParOf" srcId="{A672FC35-50D2-4B48-BCE1-B7775F330207}" destId="{76D0D403-1D9C-294E-93F3-3389A68B86CE}" srcOrd="2" destOrd="0" presId="urn:microsoft.com/office/officeart/2005/8/layout/vList2"/>
    <dgm:cxn modelId="{FC9362BC-45A4-6A4E-A5B0-0FE92ACDFC8D}" type="presParOf" srcId="{A672FC35-50D2-4B48-BCE1-B7775F330207}" destId="{490EB767-695E-DE40-BD43-FBE7F66CC851}" srcOrd="3" destOrd="0" presId="urn:microsoft.com/office/officeart/2005/8/layout/vList2"/>
    <dgm:cxn modelId="{373DBD83-E56C-C247-9F5F-21847346B504}" type="presParOf" srcId="{A672FC35-50D2-4B48-BCE1-B7775F330207}" destId="{1C048BE5-4481-2945-B9A2-81CBBB55EFE3}" srcOrd="4" destOrd="0" presId="urn:microsoft.com/office/officeart/2005/8/layout/vList2"/>
    <dgm:cxn modelId="{70E52E6F-2662-B44C-8FED-7B0A022CEBE2}" type="presParOf" srcId="{A672FC35-50D2-4B48-BCE1-B7775F330207}" destId="{DE008618-308C-0645-9C72-394A64458102}" srcOrd="5" destOrd="0" presId="urn:microsoft.com/office/officeart/2005/8/layout/vList2"/>
    <dgm:cxn modelId="{5733D126-80FB-9E41-A6EA-FA2812FB64EA}" type="presParOf" srcId="{A672FC35-50D2-4B48-BCE1-B7775F330207}" destId="{E6DF4458-6D7C-BF4D-8FE8-BE392ECD8276}" srcOrd="6" destOrd="0" presId="urn:microsoft.com/office/officeart/2005/8/layout/vList2"/>
    <dgm:cxn modelId="{8F045BCE-1959-6140-A478-606E0C40237B}" type="presParOf" srcId="{A672FC35-50D2-4B48-BCE1-B7775F330207}" destId="{11975762-5720-CA42-8A22-E7620D9E86FB}" srcOrd="7" destOrd="0" presId="urn:microsoft.com/office/officeart/2005/8/layout/vList2"/>
    <dgm:cxn modelId="{599B155D-B927-814E-BBC3-8ECE7CD8101F}" type="presParOf" srcId="{A672FC35-50D2-4B48-BCE1-B7775F330207}" destId="{A4C08C21-BA49-E841-BB33-7C8555FCE2CE}" srcOrd="8" destOrd="0" presId="urn:microsoft.com/office/officeart/2005/8/layout/vList2"/>
    <dgm:cxn modelId="{E6F49C69-0363-5C49-8AA4-38EA5CF61A64}" type="presParOf" srcId="{A672FC35-50D2-4B48-BCE1-B7775F330207}" destId="{830AF8FF-4DD0-9B45-B3D6-A4F4ED7BA39C}" srcOrd="9" destOrd="0" presId="urn:microsoft.com/office/officeart/2005/8/layout/vList2"/>
    <dgm:cxn modelId="{553D7E96-BB17-3D44-B792-2EAF07D07A06}" type="presParOf" srcId="{A672FC35-50D2-4B48-BCE1-B7775F330207}" destId="{0EF8CA97-46E3-024C-ABA3-33C63ED1286E}" srcOrd="10" destOrd="0" presId="urn:microsoft.com/office/officeart/2005/8/layout/vList2"/>
    <dgm:cxn modelId="{067CCB52-2EA0-1D4D-A4D0-063FEFAEA69D}" type="presParOf" srcId="{A672FC35-50D2-4B48-BCE1-B7775F330207}" destId="{2E4B6BF7-2838-C246-B445-FFB76B5A46AC}" srcOrd="11" destOrd="0" presId="urn:microsoft.com/office/officeart/2005/8/layout/vList2"/>
    <dgm:cxn modelId="{ABD4E0E7-4979-0643-9E3F-9A02EFDE2680}" type="presParOf" srcId="{A672FC35-50D2-4B48-BCE1-B7775F330207}" destId="{4B9DA256-91EF-D841-9C20-8ACFD7DAC6FF}" srcOrd="12" destOrd="0" presId="urn:microsoft.com/office/officeart/2005/8/layout/vList2"/>
    <dgm:cxn modelId="{93E29932-B08D-7440-B656-D9D549722FE4}" type="presParOf" srcId="{A672FC35-50D2-4B48-BCE1-B7775F330207}" destId="{D5D711D3-0362-6143-809A-B1F00E8FD829}" srcOrd="13" destOrd="0" presId="urn:microsoft.com/office/officeart/2005/8/layout/vList2"/>
    <dgm:cxn modelId="{248058A0-D7FB-E240-92E8-F2ABDE5ABA57}" type="presParOf" srcId="{A672FC35-50D2-4B48-BCE1-B7775F330207}" destId="{AEB00AD7-8B27-1B48-9F60-9BC8CAC7DA45}" srcOrd="14" destOrd="0" presId="urn:microsoft.com/office/officeart/2005/8/layout/vList2"/>
    <dgm:cxn modelId="{ED4D2C1D-718F-F048-91BA-691F8F729566}" type="presParOf" srcId="{A672FC35-50D2-4B48-BCE1-B7775F330207}" destId="{D5D3BD7D-1FE9-DE41-AFF6-EFD78DC44809}" srcOrd="15" destOrd="0" presId="urn:microsoft.com/office/officeart/2005/8/layout/vList2"/>
    <dgm:cxn modelId="{2D49B3DE-BD6D-994E-964F-C46C2A289465}" type="presParOf" srcId="{A672FC35-50D2-4B48-BCE1-B7775F330207}" destId="{51858CA1-7D98-164B-95EA-A6A6BE18CFFD}"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6324C4-76F6-0D4C-8461-E66A4E2111FF}"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27B94433-9CAD-D64A-AD52-357ED67A4BE6}">
      <dgm:prSet/>
      <dgm:spPr/>
      <dgm:t>
        <a:bodyPr/>
        <a:lstStyle/>
        <a:p>
          <a:r>
            <a:rPr lang="en-US"/>
            <a:t>Article 22 touches on human rights and freedoms</a:t>
          </a:r>
        </a:p>
      </dgm:t>
    </dgm:pt>
    <dgm:pt modelId="{C4F87F0E-4A71-5D49-8FCF-25B0767C8D56}" type="parTrans" cxnId="{F798A938-8873-A640-A75A-C484199F97C8}">
      <dgm:prSet/>
      <dgm:spPr/>
      <dgm:t>
        <a:bodyPr/>
        <a:lstStyle/>
        <a:p>
          <a:endParaRPr lang="en-US"/>
        </a:p>
      </dgm:t>
    </dgm:pt>
    <dgm:pt modelId="{81CB1B5B-FB2E-A849-A162-0CB2C0BC732A}" type="sibTrans" cxnId="{F798A938-8873-A640-A75A-C484199F97C8}">
      <dgm:prSet/>
      <dgm:spPr/>
      <dgm:t>
        <a:bodyPr/>
        <a:lstStyle/>
        <a:p>
          <a:endParaRPr lang="en-US"/>
        </a:p>
      </dgm:t>
    </dgm:pt>
    <dgm:pt modelId="{B8E6DF57-2246-2A43-99AE-A07E1990005F}">
      <dgm:prSet/>
      <dgm:spPr>
        <a:solidFill>
          <a:schemeClr val="accent2">
            <a:lumMod val="20000"/>
            <a:lumOff val="80000"/>
          </a:schemeClr>
        </a:solidFill>
      </dgm:spPr>
      <dgm:t>
        <a:bodyPr/>
        <a:lstStyle/>
        <a:p>
          <a:r>
            <a:rPr lang="en-US"/>
            <a:t>Effort to push together two very different views of human rights</a:t>
          </a:r>
        </a:p>
      </dgm:t>
    </dgm:pt>
    <dgm:pt modelId="{B74CFA0D-EA4A-0A4B-934F-9A68BA9EFEEF}" type="parTrans" cxnId="{5C6604A7-1B13-BB4A-B65B-AE9AE9C643CA}">
      <dgm:prSet/>
      <dgm:spPr/>
      <dgm:t>
        <a:bodyPr/>
        <a:lstStyle/>
        <a:p>
          <a:endParaRPr lang="en-US"/>
        </a:p>
      </dgm:t>
    </dgm:pt>
    <dgm:pt modelId="{C15573FD-D7AF-A04C-BA25-CB15B52EFBC5}" type="sibTrans" cxnId="{5C6604A7-1B13-BB4A-B65B-AE9AE9C643CA}">
      <dgm:prSet/>
      <dgm:spPr/>
      <dgm:t>
        <a:bodyPr/>
        <a:lstStyle/>
        <a:p>
          <a:endParaRPr lang="en-US"/>
        </a:p>
      </dgm:t>
    </dgm:pt>
    <dgm:pt modelId="{CCED9D8F-5F7B-4840-8518-8E1786EE7261}">
      <dgm:prSet/>
      <dgm:spPr>
        <a:solidFill>
          <a:schemeClr val="accent2">
            <a:lumMod val="20000"/>
            <a:lumOff val="80000"/>
          </a:schemeClr>
        </a:solidFill>
      </dgm:spPr>
      <dgm:t>
        <a:bodyPr/>
        <a:lstStyle/>
        <a:p>
          <a:r>
            <a:rPr lang="en-US" dirty="0"/>
            <a:t>“Mindful that the protection and promotion of human rights and fundamental freedoms is the first responsibility of governments, </a:t>
          </a:r>
          <a:r>
            <a:rPr lang="en-US" b="1" dirty="0"/>
            <a:t>bearing in mind the significance of national and regional particularities</a:t>
          </a:r>
          <a:r>
            <a:rPr lang="en-US" dirty="0"/>
            <a:t> and of various historical, cultural and religious backgrounds and acknowledging that </a:t>
          </a:r>
          <a:r>
            <a:rPr lang="en-US" b="1" dirty="0"/>
            <a:t>it is their duty to protect all human rights and fundamental freedoms regardless of their political, economic and cultural systems</a:t>
          </a:r>
          <a:r>
            <a:rPr lang="en-US" dirty="0"/>
            <a:t>, the Parties agree to cooperate in the area of democracy and human rights.”</a:t>
          </a:r>
        </a:p>
      </dgm:t>
    </dgm:pt>
    <dgm:pt modelId="{73CE112F-36CE-C449-A4E0-4718868A1CD0}" type="parTrans" cxnId="{EC850583-9836-5946-8676-D3BD36195CCF}">
      <dgm:prSet/>
      <dgm:spPr/>
      <dgm:t>
        <a:bodyPr/>
        <a:lstStyle/>
        <a:p>
          <a:endParaRPr lang="en-US"/>
        </a:p>
      </dgm:t>
    </dgm:pt>
    <dgm:pt modelId="{838E402B-405D-C94B-9195-C8BBF0EAA304}" type="sibTrans" cxnId="{EC850583-9836-5946-8676-D3BD36195CCF}">
      <dgm:prSet/>
      <dgm:spPr/>
      <dgm:t>
        <a:bodyPr/>
        <a:lstStyle/>
        <a:p>
          <a:endParaRPr lang="en-US"/>
        </a:p>
      </dgm:t>
    </dgm:pt>
    <dgm:pt modelId="{AD4B8D9A-C590-ED43-AEF2-4E531CEFDBF2}">
      <dgm:prSet/>
      <dgm:spPr/>
      <dgm:t>
        <a:bodyPr/>
        <a:lstStyle/>
        <a:p>
          <a:r>
            <a:rPr lang="en-US"/>
            <a:t>And the rest:</a:t>
          </a:r>
        </a:p>
      </dgm:t>
    </dgm:pt>
    <dgm:pt modelId="{C178CB6B-5B13-E641-9F6F-5153A285856D}" type="parTrans" cxnId="{76D074D1-2326-294D-AAA3-966CEBF77C81}">
      <dgm:prSet/>
      <dgm:spPr/>
      <dgm:t>
        <a:bodyPr/>
        <a:lstStyle/>
        <a:p>
          <a:endParaRPr lang="en-US"/>
        </a:p>
      </dgm:t>
    </dgm:pt>
    <dgm:pt modelId="{FDA06C8A-2750-874A-8676-C906EF7B0A36}" type="sibTrans" cxnId="{76D074D1-2326-294D-AAA3-966CEBF77C81}">
      <dgm:prSet/>
      <dgm:spPr/>
      <dgm:t>
        <a:bodyPr/>
        <a:lstStyle/>
        <a:p>
          <a:endParaRPr lang="en-US"/>
        </a:p>
      </dgm:t>
    </dgm:pt>
    <dgm:pt modelId="{4E4FE30C-FA0B-8E44-A03F-1A261446529A}">
      <dgm:prSet/>
      <dgm:spPr>
        <a:solidFill>
          <a:schemeClr val="bg1">
            <a:lumMod val="95000"/>
          </a:schemeClr>
        </a:solidFill>
      </dgm:spPr>
      <dgm:t>
        <a:bodyPr/>
        <a:lstStyle/>
        <a:p>
          <a:r>
            <a:rPr lang="en-US"/>
            <a:t>Protection of personal data (Art. 27), trade in illicit drugs (Art. 28); </a:t>
          </a:r>
        </a:p>
      </dgm:t>
    </dgm:pt>
    <dgm:pt modelId="{BBFD864E-B04E-B64B-95C0-544A8F59120B}" type="parTrans" cxnId="{6513F578-C418-9147-A2C4-AF190D7BD736}">
      <dgm:prSet/>
      <dgm:spPr/>
      <dgm:t>
        <a:bodyPr/>
        <a:lstStyle/>
        <a:p>
          <a:endParaRPr lang="en-US"/>
        </a:p>
      </dgm:t>
    </dgm:pt>
    <dgm:pt modelId="{83952433-E104-E941-AEC4-2D751A903749}" type="sibTrans" cxnId="{6513F578-C418-9147-A2C4-AF190D7BD736}">
      <dgm:prSet/>
      <dgm:spPr/>
      <dgm:t>
        <a:bodyPr/>
        <a:lstStyle/>
        <a:p>
          <a:endParaRPr lang="en-US"/>
        </a:p>
      </dgm:t>
    </dgm:pt>
    <dgm:pt modelId="{54876A7A-4DD3-4B44-B4B3-CCA284A6FB35}">
      <dgm:prSet/>
      <dgm:spPr>
        <a:solidFill>
          <a:schemeClr val="bg1">
            <a:lumMod val="95000"/>
          </a:schemeClr>
        </a:solidFill>
      </dgm:spPr>
      <dgm:t>
        <a:bodyPr/>
        <a:lstStyle/>
        <a:p>
          <a:r>
            <a:rPr lang="en-US"/>
            <a:t>money laundering (Art. 29); </a:t>
          </a:r>
        </a:p>
      </dgm:t>
    </dgm:pt>
    <dgm:pt modelId="{91009948-FB26-CC40-BEAB-CCD0EDE33662}" type="parTrans" cxnId="{3EB1FE4E-9CC0-9440-8726-29CFE2A53DF1}">
      <dgm:prSet/>
      <dgm:spPr/>
      <dgm:t>
        <a:bodyPr/>
        <a:lstStyle/>
        <a:p>
          <a:endParaRPr lang="en-US"/>
        </a:p>
      </dgm:t>
    </dgm:pt>
    <dgm:pt modelId="{34B7C4BA-F072-EB45-B787-D54C769D017F}" type="sibTrans" cxnId="{3EB1FE4E-9CC0-9440-8726-29CFE2A53DF1}">
      <dgm:prSet/>
      <dgm:spPr/>
      <dgm:t>
        <a:bodyPr/>
        <a:lstStyle/>
        <a:p>
          <a:endParaRPr lang="en-US"/>
        </a:p>
      </dgm:t>
    </dgm:pt>
    <dgm:pt modelId="{8DEBCF76-E1A9-5C41-A346-68FBA8F97989}">
      <dgm:prSet/>
      <dgm:spPr>
        <a:solidFill>
          <a:schemeClr val="bg1">
            <a:lumMod val="95000"/>
          </a:schemeClr>
        </a:solidFill>
      </dgm:spPr>
      <dgm:t>
        <a:bodyPr/>
        <a:lstStyle/>
        <a:p>
          <a:r>
            <a:rPr lang="en-US"/>
            <a:t>organized crime (Art. 30); </a:t>
          </a:r>
        </a:p>
      </dgm:t>
    </dgm:pt>
    <dgm:pt modelId="{524C07B5-FA90-6D46-876F-0414E9A4182E}" type="parTrans" cxnId="{80A8F4D0-0B3B-6B48-952B-48170BACDB01}">
      <dgm:prSet/>
      <dgm:spPr/>
      <dgm:t>
        <a:bodyPr/>
        <a:lstStyle/>
        <a:p>
          <a:endParaRPr lang="en-US"/>
        </a:p>
      </dgm:t>
    </dgm:pt>
    <dgm:pt modelId="{176E006F-A9FA-B54E-9B6D-27B1DF845514}" type="sibTrans" cxnId="{80A8F4D0-0B3B-6B48-952B-48170BACDB01}">
      <dgm:prSet/>
      <dgm:spPr/>
      <dgm:t>
        <a:bodyPr/>
        <a:lstStyle/>
        <a:p>
          <a:endParaRPr lang="en-US"/>
        </a:p>
      </dgm:t>
    </dgm:pt>
    <dgm:pt modelId="{11F7950D-5C1F-F84E-A666-59BA0C8950A6}">
      <dgm:prSet/>
      <dgm:spPr>
        <a:solidFill>
          <a:schemeClr val="bg1">
            <a:lumMod val="95000"/>
          </a:schemeClr>
        </a:solidFill>
      </dgm:spPr>
      <dgm:t>
        <a:bodyPr/>
        <a:lstStyle/>
        <a:p>
          <a:r>
            <a:rPr lang="en-US" dirty="0"/>
            <a:t>anti-corruption measures (Art. 31); </a:t>
          </a:r>
        </a:p>
      </dgm:t>
    </dgm:pt>
    <dgm:pt modelId="{4F0F72CA-02A4-0C42-B413-F1E3B2F81AF8}" type="parTrans" cxnId="{75076E61-A01C-F340-9903-F1E5951C0A70}">
      <dgm:prSet/>
      <dgm:spPr/>
      <dgm:t>
        <a:bodyPr/>
        <a:lstStyle/>
        <a:p>
          <a:endParaRPr lang="en-US"/>
        </a:p>
      </dgm:t>
    </dgm:pt>
    <dgm:pt modelId="{2191F820-007F-7846-B806-5E43664797E4}" type="sibTrans" cxnId="{75076E61-A01C-F340-9903-F1E5951C0A70}">
      <dgm:prSet/>
      <dgm:spPr/>
      <dgm:t>
        <a:bodyPr/>
        <a:lstStyle/>
        <a:p>
          <a:endParaRPr lang="en-US"/>
        </a:p>
      </dgm:t>
    </dgm:pt>
    <dgm:pt modelId="{62FF6D6E-DA7F-9B4F-99EB-46DF7D6DAE31}">
      <dgm:prSet/>
      <dgm:spPr>
        <a:solidFill>
          <a:schemeClr val="bg1">
            <a:lumMod val="95000"/>
          </a:schemeClr>
        </a:solidFill>
      </dgm:spPr>
      <dgm:t>
        <a:bodyPr/>
        <a:lstStyle/>
        <a:p>
          <a:r>
            <a:rPr lang="en-US"/>
            <a:t>illicit trade in small arms (Art. 32); </a:t>
          </a:r>
        </a:p>
      </dgm:t>
    </dgm:pt>
    <dgm:pt modelId="{A87AD772-3CB0-1848-82FB-41C7C9BCA77A}" type="parTrans" cxnId="{52FF9424-FAAD-8C42-A12D-F9FB4BEE4A0D}">
      <dgm:prSet/>
      <dgm:spPr/>
      <dgm:t>
        <a:bodyPr/>
        <a:lstStyle/>
        <a:p>
          <a:endParaRPr lang="en-US"/>
        </a:p>
      </dgm:t>
    </dgm:pt>
    <dgm:pt modelId="{C831A5A0-5656-D943-B692-C20C4EA278E3}" type="sibTrans" cxnId="{52FF9424-FAAD-8C42-A12D-F9FB4BEE4A0D}">
      <dgm:prSet/>
      <dgm:spPr/>
      <dgm:t>
        <a:bodyPr/>
        <a:lstStyle/>
        <a:p>
          <a:endParaRPr lang="en-US"/>
        </a:p>
      </dgm:t>
    </dgm:pt>
    <dgm:pt modelId="{44CE6577-6DCC-6049-83BE-5A55BAFAD08E}">
      <dgm:prSet/>
      <dgm:spPr>
        <a:solidFill>
          <a:schemeClr val="bg1">
            <a:lumMod val="95000"/>
          </a:schemeClr>
        </a:solidFill>
      </dgm:spPr>
      <dgm:t>
        <a:bodyPr/>
        <a:lstStyle/>
        <a:p>
          <a:r>
            <a:rPr lang="en-US"/>
            <a:t>anti-terrorism (Art. 33); </a:t>
          </a:r>
        </a:p>
      </dgm:t>
    </dgm:pt>
    <dgm:pt modelId="{25555677-C02C-7846-8125-EB4213CD1F5B}" type="parTrans" cxnId="{EAF65BA1-9113-5248-8771-D586EA5C441D}">
      <dgm:prSet/>
      <dgm:spPr/>
      <dgm:t>
        <a:bodyPr/>
        <a:lstStyle/>
        <a:p>
          <a:endParaRPr lang="en-US"/>
        </a:p>
      </dgm:t>
    </dgm:pt>
    <dgm:pt modelId="{BE9BEEF8-F115-4344-89AE-C37ABC93748C}" type="sibTrans" cxnId="{EAF65BA1-9113-5248-8771-D586EA5C441D}">
      <dgm:prSet/>
      <dgm:spPr/>
      <dgm:t>
        <a:bodyPr/>
        <a:lstStyle/>
        <a:p>
          <a:endParaRPr lang="en-US"/>
        </a:p>
      </dgm:t>
    </dgm:pt>
    <dgm:pt modelId="{42D54EDD-8F57-6648-9489-49C97B874378}">
      <dgm:prSet/>
      <dgm:spPr>
        <a:solidFill>
          <a:schemeClr val="bg1">
            <a:lumMod val="95000"/>
          </a:schemeClr>
        </a:solidFill>
      </dgm:spPr>
      <dgm:t>
        <a:bodyPr/>
        <a:lstStyle/>
        <a:p>
          <a:r>
            <a:rPr lang="en-US"/>
            <a:t>migration (Art. 34); and </a:t>
          </a:r>
        </a:p>
      </dgm:t>
    </dgm:pt>
    <dgm:pt modelId="{FBC2CE48-DE2A-9243-92E3-CB23BB5527AD}" type="parTrans" cxnId="{A1611743-09FE-0240-A0EB-76184B485021}">
      <dgm:prSet/>
      <dgm:spPr/>
      <dgm:t>
        <a:bodyPr/>
        <a:lstStyle/>
        <a:p>
          <a:endParaRPr lang="en-US"/>
        </a:p>
      </dgm:t>
    </dgm:pt>
    <dgm:pt modelId="{CCC91CFE-349D-DC47-8D50-D764392CBA3B}" type="sibTrans" cxnId="{A1611743-09FE-0240-A0EB-76184B485021}">
      <dgm:prSet/>
      <dgm:spPr/>
      <dgm:t>
        <a:bodyPr/>
        <a:lstStyle/>
        <a:p>
          <a:endParaRPr lang="en-US"/>
        </a:p>
      </dgm:t>
    </dgm:pt>
    <dgm:pt modelId="{6CFA13F1-61FF-7944-BCEE-8E0A6993C492}">
      <dgm:prSet/>
      <dgm:spPr>
        <a:solidFill>
          <a:schemeClr val="bg1">
            <a:lumMod val="95000"/>
          </a:schemeClr>
        </a:solidFill>
      </dgm:spPr>
      <dgm:t>
        <a:bodyPr/>
        <a:lstStyle/>
        <a:p>
          <a:r>
            <a:rPr lang="en-US"/>
            <a:t>consular protection (Art. 35) </a:t>
          </a:r>
        </a:p>
      </dgm:t>
    </dgm:pt>
    <dgm:pt modelId="{10610301-C218-C84D-A288-6FED472C4A2F}" type="parTrans" cxnId="{397FAE02-966C-D448-890B-6F8A0EA9856E}">
      <dgm:prSet/>
      <dgm:spPr/>
      <dgm:t>
        <a:bodyPr/>
        <a:lstStyle/>
        <a:p>
          <a:endParaRPr lang="en-US"/>
        </a:p>
      </dgm:t>
    </dgm:pt>
    <dgm:pt modelId="{04E23C5C-0FA8-6D40-A666-BEDC9DA53F01}" type="sibTrans" cxnId="{397FAE02-966C-D448-890B-6F8A0EA9856E}">
      <dgm:prSet/>
      <dgm:spPr/>
      <dgm:t>
        <a:bodyPr/>
        <a:lstStyle/>
        <a:p>
          <a:endParaRPr lang="en-US"/>
        </a:p>
      </dgm:t>
    </dgm:pt>
    <dgm:pt modelId="{7E026372-FC64-A248-9D54-828B4339F13F}" type="pres">
      <dgm:prSet presAssocID="{986324C4-76F6-0D4C-8461-E66A4E2111FF}" presName="linear" presStyleCnt="0">
        <dgm:presLayoutVars>
          <dgm:animLvl val="lvl"/>
          <dgm:resizeHandles val="exact"/>
        </dgm:presLayoutVars>
      </dgm:prSet>
      <dgm:spPr/>
    </dgm:pt>
    <dgm:pt modelId="{82C049FB-6057-2549-871D-4C632ADF7305}" type="pres">
      <dgm:prSet presAssocID="{27B94433-9CAD-D64A-AD52-357ED67A4BE6}" presName="parentText" presStyleLbl="node1" presStyleIdx="0" presStyleCnt="2">
        <dgm:presLayoutVars>
          <dgm:chMax val="0"/>
          <dgm:bulletEnabled val="1"/>
        </dgm:presLayoutVars>
      </dgm:prSet>
      <dgm:spPr/>
    </dgm:pt>
    <dgm:pt modelId="{0C941074-19FE-A847-97A2-F9014203E0BF}" type="pres">
      <dgm:prSet presAssocID="{27B94433-9CAD-D64A-AD52-357ED67A4BE6}" presName="childText" presStyleLbl="revTx" presStyleIdx="0" presStyleCnt="2">
        <dgm:presLayoutVars>
          <dgm:bulletEnabled val="1"/>
        </dgm:presLayoutVars>
      </dgm:prSet>
      <dgm:spPr/>
    </dgm:pt>
    <dgm:pt modelId="{99792B10-A0D0-C041-900A-DEA77224F803}" type="pres">
      <dgm:prSet presAssocID="{AD4B8D9A-C590-ED43-AEF2-4E531CEFDBF2}" presName="parentText" presStyleLbl="node1" presStyleIdx="1" presStyleCnt="2">
        <dgm:presLayoutVars>
          <dgm:chMax val="0"/>
          <dgm:bulletEnabled val="1"/>
        </dgm:presLayoutVars>
      </dgm:prSet>
      <dgm:spPr/>
    </dgm:pt>
    <dgm:pt modelId="{CE812330-5FFD-2241-9EA7-736344389FE7}" type="pres">
      <dgm:prSet presAssocID="{AD4B8D9A-C590-ED43-AEF2-4E531CEFDBF2}" presName="childText" presStyleLbl="revTx" presStyleIdx="1" presStyleCnt="2">
        <dgm:presLayoutVars>
          <dgm:bulletEnabled val="1"/>
        </dgm:presLayoutVars>
      </dgm:prSet>
      <dgm:spPr/>
    </dgm:pt>
  </dgm:ptLst>
  <dgm:cxnLst>
    <dgm:cxn modelId="{397FAE02-966C-D448-890B-6F8A0EA9856E}" srcId="{AD4B8D9A-C590-ED43-AEF2-4E531CEFDBF2}" destId="{6CFA13F1-61FF-7944-BCEE-8E0A6993C492}" srcOrd="7" destOrd="0" parTransId="{10610301-C218-C84D-A288-6FED472C4A2F}" sibTransId="{04E23C5C-0FA8-6D40-A666-BEDC9DA53F01}"/>
    <dgm:cxn modelId="{48BF0F0A-5969-044C-B424-7F1FE0942985}" type="presOf" srcId="{42D54EDD-8F57-6648-9489-49C97B874378}" destId="{CE812330-5FFD-2241-9EA7-736344389FE7}" srcOrd="0" destOrd="6" presId="urn:microsoft.com/office/officeart/2005/8/layout/vList2"/>
    <dgm:cxn modelId="{EECD7D18-5B77-5044-A3F2-6A17AD98D682}" type="presOf" srcId="{B8E6DF57-2246-2A43-99AE-A07E1990005F}" destId="{0C941074-19FE-A847-97A2-F9014203E0BF}" srcOrd="0" destOrd="0" presId="urn:microsoft.com/office/officeart/2005/8/layout/vList2"/>
    <dgm:cxn modelId="{52FF9424-FAAD-8C42-A12D-F9FB4BEE4A0D}" srcId="{AD4B8D9A-C590-ED43-AEF2-4E531CEFDBF2}" destId="{62FF6D6E-DA7F-9B4F-99EB-46DF7D6DAE31}" srcOrd="4" destOrd="0" parTransId="{A87AD772-3CB0-1848-82FB-41C7C9BCA77A}" sibTransId="{C831A5A0-5656-D943-B692-C20C4EA278E3}"/>
    <dgm:cxn modelId="{F798A938-8873-A640-A75A-C484199F97C8}" srcId="{986324C4-76F6-0D4C-8461-E66A4E2111FF}" destId="{27B94433-9CAD-D64A-AD52-357ED67A4BE6}" srcOrd="0" destOrd="0" parTransId="{C4F87F0E-4A71-5D49-8FCF-25B0767C8D56}" sibTransId="{81CB1B5B-FB2E-A849-A162-0CB2C0BC732A}"/>
    <dgm:cxn modelId="{A1611743-09FE-0240-A0EB-76184B485021}" srcId="{AD4B8D9A-C590-ED43-AEF2-4E531CEFDBF2}" destId="{42D54EDD-8F57-6648-9489-49C97B874378}" srcOrd="6" destOrd="0" parTransId="{FBC2CE48-DE2A-9243-92E3-CB23BB5527AD}" sibTransId="{CCC91CFE-349D-DC47-8D50-D764392CBA3B}"/>
    <dgm:cxn modelId="{3EB1FE4E-9CC0-9440-8726-29CFE2A53DF1}" srcId="{AD4B8D9A-C590-ED43-AEF2-4E531CEFDBF2}" destId="{54876A7A-4DD3-4B44-B4B3-CCA284A6FB35}" srcOrd="1" destOrd="0" parTransId="{91009948-FB26-CC40-BEAB-CCD0EDE33662}" sibTransId="{34B7C4BA-F072-EB45-B787-D54C769D017F}"/>
    <dgm:cxn modelId="{5747DB57-6BA4-3A4F-901E-B602F2B7A76E}" type="presOf" srcId="{6CFA13F1-61FF-7944-BCEE-8E0A6993C492}" destId="{CE812330-5FFD-2241-9EA7-736344389FE7}" srcOrd="0" destOrd="7" presId="urn:microsoft.com/office/officeart/2005/8/layout/vList2"/>
    <dgm:cxn modelId="{0DC7CB5B-739A-194C-AEE4-315ED23C0E9C}" type="presOf" srcId="{CCED9D8F-5F7B-4840-8518-8E1786EE7261}" destId="{0C941074-19FE-A847-97A2-F9014203E0BF}" srcOrd="0" destOrd="1" presId="urn:microsoft.com/office/officeart/2005/8/layout/vList2"/>
    <dgm:cxn modelId="{75076E61-A01C-F340-9903-F1E5951C0A70}" srcId="{AD4B8D9A-C590-ED43-AEF2-4E531CEFDBF2}" destId="{11F7950D-5C1F-F84E-A666-59BA0C8950A6}" srcOrd="3" destOrd="0" parTransId="{4F0F72CA-02A4-0C42-B413-F1E3B2F81AF8}" sibTransId="{2191F820-007F-7846-B806-5E43664797E4}"/>
    <dgm:cxn modelId="{6513F578-C418-9147-A2C4-AF190D7BD736}" srcId="{AD4B8D9A-C590-ED43-AEF2-4E531CEFDBF2}" destId="{4E4FE30C-FA0B-8E44-A03F-1A261446529A}" srcOrd="0" destOrd="0" parTransId="{BBFD864E-B04E-B64B-95C0-544A8F59120B}" sibTransId="{83952433-E104-E941-AEC4-2D751A903749}"/>
    <dgm:cxn modelId="{9E84CA7B-25EA-3A46-97EA-36B3AD22CE02}" type="presOf" srcId="{62FF6D6E-DA7F-9B4F-99EB-46DF7D6DAE31}" destId="{CE812330-5FFD-2241-9EA7-736344389FE7}" srcOrd="0" destOrd="4" presId="urn:microsoft.com/office/officeart/2005/8/layout/vList2"/>
    <dgm:cxn modelId="{EC850583-9836-5946-8676-D3BD36195CCF}" srcId="{27B94433-9CAD-D64A-AD52-357ED67A4BE6}" destId="{CCED9D8F-5F7B-4840-8518-8E1786EE7261}" srcOrd="1" destOrd="0" parTransId="{73CE112F-36CE-C449-A4E0-4718868A1CD0}" sibTransId="{838E402B-405D-C94B-9195-C8BBF0EAA304}"/>
    <dgm:cxn modelId="{B8DC7497-376B-5A4E-9F32-E4A195D4A63C}" type="presOf" srcId="{44CE6577-6DCC-6049-83BE-5A55BAFAD08E}" destId="{CE812330-5FFD-2241-9EA7-736344389FE7}" srcOrd="0" destOrd="5" presId="urn:microsoft.com/office/officeart/2005/8/layout/vList2"/>
    <dgm:cxn modelId="{2C50F997-0E46-AD47-921F-2C862DC00FB7}" type="presOf" srcId="{4E4FE30C-FA0B-8E44-A03F-1A261446529A}" destId="{CE812330-5FFD-2241-9EA7-736344389FE7}" srcOrd="0" destOrd="0" presId="urn:microsoft.com/office/officeart/2005/8/layout/vList2"/>
    <dgm:cxn modelId="{EAF65BA1-9113-5248-8771-D586EA5C441D}" srcId="{AD4B8D9A-C590-ED43-AEF2-4E531CEFDBF2}" destId="{44CE6577-6DCC-6049-83BE-5A55BAFAD08E}" srcOrd="5" destOrd="0" parTransId="{25555677-C02C-7846-8125-EB4213CD1F5B}" sibTransId="{BE9BEEF8-F115-4344-89AE-C37ABC93748C}"/>
    <dgm:cxn modelId="{5C6604A7-1B13-BB4A-B65B-AE9AE9C643CA}" srcId="{27B94433-9CAD-D64A-AD52-357ED67A4BE6}" destId="{B8E6DF57-2246-2A43-99AE-A07E1990005F}" srcOrd="0" destOrd="0" parTransId="{B74CFA0D-EA4A-0A4B-934F-9A68BA9EFEEF}" sibTransId="{C15573FD-D7AF-A04C-BA25-CB15B52EFBC5}"/>
    <dgm:cxn modelId="{20BD50B8-D996-C045-88F0-033035707C9D}" type="presOf" srcId="{8DEBCF76-E1A9-5C41-A346-68FBA8F97989}" destId="{CE812330-5FFD-2241-9EA7-736344389FE7}" srcOrd="0" destOrd="2" presId="urn:microsoft.com/office/officeart/2005/8/layout/vList2"/>
    <dgm:cxn modelId="{E17449BC-7189-2049-96DF-ED7C8E4079C8}" type="presOf" srcId="{986324C4-76F6-0D4C-8461-E66A4E2111FF}" destId="{7E026372-FC64-A248-9D54-828B4339F13F}" srcOrd="0" destOrd="0" presId="urn:microsoft.com/office/officeart/2005/8/layout/vList2"/>
    <dgm:cxn modelId="{BED411C6-3457-0343-9B95-114D4770CAA3}" type="presOf" srcId="{27B94433-9CAD-D64A-AD52-357ED67A4BE6}" destId="{82C049FB-6057-2549-871D-4C632ADF7305}" srcOrd="0" destOrd="0" presId="urn:microsoft.com/office/officeart/2005/8/layout/vList2"/>
    <dgm:cxn modelId="{80A8F4D0-0B3B-6B48-952B-48170BACDB01}" srcId="{AD4B8D9A-C590-ED43-AEF2-4E531CEFDBF2}" destId="{8DEBCF76-E1A9-5C41-A346-68FBA8F97989}" srcOrd="2" destOrd="0" parTransId="{524C07B5-FA90-6D46-876F-0414E9A4182E}" sibTransId="{176E006F-A9FA-B54E-9B6D-27B1DF845514}"/>
    <dgm:cxn modelId="{76D074D1-2326-294D-AAA3-966CEBF77C81}" srcId="{986324C4-76F6-0D4C-8461-E66A4E2111FF}" destId="{AD4B8D9A-C590-ED43-AEF2-4E531CEFDBF2}" srcOrd="1" destOrd="0" parTransId="{C178CB6B-5B13-E641-9F6F-5153A285856D}" sibTransId="{FDA06C8A-2750-874A-8676-C906EF7B0A36}"/>
    <dgm:cxn modelId="{ECE104E1-65C6-DF4A-9DC1-3781DC9D6196}" type="presOf" srcId="{54876A7A-4DD3-4B44-B4B3-CCA284A6FB35}" destId="{CE812330-5FFD-2241-9EA7-736344389FE7}" srcOrd="0" destOrd="1" presId="urn:microsoft.com/office/officeart/2005/8/layout/vList2"/>
    <dgm:cxn modelId="{2C90EEF4-40A0-D541-BC37-01418824231E}" type="presOf" srcId="{11F7950D-5C1F-F84E-A666-59BA0C8950A6}" destId="{CE812330-5FFD-2241-9EA7-736344389FE7}" srcOrd="0" destOrd="3" presId="urn:microsoft.com/office/officeart/2005/8/layout/vList2"/>
    <dgm:cxn modelId="{F29DB3FC-F69E-634B-96C7-1630A139B315}" type="presOf" srcId="{AD4B8D9A-C590-ED43-AEF2-4E531CEFDBF2}" destId="{99792B10-A0D0-C041-900A-DEA77224F803}" srcOrd="0" destOrd="0" presId="urn:microsoft.com/office/officeart/2005/8/layout/vList2"/>
    <dgm:cxn modelId="{A5D753FB-4FC6-CB47-9F7B-7DBA05BA2A9D}" type="presParOf" srcId="{7E026372-FC64-A248-9D54-828B4339F13F}" destId="{82C049FB-6057-2549-871D-4C632ADF7305}" srcOrd="0" destOrd="0" presId="urn:microsoft.com/office/officeart/2005/8/layout/vList2"/>
    <dgm:cxn modelId="{03AB2664-7EC4-1A46-ACA4-7BCAB23E6CA6}" type="presParOf" srcId="{7E026372-FC64-A248-9D54-828B4339F13F}" destId="{0C941074-19FE-A847-97A2-F9014203E0BF}" srcOrd="1" destOrd="0" presId="urn:microsoft.com/office/officeart/2005/8/layout/vList2"/>
    <dgm:cxn modelId="{17DBA9A5-34C2-254C-827F-B3A65FD9206F}" type="presParOf" srcId="{7E026372-FC64-A248-9D54-828B4339F13F}" destId="{99792B10-A0D0-C041-900A-DEA77224F803}" srcOrd="2" destOrd="0" presId="urn:microsoft.com/office/officeart/2005/8/layout/vList2"/>
    <dgm:cxn modelId="{680425A7-366E-7047-A1AE-1FACB9893396}" type="presParOf" srcId="{7E026372-FC64-A248-9D54-828B4339F13F}" destId="{CE812330-5FFD-2241-9EA7-736344389FE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3FE106-2CD5-4490-AC1C-57068705ADE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ACEA1BD-D36C-456A-BAF4-F63B7D1659CE}">
      <dgm:prSet/>
      <dgm:spPr/>
      <dgm:t>
        <a:bodyPr/>
        <a:lstStyle/>
        <a:p>
          <a:r>
            <a:rPr lang="en-US"/>
            <a:t>Establishment of Joint Council (Art. 81)</a:t>
          </a:r>
        </a:p>
      </dgm:t>
    </dgm:pt>
    <dgm:pt modelId="{99924CC0-886B-46DA-8AFE-87E7E12C6FD6}" type="parTrans" cxnId="{2117F003-F5B8-4624-8E08-93D1B44C704D}">
      <dgm:prSet/>
      <dgm:spPr/>
      <dgm:t>
        <a:bodyPr/>
        <a:lstStyle/>
        <a:p>
          <a:endParaRPr lang="en-US"/>
        </a:p>
      </dgm:t>
    </dgm:pt>
    <dgm:pt modelId="{59F427EB-90F7-46FE-A4F4-D137DE51ACF8}" type="sibTrans" cxnId="{2117F003-F5B8-4624-8E08-93D1B44C704D}">
      <dgm:prSet/>
      <dgm:spPr/>
      <dgm:t>
        <a:bodyPr/>
        <a:lstStyle/>
        <a:p>
          <a:endParaRPr lang="en-US"/>
        </a:p>
      </dgm:t>
    </dgm:pt>
    <dgm:pt modelId="{248F4A8A-FB52-41FE-957B-92481C73F476}">
      <dgm:prSet/>
      <dgm:spPr/>
      <dgm:t>
        <a:bodyPr/>
        <a:lstStyle/>
        <a:p>
          <a:r>
            <a:rPr lang="en-US"/>
            <a:t>“shall oversee the fulfilment of the objectives of this Agreement and supervise its implementation. It shall meet at ministerial level at regular intervals, not exceeding a period of two years, and extraordinarily whenever circumstances so require, if the Parties so agree.”</a:t>
          </a:r>
        </a:p>
      </dgm:t>
    </dgm:pt>
    <dgm:pt modelId="{7E5CCFB3-CD75-4476-A656-1EF23CA016E5}" type="parTrans" cxnId="{31270FBC-169E-49A4-9A8C-BE12E1896A98}">
      <dgm:prSet/>
      <dgm:spPr/>
      <dgm:t>
        <a:bodyPr/>
        <a:lstStyle/>
        <a:p>
          <a:endParaRPr lang="en-US"/>
        </a:p>
      </dgm:t>
    </dgm:pt>
    <dgm:pt modelId="{30360C31-76FB-4724-9A60-FF98A7BD84C3}" type="sibTrans" cxnId="{31270FBC-169E-49A4-9A8C-BE12E1896A98}">
      <dgm:prSet/>
      <dgm:spPr/>
      <dgm:t>
        <a:bodyPr/>
        <a:lstStyle/>
        <a:p>
          <a:endParaRPr lang="en-US"/>
        </a:p>
      </dgm:t>
    </dgm:pt>
    <dgm:pt modelId="{7751DCE0-A090-482E-BA0F-5F682D4C3E92}">
      <dgm:prSet/>
      <dgm:spPr/>
      <dgm:t>
        <a:bodyPr/>
        <a:lstStyle/>
        <a:p>
          <a:r>
            <a:rPr lang="en-US" dirty="0"/>
            <a:t>Joint Committee (art. 82-83)</a:t>
          </a:r>
        </a:p>
      </dgm:t>
    </dgm:pt>
    <dgm:pt modelId="{EB4B431E-FF25-4792-8C13-57F0663A550A}" type="parTrans" cxnId="{3E630891-7887-4EA2-B629-9AD97EEF95B2}">
      <dgm:prSet/>
      <dgm:spPr/>
      <dgm:t>
        <a:bodyPr/>
        <a:lstStyle/>
        <a:p>
          <a:endParaRPr lang="en-US"/>
        </a:p>
      </dgm:t>
    </dgm:pt>
    <dgm:pt modelId="{CDDE78A6-824E-4DDC-995D-E08F5E280035}" type="sibTrans" cxnId="{3E630891-7887-4EA2-B629-9AD97EEF95B2}">
      <dgm:prSet/>
      <dgm:spPr/>
      <dgm:t>
        <a:bodyPr/>
        <a:lstStyle/>
        <a:p>
          <a:endParaRPr lang="en-US"/>
        </a:p>
      </dgm:t>
    </dgm:pt>
    <dgm:pt modelId="{D5A29775-1ACD-4AE6-911E-6F484CF12D41}">
      <dgm:prSet/>
      <dgm:spPr/>
      <dgm:t>
        <a:bodyPr/>
        <a:lstStyle/>
        <a:p>
          <a:r>
            <a:rPr lang="en-US" dirty="0"/>
            <a:t>Actual </a:t>
          </a:r>
          <a:r>
            <a:rPr lang="en-US"/>
            <a:t>working group</a:t>
          </a:r>
          <a:endParaRPr lang="en-US" dirty="0"/>
        </a:p>
      </dgm:t>
    </dgm:pt>
    <dgm:pt modelId="{C81276C0-2706-4878-8781-04E835196672}" type="parTrans" cxnId="{2A29A2C7-261A-427F-A6F1-38ED5E997409}">
      <dgm:prSet/>
      <dgm:spPr/>
      <dgm:t>
        <a:bodyPr/>
        <a:lstStyle/>
        <a:p>
          <a:endParaRPr lang="en-US"/>
        </a:p>
      </dgm:t>
    </dgm:pt>
    <dgm:pt modelId="{A8CA7DF9-EEFC-4650-8AAA-0711DCCD63F3}" type="sibTrans" cxnId="{2A29A2C7-261A-427F-A6F1-38ED5E997409}">
      <dgm:prSet/>
      <dgm:spPr/>
      <dgm:t>
        <a:bodyPr/>
        <a:lstStyle/>
        <a:p>
          <a:endParaRPr lang="en-US"/>
        </a:p>
      </dgm:t>
    </dgm:pt>
    <dgm:pt modelId="{04A678D3-C4D8-47EB-B0E5-72393C4ACDC0}">
      <dgm:prSet/>
      <dgm:spPr/>
      <dgm:t>
        <a:bodyPr/>
        <a:lstStyle/>
        <a:p>
          <a:r>
            <a:rPr lang="en-US"/>
            <a:t>Meets annually</a:t>
          </a:r>
        </a:p>
      </dgm:t>
    </dgm:pt>
    <dgm:pt modelId="{B346CDF5-43BC-4BA6-8762-2C8B30A5A19C}" type="parTrans" cxnId="{1D809D08-8087-4CDA-8167-DEDB9FB44B5D}">
      <dgm:prSet/>
      <dgm:spPr/>
      <dgm:t>
        <a:bodyPr/>
        <a:lstStyle/>
        <a:p>
          <a:endParaRPr lang="en-US"/>
        </a:p>
      </dgm:t>
    </dgm:pt>
    <dgm:pt modelId="{283488B0-48EB-4ABA-9907-A6A6FF4E1401}" type="sibTrans" cxnId="{1D809D08-8087-4CDA-8167-DEDB9FB44B5D}">
      <dgm:prSet/>
      <dgm:spPr/>
      <dgm:t>
        <a:bodyPr/>
        <a:lstStyle/>
        <a:p>
          <a:endParaRPr lang="en-US"/>
        </a:p>
      </dgm:t>
    </dgm:pt>
    <dgm:pt modelId="{35A7A583-D96A-4CFA-ABEE-98FC09AC5553}">
      <dgm:prSet/>
      <dgm:spPr/>
      <dgm:t>
        <a:bodyPr/>
        <a:lstStyle/>
        <a:p>
          <a:r>
            <a:rPr lang="en-US"/>
            <a:t>Have met infrequently</a:t>
          </a:r>
        </a:p>
      </dgm:t>
    </dgm:pt>
    <dgm:pt modelId="{871B6BDB-101B-4EC5-BDCF-77867AC2B918}" type="parTrans" cxnId="{162488F0-E0E0-48E4-A394-2025F1611682}">
      <dgm:prSet/>
      <dgm:spPr/>
      <dgm:t>
        <a:bodyPr/>
        <a:lstStyle/>
        <a:p>
          <a:endParaRPr lang="en-US"/>
        </a:p>
      </dgm:t>
    </dgm:pt>
    <dgm:pt modelId="{E53856D6-E717-4AF6-8B4C-A3B089A8FC1E}" type="sibTrans" cxnId="{162488F0-E0E0-48E4-A394-2025F1611682}">
      <dgm:prSet/>
      <dgm:spPr/>
      <dgm:t>
        <a:bodyPr/>
        <a:lstStyle/>
        <a:p>
          <a:endParaRPr lang="en-US"/>
        </a:p>
      </dgm:t>
    </dgm:pt>
    <dgm:pt modelId="{F8EBC276-6850-48EA-BF5C-15B6475F0E5F}">
      <dgm:prSet/>
      <dgm:spPr/>
      <dgm:t>
        <a:bodyPr/>
        <a:lstStyle/>
        <a:p>
          <a:r>
            <a:rPr lang="en-US"/>
            <a:t>Proceedings opaque</a:t>
          </a:r>
        </a:p>
      </dgm:t>
    </dgm:pt>
    <dgm:pt modelId="{F2A24BD2-22F8-4036-B3CC-F489B328565C}" type="parTrans" cxnId="{69918BBD-9140-4A9A-B218-4BCAC798A21A}">
      <dgm:prSet/>
      <dgm:spPr/>
      <dgm:t>
        <a:bodyPr/>
        <a:lstStyle/>
        <a:p>
          <a:endParaRPr lang="en-US"/>
        </a:p>
      </dgm:t>
    </dgm:pt>
    <dgm:pt modelId="{5865E0F9-88DB-4157-AF86-5C305188D00E}" type="sibTrans" cxnId="{69918BBD-9140-4A9A-B218-4BCAC798A21A}">
      <dgm:prSet/>
      <dgm:spPr/>
      <dgm:t>
        <a:bodyPr/>
        <a:lstStyle/>
        <a:p>
          <a:endParaRPr lang="en-US"/>
        </a:p>
      </dgm:t>
    </dgm:pt>
    <dgm:pt modelId="{D09A5FEA-28D6-45DD-BDFF-4F52C35AECD2}">
      <dgm:prSet/>
      <dgm:spPr/>
      <dgm:t>
        <a:bodyPr/>
        <a:lstStyle/>
        <a:p>
          <a:r>
            <a:rPr lang="en-US"/>
            <a:t>Caused frustration among EU civil society </a:t>
          </a:r>
        </a:p>
      </dgm:t>
    </dgm:pt>
    <dgm:pt modelId="{DCA1FC8B-BA66-4E44-9C60-043636A4274F}" type="parTrans" cxnId="{CDAF6D37-DE4B-470E-94CD-EAD738DE9DA6}">
      <dgm:prSet/>
      <dgm:spPr/>
      <dgm:t>
        <a:bodyPr/>
        <a:lstStyle/>
        <a:p>
          <a:endParaRPr lang="en-US"/>
        </a:p>
      </dgm:t>
    </dgm:pt>
    <dgm:pt modelId="{1C08BDBB-E057-43D2-BB7D-041948FA7FE3}" type="sibTrans" cxnId="{CDAF6D37-DE4B-470E-94CD-EAD738DE9DA6}">
      <dgm:prSet/>
      <dgm:spPr/>
      <dgm:t>
        <a:bodyPr/>
        <a:lstStyle/>
        <a:p>
          <a:endParaRPr lang="en-US"/>
        </a:p>
      </dgm:t>
    </dgm:pt>
    <dgm:pt modelId="{EB738A17-5051-6442-914F-AADC65169FB6}" type="pres">
      <dgm:prSet presAssocID="{DF3FE106-2CD5-4490-AC1C-57068705ADE3}" presName="Name0" presStyleCnt="0">
        <dgm:presLayoutVars>
          <dgm:dir/>
          <dgm:animLvl val="lvl"/>
          <dgm:resizeHandles val="exact"/>
        </dgm:presLayoutVars>
      </dgm:prSet>
      <dgm:spPr/>
    </dgm:pt>
    <dgm:pt modelId="{51582F70-DA3B-3944-9E56-EACF0C0CD32E}" type="pres">
      <dgm:prSet presAssocID="{8ACEA1BD-D36C-456A-BAF4-F63B7D1659CE}" presName="linNode" presStyleCnt="0"/>
      <dgm:spPr/>
    </dgm:pt>
    <dgm:pt modelId="{08089991-F20B-0440-AAB7-CBF2F41D39C4}" type="pres">
      <dgm:prSet presAssocID="{8ACEA1BD-D36C-456A-BAF4-F63B7D1659CE}" presName="parentText" presStyleLbl="node1" presStyleIdx="0" presStyleCnt="2">
        <dgm:presLayoutVars>
          <dgm:chMax val="1"/>
          <dgm:bulletEnabled val="1"/>
        </dgm:presLayoutVars>
      </dgm:prSet>
      <dgm:spPr/>
    </dgm:pt>
    <dgm:pt modelId="{0EEEA959-5148-E64A-AA34-CA67C796D093}" type="pres">
      <dgm:prSet presAssocID="{8ACEA1BD-D36C-456A-BAF4-F63B7D1659CE}" presName="descendantText" presStyleLbl="alignAccFollowNode1" presStyleIdx="0" presStyleCnt="2">
        <dgm:presLayoutVars>
          <dgm:bulletEnabled val="1"/>
        </dgm:presLayoutVars>
      </dgm:prSet>
      <dgm:spPr/>
    </dgm:pt>
    <dgm:pt modelId="{6C5F5B97-F52A-5644-901D-16A5D8AD80F0}" type="pres">
      <dgm:prSet presAssocID="{59F427EB-90F7-46FE-A4F4-D137DE51ACF8}" presName="sp" presStyleCnt="0"/>
      <dgm:spPr/>
    </dgm:pt>
    <dgm:pt modelId="{BEEFD5AF-44E2-1E4C-92F3-FFFD2455D5B0}" type="pres">
      <dgm:prSet presAssocID="{7751DCE0-A090-482E-BA0F-5F682D4C3E92}" presName="linNode" presStyleCnt="0"/>
      <dgm:spPr/>
    </dgm:pt>
    <dgm:pt modelId="{525C3301-1852-6647-8412-6FFE4E887E96}" type="pres">
      <dgm:prSet presAssocID="{7751DCE0-A090-482E-BA0F-5F682D4C3E92}" presName="parentText" presStyleLbl="node1" presStyleIdx="1" presStyleCnt="2">
        <dgm:presLayoutVars>
          <dgm:chMax val="1"/>
          <dgm:bulletEnabled val="1"/>
        </dgm:presLayoutVars>
      </dgm:prSet>
      <dgm:spPr/>
    </dgm:pt>
    <dgm:pt modelId="{6208A6EA-019B-D642-8787-FBDFD85DA19F}" type="pres">
      <dgm:prSet presAssocID="{7751DCE0-A090-482E-BA0F-5F682D4C3E92}" presName="descendantText" presStyleLbl="alignAccFollowNode1" presStyleIdx="1" presStyleCnt="2">
        <dgm:presLayoutVars>
          <dgm:bulletEnabled val="1"/>
        </dgm:presLayoutVars>
      </dgm:prSet>
      <dgm:spPr/>
    </dgm:pt>
  </dgm:ptLst>
  <dgm:cxnLst>
    <dgm:cxn modelId="{2117F003-F5B8-4624-8E08-93D1B44C704D}" srcId="{DF3FE106-2CD5-4490-AC1C-57068705ADE3}" destId="{8ACEA1BD-D36C-456A-BAF4-F63B7D1659CE}" srcOrd="0" destOrd="0" parTransId="{99924CC0-886B-46DA-8AFE-87E7E12C6FD6}" sibTransId="{59F427EB-90F7-46FE-A4F4-D137DE51ACF8}"/>
    <dgm:cxn modelId="{1D809D08-8087-4CDA-8167-DEDB9FB44B5D}" srcId="{7751DCE0-A090-482E-BA0F-5F682D4C3E92}" destId="{04A678D3-C4D8-47EB-B0E5-72393C4ACDC0}" srcOrd="1" destOrd="0" parTransId="{B346CDF5-43BC-4BA6-8762-2C8B30A5A19C}" sibTransId="{283488B0-48EB-4ABA-9907-A6A6FF4E1401}"/>
    <dgm:cxn modelId="{C4B6370B-DA69-DF46-92FD-D428C67F5C32}" type="presOf" srcId="{D09A5FEA-28D6-45DD-BDFF-4F52C35AECD2}" destId="{6208A6EA-019B-D642-8787-FBDFD85DA19F}" srcOrd="0" destOrd="4" presId="urn:microsoft.com/office/officeart/2005/8/layout/vList5"/>
    <dgm:cxn modelId="{9D396B20-2740-084A-8987-F54ABB126F34}" type="presOf" srcId="{D5A29775-1ACD-4AE6-911E-6F484CF12D41}" destId="{6208A6EA-019B-D642-8787-FBDFD85DA19F}" srcOrd="0" destOrd="0" presId="urn:microsoft.com/office/officeart/2005/8/layout/vList5"/>
    <dgm:cxn modelId="{BBF91B27-D932-FA4E-A1D6-B90BDEAA4B80}" type="presOf" srcId="{35A7A583-D96A-4CFA-ABEE-98FC09AC5553}" destId="{6208A6EA-019B-D642-8787-FBDFD85DA19F}" srcOrd="0" destOrd="2" presId="urn:microsoft.com/office/officeart/2005/8/layout/vList5"/>
    <dgm:cxn modelId="{A2D1A72B-970D-0644-B368-D25E2FA7B143}" type="presOf" srcId="{7751DCE0-A090-482E-BA0F-5F682D4C3E92}" destId="{525C3301-1852-6647-8412-6FFE4E887E96}" srcOrd="0" destOrd="0" presId="urn:microsoft.com/office/officeart/2005/8/layout/vList5"/>
    <dgm:cxn modelId="{CDAF6D37-DE4B-470E-94CD-EAD738DE9DA6}" srcId="{7751DCE0-A090-482E-BA0F-5F682D4C3E92}" destId="{D09A5FEA-28D6-45DD-BDFF-4F52C35AECD2}" srcOrd="4" destOrd="0" parTransId="{DCA1FC8B-BA66-4E44-9C60-043636A4274F}" sibTransId="{1C08BDBB-E057-43D2-BB7D-041948FA7FE3}"/>
    <dgm:cxn modelId="{052B7655-F5A5-C04B-9E9E-AE73FC4C2EB7}" type="presOf" srcId="{8ACEA1BD-D36C-456A-BAF4-F63B7D1659CE}" destId="{08089991-F20B-0440-AAB7-CBF2F41D39C4}" srcOrd="0" destOrd="0" presId="urn:microsoft.com/office/officeart/2005/8/layout/vList5"/>
    <dgm:cxn modelId="{61CFEC79-7EE7-A64E-86A8-058C3F342AF9}" type="presOf" srcId="{F8EBC276-6850-48EA-BF5C-15B6475F0E5F}" destId="{6208A6EA-019B-D642-8787-FBDFD85DA19F}" srcOrd="0" destOrd="3" presId="urn:microsoft.com/office/officeart/2005/8/layout/vList5"/>
    <dgm:cxn modelId="{9958AC82-009D-234F-B0B2-5AC9E044E0DA}" type="presOf" srcId="{DF3FE106-2CD5-4490-AC1C-57068705ADE3}" destId="{EB738A17-5051-6442-914F-AADC65169FB6}" srcOrd="0" destOrd="0" presId="urn:microsoft.com/office/officeart/2005/8/layout/vList5"/>
    <dgm:cxn modelId="{3E630891-7887-4EA2-B629-9AD97EEF95B2}" srcId="{DF3FE106-2CD5-4490-AC1C-57068705ADE3}" destId="{7751DCE0-A090-482E-BA0F-5F682D4C3E92}" srcOrd="1" destOrd="0" parTransId="{EB4B431E-FF25-4792-8C13-57F0663A550A}" sibTransId="{CDDE78A6-824E-4DDC-995D-E08F5E280035}"/>
    <dgm:cxn modelId="{31270FBC-169E-49A4-9A8C-BE12E1896A98}" srcId="{8ACEA1BD-D36C-456A-BAF4-F63B7D1659CE}" destId="{248F4A8A-FB52-41FE-957B-92481C73F476}" srcOrd="0" destOrd="0" parTransId="{7E5CCFB3-CD75-4476-A656-1EF23CA016E5}" sibTransId="{30360C31-76FB-4724-9A60-FF98A7BD84C3}"/>
    <dgm:cxn modelId="{69918BBD-9140-4A9A-B218-4BCAC798A21A}" srcId="{7751DCE0-A090-482E-BA0F-5F682D4C3E92}" destId="{F8EBC276-6850-48EA-BF5C-15B6475F0E5F}" srcOrd="3" destOrd="0" parTransId="{F2A24BD2-22F8-4036-B3CC-F489B328565C}" sibTransId="{5865E0F9-88DB-4157-AF86-5C305188D00E}"/>
    <dgm:cxn modelId="{2A29A2C7-261A-427F-A6F1-38ED5E997409}" srcId="{7751DCE0-A090-482E-BA0F-5F682D4C3E92}" destId="{D5A29775-1ACD-4AE6-911E-6F484CF12D41}" srcOrd="0" destOrd="0" parTransId="{C81276C0-2706-4878-8781-04E835196672}" sibTransId="{A8CA7DF9-EEFC-4650-8AAA-0711DCCD63F3}"/>
    <dgm:cxn modelId="{534C19E1-10AC-CF44-8811-3FE4BAF6FFEA}" type="presOf" srcId="{04A678D3-C4D8-47EB-B0E5-72393C4ACDC0}" destId="{6208A6EA-019B-D642-8787-FBDFD85DA19F}" srcOrd="0" destOrd="1" presId="urn:microsoft.com/office/officeart/2005/8/layout/vList5"/>
    <dgm:cxn modelId="{162488F0-E0E0-48E4-A394-2025F1611682}" srcId="{7751DCE0-A090-482E-BA0F-5F682D4C3E92}" destId="{35A7A583-D96A-4CFA-ABEE-98FC09AC5553}" srcOrd="2" destOrd="0" parTransId="{871B6BDB-101B-4EC5-BDCF-77867AC2B918}" sibTransId="{E53856D6-E717-4AF6-8B4C-A3B089A8FC1E}"/>
    <dgm:cxn modelId="{A729B6F5-953E-C945-A34F-F9D20ACBB331}" type="presOf" srcId="{248F4A8A-FB52-41FE-957B-92481C73F476}" destId="{0EEEA959-5148-E64A-AA34-CA67C796D093}" srcOrd="0" destOrd="0" presId="urn:microsoft.com/office/officeart/2005/8/layout/vList5"/>
    <dgm:cxn modelId="{802F5EC1-2C97-314A-85CF-15096527678B}" type="presParOf" srcId="{EB738A17-5051-6442-914F-AADC65169FB6}" destId="{51582F70-DA3B-3944-9E56-EACF0C0CD32E}" srcOrd="0" destOrd="0" presId="urn:microsoft.com/office/officeart/2005/8/layout/vList5"/>
    <dgm:cxn modelId="{5C5AB697-4D17-7748-AD8D-E677BA672D41}" type="presParOf" srcId="{51582F70-DA3B-3944-9E56-EACF0C0CD32E}" destId="{08089991-F20B-0440-AAB7-CBF2F41D39C4}" srcOrd="0" destOrd="0" presId="urn:microsoft.com/office/officeart/2005/8/layout/vList5"/>
    <dgm:cxn modelId="{DF013C41-B301-BA47-BE37-D68731B29315}" type="presParOf" srcId="{51582F70-DA3B-3944-9E56-EACF0C0CD32E}" destId="{0EEEA959-5148-E64A-AA34-CA67C796D093}" srcOrd="1" destOrd="0" presId="urn:microsoft.com/office/officeart/2005/8/layout/vList5"/>
    <dgm:cxn modelId="{68157DDD-D503-5045-A149-1F0FA88300F7}" type="presParOf" srcId="{EB738A17-5051-6442-914F-AADC65169FB6}" destId="{6C5F5B97-F52A-5644-901D-16A5D8AD80F0}" srcOrd="1" destOrd="0" presId="urn:microsoft.com/office/officeart/2005/8/layout/vList5"/>
    <dgm:cxn modelId="{C28B61A1-307D-CD4D-A5CF-741DABA2CEFD}" type="presParOf" srcId="{EB738A17-5051-6442-914F-AADC65169FB6}" destId="{BEEFD5AF-44E2-1E4C-92F3-FFFD2455D5B0}" srcOrd="2" destOrd="0" presId="urn:microsoft.com/office/officeart/2005/8/layout/vList5"/>
    <dgm:cxn modelId="{1DEFA0B3-1526-E040-BDF2-57CC227AC895}" type="presParOf" srcId="{BEEFD5AF-44E2-1E4C-92F3-FFFD2455D5B0}" destId="{525C3301-1852-6647-8412-6FFE4E887E96}" srcOrd="0" destOrd="0" presId="urn:microsoft.com/office/officeart/2005/8/layout/vList5"/>
    <dgm:cxn modelId="{B8D290A9-CFC2-844A-9967-3F9FBCFD218B}" type="presParOf" srcId="{BEEFD5AF-44E2-1E4C-92F3-FFFD2455D5B0}" destId="{6208A6EA-019B-D642-8787-FBDFD85DA19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FDD39-5A17-6646-AC12-DE1CBB082D1E}">
      <dsp:nvSpPr>
        <dsp:cNvPr id="0" name=""/>
        <dsp:cNvSpPr/>
      </dsp:nvSpPr>
      <dsp:spPr>
        <a:xfrm>
          <a:off x="0" y="94619"/>
          <a:ext cx="10515600" cy="79150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From this (1996)</a:t>
          </a:r>
        </a:p>
      </dsp:txBody>
      <dsp:txXfrm>
        <a:off x="38638" y="133257"/>
        <a:ext cx="10438324" cy="714229"/>
      </dsp:txXfrm>
    </dsp:sp>
    <dsp:sp modelId="{AF86EFA8-EE5B-6148-8397-A181AC0C8226}">
      <dsp:nvSpPr>
        <dsp:cNvPr id="0" name=""/>
        <dsp:cNvSpPr/>
      </dsp:nvSpPr>
      <dsp:spPr>
        <a:xfrm>
          <a:off x="0" y="886125"/>
          <a:ext cx="10515600" cy="1912680"/>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“The objective of the European Union in its relations with Cuba is to encourage a process of transition to pluralist democracy and respect for human rights and fundamental freedoms , as well as a sustainable recovery and improvement in the living standards of the Cuban people” (EU Common Position 1996 ¶1).</a:t>
          </a:r>
        </a:p>
      </dsp:txBody>
      <dsp:txXfrm>
        <a:off x="0" y="886125"/>
        <a:ext cx="10515600" cy="1912680"/>
      </dsp:txXfrm>
    </dsp:sp>
    <dsp:sp modelId="{24429295-D0B4-1B42-AE36-79DC9A1D799A}">
      <dsp:nvSpPr>
        <dsp:cNvPr id="0" name=""/>
        <dsp:cNvSpPr/>
      </dsp:nvSpPr>
      <dsp:spPr>
        <a:xfrm>
          <a:off x="0" y="2798805"/>
          <a:ext cx="10515600" cy="791505"/>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To this (2017)</a:t>
          </a:r>
        </a:p>
      </dsp:txBody>
      <dsp:txXfrm>
        <a:off x="38638" y="2837443"/>
        <a:ext cx="10438324" cy="714229"/>
      </dsp:txXfrm>
    </dsp:sp>
    <dsp:sp modelId="{567F2775-7DDD-0E46-BD20-344A0F8EFBA0}">
      <dsp:nvSpPr>
        <dsp:cNvPr id="0" name=""/>
        <dsp:cNvSpPr/>
      </dsp:nvSpPr>
      <dsp:spPr>
        <a:xfrm>
          <a:off x="0" y="3590310"/>
          <a:ext cx="10515600" cy="1912680"/>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The central basis for relations is equality, reciprocity and mutual respect, the respect for and the promotion of democratic principles and respect for all human rights and fundamental freedoms, and the recognition that all peoples have the right to determine freely their political system and to pursue freely their economic, social and cultural development. </a:t>
          </a:r>
        </a:p>
      </dsp:txBody>
      <dsp:txXfrm>
        <a:off x="0" y="3590310"/>
        <a:ext cx="10515600" cy="1912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82B34-046B-5A47-9AF4-0E5D25571C97}">
      <dsp:nvSpPr>
        <dsp:cNvPr id="0" name=""/>
        <dsp:cNvSpPr/>
      </dsp:nvSpPr>
      <dsp:spPr>
        <a:xfrm rot="5400000">
          <a:off x="-292170" y="420337"/>
          <a:ext cx="1947805" cy="1363464"/>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A delicate balancing act</a:t>
          </a:r>
        </a:p>
      </dsp:txBody>
      <dsp:txXfrm rot="-5400000">
        <a:off x="1" y="809898"/>
        <a:ext cx="1363464" cy="584341"/>
      </dsp:txXfrm>
    </dsp:sp>
    <dsp:sp modelId="{77964A49-D1F9-054A-81FF-A614780CB695}">
      <dsp:nvSpPr>
        <dsp:cNvPr id="0" name=""/>
        <dsp:cNvSpPr/>
      </dsp:nvSpPr>
      <dsp:spPr>
        <a:xfrm rot="5400000">
          <a:off x="6019739" y="-4653064"/>
          <a:ext cx="1515984" cy="10828535"/>
        </a:xfrm>
        <a:prstGeom prst="round2SameRect">
          <a:avLst/>
        </a:prstGeom>
        <a:solidFill>
          <a:schemeClr val="accent4">
            <a:lumMod val="20000"/>
            <a:lumOff val="80000"/>
            <a:alpha val="9000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(Article 1) reaffirm general commitments to a set of ambiguous concepts: multilateralism, respect for international law and the principles of the U.N. Charter, the principles of equality, reciprocity and mutual respect, and to the promotion of sustainable development. (Art. 1 ¶¶1-2, 4).  </a:t>
          </a:r>
        </a:p>
        <a:p>
          <a:pPr marL="114300" lvl="1" indent="-114300" algn="l" defTabSz="666750">
            <a:lnSpc>
              <a:spcPct val="90000"/>
            </a:lnSpc>
            <a:spcBef>
              <a:spcPct val="0"/>
            </a:spcBef>
            <a:spcAft>
              <a:spcPct val="15000"/>
            </a:spcAft>
            <a:buChar char="•"/>
          </a:pPr>
          <a:r>
            <a:rPr lang="en-US" sz="1500" kern="1200" dirty="0"/>
            <a:t>BUT implementation of PDCA would be undertaken "in accordance with their respective constitutional principles, legal frameworks, legislation, norms and regulations, as well as the applicable international instruments to which they are parties." (Art. 1 ¶ 3).  </a:t>
          </a:r>
        </a:p>
      </dsp:txBody>
      <dsp:txXfrm rot="-5400000">
        <a:off x="1363464" y="77215"/>
        <a:ext cx="10754531" cy="1367976"/>
      </dsp:txXfrm>
    </dsp:sp>
    <dsp:sp modelId="{5D50F79D-FEB4-534B-8010-BABEEB4657E0}">
      <dsp:nvSpPr>
        <dsp:cNvPr id="0" name=""/>
        <dsp:cNvSpPr/>
      </dsp:nvSpPr>
      <dsp:spPr>
        <a:xfrm rot="5400000">
          <a:off x="-292170" y="2548479"/>
          <a:ext cx="1947805" cy="1363464"/>
        </a:xfrm>
        <a:prstGeom prst="chevron">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Internationalism in Human Rights versus Sovereignty</a:t>
          </a:r>
        </a:p>
      </dsp:txBody>
      <dsp:txXfrm rot="-5400000">
        <a:off x="1" y="2938040"/>
        <a:ext cx="1363464" cy="584341"/>
      </dsp:txXfrm>
    </dsp:sp>
    <dsp:sp modelId="{B5DC5ABC-6470-6D40-85D3-D3A69DF1060A}">
      <dsp:nvSpPr>
        <dsp:cNvPr id="0" name=""/>
        <dsp:cNvSpPr/>
      </dsp:nvSpPr>
      <dsp:spPr>
        <a:xfrm rot="5400000">
          <a:off x="5789896" y="-2524922"/>
          <a:ext cx="1975670" cy="10828535"/>
        </a:xfrm>
        <a:prstGeom prst="round2SameRect">
          <a:avLst/>
        </a:prstGeom>
        <a:solidFill>
          <a:schemeClr val="accent6">
            <a:lumMod val="20000"/>
            <a:lumOff val="80000"/>
            <a:alpha val="9000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declarations of "respect for and the promotion of democratic principles, respect for all human rights and fundamental freedoms laid down in the Universal Declaration of Human Rights and in the core international human-rights instruments and their optional protocols which are applicable to the Parties, and respect for the rule of law." (Art. 1 ¶5).  </a:t>
          </a:r>
        </a:p>
        <a:p>
          <a:pPr marL="114300" lvl="1" indent="-114300" algn="l" defTabSz="666750">
            <a:lnSpc>
              <a:spcPct val="90000"/>
            </a:lnSpc>
            <a:spcBef>
              <a:spcPct val="0"/>
            </a:spcBef>
            <a:spcAft>
              <a:spcPct val="15000"/>
            </a:spcAft>
            <a:buChar char="•"/>
          </a:pPr>
          <a:r>
            <a:rPr lang="en-US" sz="1500" kern="1200"/>
            <a:t>BUT: ¶ 6 in which both sides "recognise that all peoples have the right to freely determine their political system and to freely pursue their economic, social and cultural development." (Art. 1, ¶ 6). </a:t>
          </a:r>
        </a:p>
      </dsp:txBody>
      <dsp:txXfrm rot="-5400000">
        <a:off x="1363464" y="1997954"/>
        <a:ext cx="10732091" cy="1782782"/>
      </dsp:txXfrm>
    </dsp:sp>
    <dsp:sp modelId="{FB09269E-A107-514D-99A9-021BA930B44B}">
      <dsp:nvSpPr>
        <dsp:cNvPr id="0" name=""/>
        <dsp:cNvSpPr/>
      </dsp:nvSpPr>
      <dsp:spPr>
        <a:xfrm rot="5400000">
          <a:off x="-292170" y="4321822"/>
          <a:ext cx="1947805" cy="1363464"/>
        </a:xfrm>
        <a:prstGeom prst="chevron">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Methodologies</a:t>
          </a:r>
        </a:p>
      </dsp:txBody>
      <dsp:txXfrm rot="-5400000">
        <a:off x="1" y="4711383"/>
        <a:ext cx="1363464" cy="584341"/>
      </dsp:txXfrm>
    </dsp:sp>
    <dsp:sp modelId="{745471F5-A6CC-C549-A731-E97F79C11D01}">
      <dsp:nvSpPr>
        <dsp:cNvPr id="0" name=""/>
        <dsp:cNvSpPr/>
      </dsp:nvSpPr>
      <dsp:spPr>
        <a:xfrm rot="5400000">
          <a:off x="6144695" y="-751579"/>
          <a:ext cx="1266073" cy="10828535"/>
        </a:xfrm>
        <a:prstGeom prst="round2SameRect">
          <a:avLst/>
        </a:prstGeom>
        <a:solidFill>
          <a:schemeClr val="accent5">
            <a:lumMod val="20000"/>
            <a:lumOff val="80000"/>
            <a:alpha val="9000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a:t>Carry over and augmente the objective of the 1996 EU Common Position “to carry out focused economic cooperation actions in support of the economic opening being implemented.” (EU Common Position, supra, ¶3(f)). </a:t>
          </a:r>
        </a:p>
      </dsp:txBody>
      <dsp:txXfrm rot="-5400000">
        <a:off x="1363465" y="4091456"/>
        <a:ext cx="10766730" cy="1142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E415C-D2EF-1342-B04E-E72E5826DD3A}">
      <dsp:nvSpPr>
        <dsp:cNvPr id="0" name=""/>
        <dsp:cNvSpPr/>
      </dsp:nvSpPr>
      <dsp:spPr>
        <a:xfrm>
          <a:off x="0" y="527144"/>
          <a:ext cx="12192000" cy="4797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Illicit trade in small arms and light weapons and other conventional weapons (Art. 6); </a:t>
          </a:r>
        </a:p>
      </dsp:txBody>
      <dsp:txXfrm>
        <a:off x="23417" y="550561"/>
        <a:ext cx="12145166" cy="432866"/>
      </dsp:txXfrm>
    </dsp:sp>
    <dsp:sp modelId="{76D0D403-1D9C-294E-93F3-3389A68B86CE}">
      <dsp:nvSpPr>
        <dsp:cNvPr id="0" name=""/>
        <dsp:cNvSpPr/>
      </dsp:nvSpPr>
      <dsp:spPr>
        <a:xfrm>
          <a:off x="0" y="1064444"/>
          <a:ext cx="12192000" cy="479700"/>
        </a:xfrm>
        <a:prstGeom prst="roundRect">
          <a:avLst/>
        </a:prstGeom>
        <a:gradFill rotWithShape="0">
          <a:gsLst>
            <a:gs pos="0">
              <a:schemeClr val="accent5">
                <a:hueOff val="-844818"/>
                <a:satOff val="-2177"/>
                <a:lumOff val="-1471"/>
                <a:alphaOff val="0"/>
                <a:lumMod val="110000"/>
                <a:satMod val="105000"/>
                <a:tint val="67000"/>
              </a:schemeClr>
            </a:gs>
            <a:gs pos="50000">
              <a:schemeClr val="accent5">
                <a:hueOff val="-844818"/>
                <a:satOff val="-2177"/>
                <a:lumOff val="-1471"/>
                <a:alphaOff val="0"/>
                <a:lumMod val="105000"/>
                <a:satMod val="103000"/>
                <a:tint val="73000"/>
              </a:schemeClr>
            </a:gs>
            <a:gs pos="100000">
              <a:schemeClr val="accent5">
                <a:hueOff val="-844818"/>
                <a:satOff val="-2177"/>
                <a:lumOff val="-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Disarmament and nonproliferation of weapons of mass destruction (Art. 7); </a:t>
          </a:r>
        </a:p>
      </dsp:txBody>
      <dsp:txXfrm>
        <a:off x="23417" y="1087861"/>
        <a:ext cx="12145166" cy="432866"/>
      </dsp:txXfrm>
    </dsp:sp>
    <dsp:sp modelId="{1C048BE5-4481-2945-B9A2-81CBBB55EFE3}">
      <dsp:nvSpPr>
        <dsp:cNvPr id="0" name=""/>
        <dsp:cNvSpPr/>
      </dsp:nvSpPr>
      <dsp:spPr>
        <a:xfrm>
          <a:off x="0" y="1601744"/>
          <a:ext cx="12192000" cy="479700"/>
        </a:xfrm>
        <a:prstGeom prst="roundRect">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Anti-terrorism measures (art. 8); </a:t>
          </a:r>
        </a:p>
      </dsp:txBody>
      <dsp:txXfrm>
        <a:off x="23417" y="1625161"/>
        <a:ext cx="12145166" cy="432866"/>
      </dsp:txXfrm>
    </dsp:sp>
    <dsp:sp modelId="{E6DF4458-6D7C-BF4D-8FE8-BE392ECD8276}">
      <dsp:nvSpPr>
        <dsp:cNvPr id="0" name=""/>
        <dsp:cNvSpPr/>
      </dsp:nvSpPr>
      <dsp:spPr>
        <a:xfrm>
          <a:off x="0" y="2139045"/>
          <a:ext cx="12192000" cy="479700"/>
        </a:xfrm>
        <a:prstGeom prst="roundRect">
          <a:avLst/>
        </a:prstGeom>
        <a:gradFill rotWithShape="0">
          <a:gsLst>
            <a:gs pos="0">
              <a:schemeClr val="accent5">
                <a:hueOff val="-2534453"/>
                <a:satOff val="-6532"/>
                <a:lumOff val="-4412"/>
                <a:alphaOff val="0"/>
                <a:lumMod val="110000"/>
                <a:satMod val="105000"/>
                <a:tint val="67000"/>
              </a:schemeClr>
            </a:gs>
            <a:gs pos="50000">
              <a:schemeClr val="accent5">
                <a:hueOff val="-2534453"/>
                <a:satOff val="-6532"/>
                <a:lumOff val="-4412"/>
                <a:alphaOff val="0"/>
                <a:lumMod val="105000"/>
                <a:satMod val="103000"/>
                <a:tint val="73000"/>
              </a:schemeClr>
            </a:gs>
            <a:gs pos="100000">
              <a:schemeClr val="accent5">
                <a:hueOff val="-2534453"/>
                <a:satOff val="-6532"/>
                <a:lumOff val="-4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International criminality (art. 9);  </a:t>
          </a:r>
        </a:p>
      </dsp:txBody>
      <dsp:txXfrm>
        <a:off x="23417" y="2162462"/>
        <a:ext cx="12145166" cy="432866"/>
      </dsp:txXfrm>
    </dsp:sp>
    <dsp:sp modelId="{A4C08C21-BA49-E841-BB33-7C8555FCE2CE}">
      <dsp:nvSpPr>
        <dsp:cNvPr id="0" name=""/>
        <dsp:cNvSpPr/>
      </dsp:nvSpPr>
      <dsp:spPr>
        <a:xfrm>
          <a:off x="0" y="2676345"/>
          <a:ext cx="12192000" cy="479700"/>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Unilateral coercive measures (art. 10) (e.g., US sanctions)  </a:t>
          </a:r>
        </a:p>
      </dsp:txBody>
      <dsp:txXfrm>
        <a:off x="23417" y="2699762"/>
        <a:ext cx="12145166" cy="432866"/>
      </dsp:txXfrm>
    </dsp:sp>
    <dsp:sp modelId="{0EF8CA97-46E3-024C-ABA3-33C63ED1286E}">
      <dsp:nvSpPr>
        <dsp:cNvPr id="0" name=""/>
        <dsp:cNvSpPr/>
      </dsp:nvSpPr>
      <dsp:spPr>
        <a:xfrm>
          <a:off x="0" y="3213645"/>
          <a:ext cx="12192000" cy="479700"/>
        </a:xfrm>
        <a:prstGeom prst="roundRect">
          <a:avLst/>
        </a:prstGeom>
        <a:gradFill rotWithShape="0">
          <a:gsLst>
            <a:gs pos="0">
              <a:schemeClr val="accent5">
                <a:hueOff val="-4224089"/>
                <a:satOff val="-10887"/>
                <a:lumOff val="-7353"/>
                <a:alphaOff val="0"/>
                <a:lumMod val="110000"/>
                <a:satMod val="105000"/>
                <a:tint val="67000"/>
              </a:schemeClr>
            </a:gs>
            <a:gs pos="50000">
              <a:schemeClr val="accent5">
                <a:hueOff val="-4224089"/>
                <a:satOff val="-10887"/>
                <a:lumOff val="-7353"/>
                <a:alphaOff val="0"/>
                <a:lumMod val="105000"/>
                <a:satMod val="103000"/>
                <a:tint val="73000"/>
              </a:schemeClr>
            </a:gs>
            <a:gs pos="100000">
              <a:schemeClr val="accent5">
                <a:hueOff val="-4224089"/>
                <a:satOff val="-10887"/>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Combating trafficking in persons and migrant smuggling (Art. 11); </a:t>
          </a:r>
        </a:p>
      </dsp:txBody>
      <dsp:txXfrm>
        <a:off x="23417" y="3237062"/>
        <a:ext cx="12145166" cy="432866"/>
      </dsp:txXfrm>
    </dsp:sp>
    <dsp:sp modelId="{4B9DA256-91EF-D841-9C20-8ACFD7DAC6FF}">
      <dsp:nvSpPr>
        <dsp:cNvPr id="0" name=""/>
        <dsp:cNvSpPr/>
      </dsp:nvSpPr>
      <dsp:spPr>
        <a:xfrm>
          <a:off x="0" y="3750945"/>
          <a:ext cx="12192000" cy="479700"/>
        </a:xfrm>
        <a:prstGeom prst="roundRect">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Trade in illicit drugs (Art. 12); </a:t>
          </a:r>
        </a:p>
      </dsp:txBody>
      <dsp:txXfrm>
        <a:off x="23417" y="3774362"/>
        <a:ext cx="12145166" cy="432866"/>
      </dsp:txXfrm>
    </dsp:sp>
    <dsp:sp modelId="{AEB00AD7-8B27-1B48-9F60-9BC8CAC7DA45}">
      <dsp:nvSpPr>
        <dsp:cNvPr id="0" name=""/>
        <dsp:cNvSpPr/>
      </dsp:nvSpPr>
      <dsp:spPr>
        <a:xfrm>
          <a:off x="0" y="4288245"/>
          <a:ext cx="12192000" cy="479700"/>
        </a:xfrm>
        <a:prstGeom prst="roundRect">
          <a:avLst/>
        </a:prstGeom>
        <a:gradFill rotWithShape="0">
          <a:gsLst>
            <a:gs pos="0">
              <a:schemeClr val="accent5">
                <a:hueOff val="-5913725"/>
                <a:satOff val="-15242"/>
                <a:lumOff val="-10294"/>
                <a:alphaOff val="0"/>
                <a:lumMod val="110000"/>
                <a:satMod val="105000"/>
                <a:tint val="67000"/>
              </a:schemeClr>
            </a:gs>
            <a:gs pos="50000">
              <a:schemeClr val="accent5">
                <a:hueOff val="-5913725"/>
                <a:satOff val="-15242"/>
                <a:lumOff val="-10294"/>
                <a:alphaOff val="0"/>
                <a:lumMod val="105000"/>
                <a:satMod val="103000"/>
                <a:tint val="73000"/>
              </a:schemeClr>
            </a:gs>
            <a:gs pos="100000">
              <a:schemeClr val="accent5">
                <a:hueOff val="-5913725"/>
                <a:satOff val="-15242"/>
                <a:lumOff val="-10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Combating race discrimination, xenophobia and relate intolerance (art. 13) (best practices and capacity building).  </a:t>
          </a:r>
        </a:p>
      </dsp:txBody>
      <dsp:txXfrm>
        <a:off x="23417" y="4311662"/>
        <a:ext cx="12145166" cy="432866"/>
      </dsp:txXfrm>
    </dsp:sp>
    <dsp:sp modelId="{51858CA1-7D98-164B-95EA-A6A6BE18CFFD}">
      <dsp:nvSpPr>
        <dsp:cNvPr id="0" name=""/>
        <dsp:cNvSpPr/>
      </dsp:nvSpPr>
      <dsp:spPr>
        <a:xfrm>
          <a:off x="0" y="4825544"/>
          <a:ext cx="12192000" cy="479700"/>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Sustainable development, mostly through the exchange of views (art. 14). </a:t>
          </a:r>
        </a:p>
      </dsp:txBody>
      <dsp:txXfrm>
        <a:off x="23417" y="4848961"/>
        <a:ext cx="12145166" cy="432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049FB-6057-2549-871D-4C632ADF7305}">
      <dsp:nvSpPr>
        <dsp:cNvPr id="0" name=""/>
        <dsp:cNvSpPr/>
      </dsp:nvSpPr>
      <dsp:spPr>
        <a:xfrm>
          <a:off x="0" y="33391"/>
          <a:ext cx="12192000" cy="59962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Article 22 touches on human rights and freedoms</a:t>
          </a:r>
        </a:p>
      </dsp:txBody>
      <dsp:txXfrm>
        <a:off x="29271" y="62662"/>
        <a:ext cx="12133458" cy="541083"/>
      </dsp:txXfrm>
    </dsp:sp>
    <dsp:sp modelId="{0C941074-19FE-A847-97A2-F9014203E0BF}">
      <dsp:nvSpPr>
        <dsp:cNvPr id="0" name=""/>
        <dsp:cNvSpPr/>
      </dsp:nvSpPr>
      <dsp:spPr>
        <a:xfrm>
          <a:off x="0" y="633016"/>
          <a:ext cx="12192000" cy="1811250"/>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8709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Effort to push together two very different views of human rights</a:t>
          </a:r>
        </a:p>
        <a:p>
          <a:pPr marL="228600" lvl="1" indent="-228600" algn="l" defTabSz="889000">
            <a:lnSpc>
              <a:spcPct val="90000"/>
            </a:lnSpc>
            <a:spcBef>
              <a:spcPct val="0"/>
            </a:spcBef>
            <a:spcAft>
              <a:spcPct val="20000"/>
            </a:spcAft>
            <a:buChar char="•"/>
          </a:pPr>
          <a:r>
            <a:rPr lang="en-US" sz="2000" kern="1200" dirty="0"/>
            <a:t>“Mindful that the protection and promotion of human rights and fundamental freedoms is the first responsibility of governments, </a:t>
          </a:r>
          <a:r>
            <a:rPr lang="en-US" sz="2000" b="1" kern="1200" dirty="0"/>
            <a:t>bearing in mind the significance of national and regional particularities</a:t>
          </a:r>
          <a:r>
            <a:rPr lang="en-US" sz="2000" kern="1200" dirty="0"/>
            <a:t> and of various historical, cultural and religious backgrounds and acknowledging that </a:t>
          </a:r>
          <a:r>
            <a:rPr lang="en-US" sz="2000" b="1" kern="1200" dirty="0"/>
            <a:t>it is their duty to protect all human rights and fundamental freedoms regardless of their political, economic and cultural systems</a:t>
          </a:r>
          <a:r>
            <a:rPr lang="en-US" sz="2000" kern="1200" dirty="0"/>
            <a:t>, the Parties agree to cooperate in the area of democracy and human rights.”</a:t>
          </a:r>
        </a:p>
      </dsp:txBody>
      <dsp:txXfrm>
        <a:off x="0" y="633016"/>
        <a:ext cx="12192000" cy="1811250"/>
      </dsp:txXfrm>
    </dsp:sp>
    <dsp:sp modelId="{99792B10-A0D0-C041-900A-DEA77224F803}">
      <dsp:nvSpPr>
        <dsp:cNvPr id="0" name=""/>
        <dsp:cNvSpPr/>
      </dsp:nvSpPr>
      <dsp:spPr>
        <a:xfrm>
          <a:off x="0" y="2444266"/>
          <a:ext cx="12192000" cy="59962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And the rest:</a:t>
          </a:r>
        </a:p>
      </dsp:txBody>
      <dsp:txXfrm>
        <a:off x="29271" y="2473537"/>
        <a:ext cx="12133458" cy="541083"/>
      </dsp:txXfrm>
    </dsp:sp>
    <dsp:sp modelId="{CE812330-5FFD-2241-9EA7-736344389FE7}">
      <dsp:nvSpPr>
        <dsp:cNvPr id="0" name=""/>
        <dsp:cNvSpPr/>
      </dsp:nvSpPr>
      <dsp:spPr>
        <a:xfrm>
          <a:off x="0" y="3043891"/>
          <a:ext cx="12192000" cy="2742750"/>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8709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Protection of personal data (Art. 27), trade in illicit drugs (Art. 28); </a:t>
          </a:r>
        </a:p>
        <a:p>
          <a:pPr marL="228600" lvl="1" indent="-228600" algn="l" defTabSz="889000">
            <a:lnSpc>
              <a:spcPct val="90000"/>
            </a:lnSpc>
            <a:spcBef>
              <a:spcPct val="0"/>
            </a:spcBef>
            <a:spcAft>
              <a:spcPct val="20000"/>
            </a:spcAft>
            <a:buChar char="•"/>
          </a:pPr>
          <a:r>
            <a:rPr lang="en-US" sz="2000" kern="1200"/>
            <a:t>money laundering (Art. 29); </a:t>
          </a:r>
        </a:p>
        <a:p>
          <a:pPr marL="228600" lvl="1" indent="-228600" algn="l" defTabSz="889000">
            <a:lnSpc>
              <a:spcPct val="90000"/>
            </a:lnSpc>
            <a:spcBef>
              <a:spcPct val="0"/>
            </a:spcBef>
            <a:spcAft>
              <a:spcPct val="20000"/>
            </a:spcAft>
            <a:buChar char="•"/>
          </a:pPr>
          <a:r>
            <a:rPr lang="en-US" sz="2000" kern="1200"/>
            <a:t>organized crime (Art. 30); </a:t>
          </a:r>
        </a:p>
        <a:p>
          <a:pPr marL="228600" lvl="1" indent="-228600" algn="l" defTabSz="889000">
            <a:lnSpc>
              <a:spcPct val="90000"/>
            </a:lnSpc>
            <a:spcBef>
              <a:spcPct val="0"/>
            </a:spcBef>
            <a:spcAft>
              <a:spcPct val="20000"/>
            </a:spcAft>
            <a:buChar char="•"/>
          </a:pPr>
          <a:r>
            <a:rPr lang="en-US" sz="2000" kern="1200" dirty="0"/>
            <a:t>anti-corruption measures (Art. 31); </a:t>
          </a:r>
        </a:p>
        <a:p>
          <a:pPr marL="228600" lvl="1" indent="-228600" algn="l" defTabSz="889000">
            <a:lnSpc>
              <a:spcPct val="90000"/>
            </a:lnSpc>
            <a:spcBef>
              <a:spcPct val="0"/>
            </a:spcBef>
            <a:spcAft>
              <a:spcPct val="20000"/>
            </a:spcAft>
            <a:buChar char="•"/>
          </a:pPr>
          <a:r>
            <a:rPr lang="en-US" sz="2000" kern="1200"/>
            <a:t>illicit trade in small arms (Art. 32); </a:t>
          </a:r>
        </a:p>
        <a:p>
          <a:pPr marL="228600" lvl="1" indent="-228600" algn="l" defTabSz="889000">
            <a:lnSpc>
              <a:spcPct val="90000"/>
            </a:lnSpc>
            <a:spcBef>
              <a:spcPct val="0"/>
            </a:spcBef>
            <a:spcAft>
              <a:spcPct val="20000"/>
            </a:spcAft>
            <a:buChar char="•"/>
          </a:pPr>
          <a:r>
            <a:rPr lang="en-US" sz="2000" kern="1200"/>
            <a:t>anti-terrorism (Art. 33); </a:t>
          </a:r>
        </a:p>
        <a:p>
          <a:pPr marL="228600" lvl="1" indent="-228600" algn="l" defTabSz="889000">
            <a:lnSpc>
              <a:spcPct val="90000"/>
            </a:lnSpc>
            <a:spcBef>
              <a:spcPct val="0"/>
            </a:spcBef>
            <a:spcAft>
              <a:spcPct val="20000"/>
            </a:spcAft>
            <a:buChar char="•"/>
          </a:pPr>
          <a:r>
            <a:rPr lang="en-US" sz="2000" kern="1200"/>
            <a:t>migration (Art. 34); and </a:t>
          </a:r>
        </a:p>
        <a:p>
          <a:pPr marL="228600" lvl="1" indent="-228600" algn="l" defTabSz="889000">
            <a:lnSpc>
              <a:spcPct val="90000"/>
            </a:lnSpc>
            <a:spcBef>
              <a:spcPct val="0"/>
            </a:spcBef>
            <a:spcAft>
              <a:spcPct val="20000"/>
            </a:spcAft>
            <a:buChar char="•"/>
          </a:pPr>
          <a:r>
            <a:rPr lang="en-US" sz="2000" kern="1200"/>
            <a:t>consular protection (Art. 35) </a:t>
          </a:r>
        </a:p>
      </dsp:txBody>
      <dsp:txXfrm>
        <a:off x="0" y="3043891"/>
        <a:ext cx="12192000" cy="2742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EA959-5148-E64A-AA34-CA67C796D093}">
      <dsp:nvSpPr>
        <dsp:cNvPr id="0" name=""/>
        <dsp:cNvSpPr/>
      </dsp:nvSpPr>
      <dsp:spPr>
        <a:xfrm rot="5400000">
          <a:off x="3080335" y="-475347"/>
          <a:ext cx="2499690" cy="407546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“shall oversee the fulfilment of the objectives of this Agreement and supervise its implementation. It shall meet at ministerial level at regular intervals, not exceeding a period of two years, and extraordinarily whenever circumstances so require, if the Parties so agree.”</a:t>
          </a:r>
        </a:p>
      </dsp:txBody>
      <dsp:txXfrm rot="-5400000">
        <a:off x="2292449" y="434564"/>
        <a:ext cx="3953439" cy="2255640"/>
      </dsp:txXfrm>
    </dsp:sp>
    <dsp:sp modelId="{08089991-F20B-0440-AAB7-CBF2F41D39C4}">
      <dsp:nvSpPr>
        <dsp:cNvPr id="0" name=""/>
        <dsp:cNvSpPr/>
      </dsp:nvSpPr>
      <dsp:spPr>
        <a:xfrm>
          <a:off x="0" y="78"/>
          <a:ext cx="2292448" cy="31246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Establishment of Joint Council (Art. 81)</a:t>
          </a:r>
        </a:p>
      </dsp:txBody>
      <dsp:txXfrm>
        <a:off x="111908" y="111986"/>
        <a:ext cx="2068632" cy="2900796"/>
      </dsp:txXfrm>
    </dsp:sp>
    <dsp:sp modelId="{6208A6EA-019B-D642-8787-FBDFD85DA19F}">
      <dsp:nvSpPr>
        <dsp:cNvPr id="0" name=""/>
        <dsp:cNvSpPr/>
      </dsp:nvSpPr>
      <dsp:spPr>
        <a:xfrm rot="5400000">
          <a:off x="3080335" y="2805496"/>
          <a:ext cx="2499690" cy="407546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Actual </a:t>
          </a:r>
          <a:r>
            <a:rPr lang="en-US" sz="1900" kern="1200"/>
            <a:t>working group</a:t>
          </a:r>
          <a:endParaRPr lang="en-US" sz="1900" kern="1200" dirty="0"/>
        </a:p>
        <a:p>
          <a:pPr marL="171450" lvl="1" indent="-171450" algn="l" defTabSz="844550">
            <a:lnSpc>
              <a:spcPct val="90000"/>
            </a:lnSpc>
            <a:spcBef>
              <a:spcPct val="0"/>
            </a:spcBef>
            <a:spcAft>
              <a:spcPct val="15000"/>
            </a:spcAft>
            <a:buChar char="•"/>
          </a:pPr>
          <a:r>
            <a:rPr lang="en-US" sz="1900" kern="1200"/>
            <a:t>Meets annually</a:t>
          </a:r>
        </a:p>
        <a:p>
          <a:pPr marL="171450" lvl="1" indent="-171450" algn="l" defTabSz="844550">
            <a:lnSpc>
              <a:spcPct val="90000"/>
            </a:lnSpc>
            <a:spcBef>
              <a:spcPct val="0"/>
            </a:spcBef>
            <a:spcAft>
              <a:spcPct val="15000"/>
            </a:spcAft>
            <a:buChar char="•"/>
          </a:pPr>
          <a:r>
            <a:rPr lang="en-US" sz="1900" kern="1200"/>
            <a:t>Have met infrequently</a:t>
          </a:r>
        </a:p>
        <a:p>
          <a:pPr marL="171450" lvl="1" indent="-171450" algn="l" defTabSz="844550">
            <a:lnSpc>
              <a:spcPct val="90000"/>
            </a:lnSpc>
            <a:spcBef>
              <a:spcPct val="0"/>
            </a:spcBef>
            <a:spcAft>
              <a:spcPct val="15000"/>
            </a:spcAft>
            <a:buChar char="•"/>
          </a:pPr>
          <a:r>
            <a:rPr lang="en-US" sz="1900" kern="1200"/>
            <a:t>Proceedings opaque</a:t>
          </a:r>
        </a:p>
        <a:p>
          <a:pPr marL="171450" lvl="1" indent="-171450" algn="l" defTabSz="844550">
            <a:lnSpc>
              <a:spcPct val="90000"/>
            </a:lnSpc>
            <a:spcBef>
              <a:spcPct val="0"/>
            </a:spcBef>
            <a:spcAft>
              <a:spcPct val="15000"/>
            </a:spcAft>
            <a:buChar char="•"/>
          </a:pPr>
          <a:r>
            <a:rPr lang="en-US" sz="1900" kern="1200"/>
            <a:t>Caused frustration among EU civil society </a:t>
          </a:r>
        </a:p>
      </dsp:txBody>
      <dsp:txXfrm rot="-5400000">
        <a:off x="2292449" y="3715408"/>
        <a:ext cx="3953439" cy="2255640"/>
      </dsp:txXfrm>
    </dsp:sp>
    <dsp:sp modelId="{525C3301-1852-6647-8412-6FFE4E887E96}">
      <dsp:nvSpPr>
        <dsp:cNvPr id="0" name=""/>
        <dsp:cNvSpPr/>
      </dsp:nvSpPr>
      <dsp:spPr>
        <a:xfrm>
          <a:off x="0" y="3280921"/>
          <a:ext cx="2292448" cy="312461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Joint Committee (art. 82-83)</a:t>
          </a:r>
        </a:p>
      </dsp:txBody>
      <dsp:txXfrm>
        <a:off x="111908" y="3392829"/>
        <a:ext cx="2068632" cy="29007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0CB7-6D7D-9849-A39F-E895D929E7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A681B1-3E1D-7B48-A67F-E5E1C0A928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9CF018-E224-F24F-9EEC-57CAEF051621}"/>
              </a:ext>
            </a:extLst>
          </p:cNvPr>
          <p:cNvSpPr>
            <a:spLocks noGrp="1"/>
          </p:cNvSpPr>
          <p:nvPr>
            <p:ph type="dt" sz="half" idx="10"/>
          </p:nvPr>
        </p:nvSpPr>
        <p:spPr/>
        <p:txBody>
          <a:bodyPr/>
          <a:lstStyle/>
          <a:p>
            <a:fld id="{3042DBDB-8358-9C46-9181-D3BBCF86FC9A}" type="datetimeFigureOut">
              <a:rPr lang="en-US" smtClean="0"/>
              <a:t>1/4/21</a:t>
            </a:fld>
            <a:endParaRPr lang="en-US"/>
          </a:p>
        </p:txBody>
      </p:sp>
      <p:sp>
        <p:nvSpPr>
          <p:cNvPr id="5" name="Footer Placeholder 4">
            <a:extLst>
              <a:ext uri="{FF2B5EF4-FFF2-40B4-BE49-F238E27FC236}">
                <a16:creationId xmlns:a16="http://schemas.microsoft.com/office/drawing/2014/main" id="{909AE8F6-FE14-F242-B66E-B008F8E55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54697-EE29-504E-AD5D-6CC341E4C6DD}"/>
              </a:ext>
            </a:extLst>
          </p:cNvPr>
          <p:cNvSpPr>
            <a:spLocks noGrp="1"/>
          </p:cNvSpPr>
          <p:nvPr>
            <p:ph type="sldNum" sz="quarter" idx="12"/>
          </p:nvPr>
        </p:nvSpPr>
        <p:spPr/>
        <p:txBody>
          <a:bodyPr/>
          <a:lstStyle/>
          <a:p>
            <a:fld id="{356078F5-8B28-FC4E-BFF9-8CAB4A04BAA0}" type="slidenum">
              <a:rPr lang="en-US" smtClean="0"/>
              <a:t>‹#›</a:t>
            </a:fld>
            <a:endParaRPr lang="en-US"/>
          </a:p>
        </p:txBody>
      </p:sp>
    </p:spTree>
    <p:extLst>
      <p:ext uri="{BB962C8B-B14F-4D97-AF65-F5344CB8AC3E}">
        <p14:creationId xmlns:p14="http://schemas.microsoft.com/office/powerpoint/2010/main" val="317250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E485-B2F4-0C4F-9823-219685C28F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3B75B6-DAB5-7E44-B573-27A40A35A1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FA19C-0F94-5B44-AEF0-ADC137E3182D}"/>
              </a:ext>
            </a:extLst>
          </p:cNvPr>
          <p:cNvSpPr>
            <a:spLocks noGrp="1"/>
          </p:cNvSpPr>
          <p:nvPr>
            <p:ph type="dt" sz="half" idx="10"/>
          </p:nvPr>
        </p:nvSpPr>
        <p:spPr/>
        <p:txBody>
          <a:bodyPr/>
          <a:lstStyle/>
          <a:p>
            <a:fld id="{3042DBDB-8358-9C46-9181-D3BBCF86FC9A}" type="datetimeFigureOut">
              <a:rPr lang="en-US" smtClean="0"/>
              <a:t>1/4/21</a:t>
            </a:fld>
            <a:endParaRPr lang="en-US"/>
          </a:p>
        </p:txBody>
      </p:sp>
      <p:sp>
        <p:nvSpPr>
          <p:cNvPr id="5" name="Footer Placeholder 4">
            <a:extLst>
              <a:ext uri="{FF2B5EF4-FFF2-40B4-BE49-F238E27FC236}">
                <a16:creationId xmlns:a16="http://schemas.microsoft.com/office/drawing/2014/main" id="{C34F4699-2626-1245-BCFF-06DB4455A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32FB-C047-7443-BC6D-A78CE2E0620A}"/>
              </a:ext>
            </a:extLst>
          </p:cNvPr>
          <p:cNvSpPr>
            <a:spLocks noGrp="1"/>
          </p:cNvSpPr>
          <p:nvPr>
            <p:ph type="sldNum" sz="quarter" idx="12"/>
          </p:nvPr>
        </p:nvSpPr>
        <p:spPr/>
        <p:txBody>
          <a:bodyPr/>
          <a:lstStyle/>
          <a:p>
            <a:fld id="{356078F5-8B28-FC4E-BFF9-8CAB4A04BAA0}" type="slidenum">
              <a:rPr lang="en-US" smtClean="0"/>
              <a:t>‹#›</a:t>
            </a:fld>
            <a:endParaRPr lang="en-US"/>
          </a:p>
        </p:txBody>
      </p:sp>
    </p:spTree>
    <p:extLst>
      <p:ext uri="{BB962C8B-B14F-4D97-AF65-F5344CB8AC3E}">
        <p14:creationId xmlns:p14="http://schemas.microsoft.com/office/powerpoint/2010/main" val="316574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F88BDA-F194-5C4E-8B3D-AC1A3B8F8C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3C0789-7207-C34D-B991-EEC1BF5949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41BE0-B97F-E14B-A688-6CB7766A0393}"/>
              </a:ext>
            </a:extLst>
          </p:cNvPr>
          <p:cNvSpPr>
            <a:spLocks noGrp="1"/>
          </p:cNvSpPr>
          <p:nvPr>
            <p:ph type="dt" sz="half" idx="10"/>
          </p:nvPr>
        </p:nvSpPr>
        <p:spPr/>
        <p:txBody>
          <a:bodyPr/>
          <a:lstStyle/>
          <a:p>
            <a:fld id="{3042DBDB-8358-9C46-9181-D3BBCF86FC9A}" type="datetimeFigureOut">
              <a:rPr lang="en-US" smtClean="0"/>
              <a:t>1/4/21</a:t>
            </a:fld>
            <a:endParaRPr lang="en-US"/>
          </a:p>
        </p:txBody>
      </p:sp>
      <p:sp>
        <p:nvSpPr>
          <p:cNvPr id="5" name="Footer Placeholder 4">
            <a:extLst>
              <a:ext uri="{FF2B5EF4-FFF2-40B4-BE49-F238E27FC236}">
                <a16:creationId xmlns:a16="http://schemas.microsoft.com/office/drawing/2014/main" id="{D7361802-7CEF-3F4D-A8F9-9C14F6BEA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D950E-02A6-C647-9293-EF9A8571F1DC}"/>
              </a:ext>
            </a:extLst>
          </p:cNvPr>
          <p:cNvSpPr>
            <a:spLocks noGrp="1"/>
          </p:cNvSpPr>
          <p:nvPr>
            <p:ph type="sldNum" sz="quarter" idx="12"/>
          </p:nvPr>
        </p:nvSpPr>
        <p:spPr/>
        <p:txBody>
          <a:bodyPr/>
          <a:lstStyle/>
          <a:p>
            <a:fld id="{356078F5-8B28-FC4E-BFF9-8CAB4A04BAA0}" type="slidenum">
              <a:rPr lang="en-US" smtClean="0"/>
              <a:t>‹#›</a:t>
            </a:fld>
            <a:endParaRPr lang="en-US"/>
          </a:p>
        </p:txBody>
      </p:sp>
    </p:spTree>
    <p:extLst>
      <p:ext uri="{BB962C8B-B14F-4D97-AF65-F5344CB8AC3E}">
        <p14:creationId xmlns:p14="http://schemas.microsoft.com/office/powerpoint/2010/main" val="378909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DBFF-011E-314D-B41F-9280204C4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283F5-F5AF-4C4B-B7AB-5BD3C624A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407E8-7133-FE4D-9116-3DDBA1389C0B}"/>
              </a:ext>
            </a:extLst>
          </p:cNvPr>
          <p:cNvSpPr>
            <a:spLocks noGrp="1"/>
          </p:cNvSpPr>
          <p:nvPr>
            <p:ph type="dt" sz="half" idx="10"/>
          </p:nvPr>
        </p:nvSpPr>
        <p:spPr/>
        <p:txBody>
          <a:bodyPr/>
          <a:lstStyle/>
          <a:p>
            <a:fld id="{3042DBDB-8358-9C46-9181-D3BBCF86FC9A}" type="datetimeFigureOut">
              <a:rPr lang="en-US" smtClean="0"/>
              <a:t>1/4/21</a:t>
            </a:fld>
            <a:endParaRPr lang="en-US"/>
          </a:p>
        </p:txBody>
      </p:sp>
      <p:sp>
        <p:nvSpPr>
          <p:cNvPr id="5" name="Footer Placeholder 4">
            <a:extLst>
              <a:ext uri="{FF2B5EF4-FFF2-40B4-BE49-F238E27FC236}">
                <a16:creationId xmlns:a16="http://schemas.microsoft.com/office/drawing/2014/main" id="{32F9A7CB-6417-434C-A973-06BA1E28D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86D27-E08D-9E4A-A62F-77A6FA400578}"/>
              </a:ext>
            </a:extLst>
          </p:cNvPr>
          <p:cNvSpPr>
            <a:spLocks noGrp="1"/>
          </p:cNvSpPr>
          <p:nvPr>
            <p:ph type="sldNum" sz="quarter" idx="12"/>
          </p:nvPr>
        </p:nvSpPr>
        <p:spPr/>
        <p:txBody>
          <a:bodyPr/>
          <a:lstStyle/>
          <a:p>
            <a:fld id="{356078F5-8B28-FC4E-BFF9-8CAB4A04BAA0}" type="slidenum">
              <a:rPr lang="en-US" smtClean="0"/>
              <a:t>‹#›</a:t>
            </a:fld>
            <a:endParaRPr lang="en-US"/>
          </a:p>
        </p:txBody>
      </p:sp>
    </p:spTree>
    <p:extLst>
      <p:ext uri="{BB962C8B-B14F-4D97-AF65-F5344CB8AC3E}">
        <p14:creationId xmlns:p14="http://schemas.microsoft.com/office/powerpoint/2010/main" val="170904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90D7-A4D4-1C4E-9A2D-250FFD6626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9FA361-6113-8349-B2BB-C0CC4FA168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4D750-11E5-E04C-94CC-A30519DAE522}"/>
              </a:ext>
            </a:extLst>
          </p:cNvPr>
          <p:cNvSpPr>
            <a:spLocks noGrp="1"/>
          </p:cNvSpPr>
          <p:nvPr>
            <p:ph type="dt" sz="half" idx="10"/>
          </p:nvPr>
        </p:nvSpPr>
        <p:spPr/>
        <p:txBody>
          <a:bodyPr/>
          <a:lstStyle/>
          <a:p>
            <a:fld id="{3042DBDB-8358-9C46-9181-D3BBCF86FC9A}" type="datetimeFigureOut">
              <a:rPr lang="en-US" smtClean="0"/>
              <a:t>1/4/21</a:t>
            </a:fld>
            <a:endParaRPr lang="en-US"/>
          </a:p>
        </p:txBody>
      </p:sp>
      <p:sp>
        <p:nvSpPr>
          <p:cNvPr id="5" name="Footer Placeholder 4">
            <a:extLst>
              <a:ext uri="{FF2B5EF4-FFF2-40B4-BE49-F238E27FC236}">
                <a16:creationId xmlns:a16="http://schemas.microsoft.com/office/drawing/2014/main" id="{51B2A563-7B24-9946-B510-E55ADA1FC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8FE67-D356-C64C-99FF-A9138FDF8E17}"/>
              </a:ext>
            </a:extLst>
          </p:cNvPr>
          <p:cNvSpPr>
            <a:spLocks noGrp="1"/>
          </p:cNvSpPr>
          <p:nvPr>
            <p:ph type="sldNum" sz="quarter" idx="12"/>
          </p:nvPr>
        </p:nvSpPr>
        <p:spPr/>
        <p:txBody>
          <a:bodyPr/>
          <a:lstStyle/>
          <a:p>
            <a:fld id="{356078F5-8B28-FC4E-BFF9-8CAB4A04BAA0}" type="slidenum">
              <a:rPr lang="en-US" smtClean="0"/>
              <a:t>‹#›</a:t>
            </a:fld>
            <a:endParaRPr lang="en-US"/>
          </a:p>
        </p:txBody>
      </p:sp>
    </p:spTree>
    <p:extLst>
      <p:ext uri="{BB962C8B-B14F-4D97-AF65-F5344CB8AC3E}">
        <p14:creationId xmlns:p14="http://schemas.microsoft.com/office/powerpoint/2010/main" val="281976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897E-B6D2-B442-918E-3E2D3071A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2B1D95-E212-0D41-9EAC-46A2A9A1AF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458412-0D41-364E-B767-1F0F282D59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E21D58-1763-7847-9E1F-92C3168B193C}"/>
              </a:ext>
            </a:extLst>
          </p:cNvPr>
          <p:cNvSpPr>
            <a:spLocks noGrp="1"/>
          </p:cNvSpPr>
          <p:nvPr>
            <p:ph type="dt" sz="half" idx="10"/>
          </p:nvPr>
        </p:nvSpPr>
        <p:spPr/>
        <p:txBody>
          <a:bodyPr/>
          <a:lstStyle/>
          <a:p>
            <a:fld id="{3042DBDB-8358-9C46-9181-D3BBCF86FC9A}" type="datetimeFigureOut">
              <a:rPr lang="en-US" smtClean="0"/>
              <a:t>1/4/21</a:t>
            </a:fld>
            <a:endParaRPr lang="en-US"/>
          </a:p>
        </p:txBody>
      </p:sp>
      <p:sp>
        <p:nvSpPr>
          <p:cNvPr id="6" name="Footer Placeholder 5">
            <a:extLst>
              <a:ext uri="{FF2B5EF4-FFF2-40B4-BE49-F238E27FC236}">
                <a16:creationId xmlns:a16="http://schemas.microsoft.com/office/drawing/2014/main" id="{4CEB8293-8709-5848-9D4B-D9CACF109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2EE82C-3984-604B-93B6-9FF1FB4B6D5F}"/>
              </a:ext>
            </a:extLst>
          </p:cNvPr>
          <p:cNvSpPr>
            <a:spLocks noGrp="1"/>
          </p:cNvSpPr>
          <p:nvPr>
            <p:ph type="sldNum" sz="quarter" idx="12"/>
          </p:nvPr>
        </p:nvSpPr>
        <p:spPr/>
        <p:txBody>
          <a:bodyPr/>
          <a:lstStyle/>
          <a:p>
            <a:fld id="{356078F5-8B28-FC4E-BFF9-8CAB4A04BAA0}" type="slidenum">
              <a:rPr lang="en-US" smtClean="0"/>
              <a:t>‹#›</a:t>
            </a:fld>
            <a:endParaRPr lang="en-US"/>
          </a:p>
        </p:txBody>
      </p:sp>
    </p:spTree>
    <p:extLst>
      <p:ext uri="{BB962C8B-B14F-4D97-AF65-F5344CB8AC3E}">
        <p14:creationId xmlns:p14="http://schemas.microsoft.com/office/powerpoint/2010/main" val="398359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DFCF-6A56-2141-BA40-256D6F4AD6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CA77EE-1654-3940-B0A6-D93D621013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168781-A420-D44F-8425-CB44EB8B17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4CCB6F-0E20-8C46-94B9-D3B37DC396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961B1C-C18D-064C-BCDF-C678DE5546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0F3C13-9807-E342-AAAC-83E53DCE8943}"/>
              </a:ext>
            </a:extLst>
          </p:cNvPr>
          <p:cNvSpPr>
            <a:spLocks noGrp="1"/>
          </p:cNvSpPr>
          <p:nvPr>
            <p:ph type="dt" sz="half" idx="10"/>
          </p:nvPr>
        </p:nvSpPr>
        <p:spPr/>
        <p:txBody>
          <a:bodyPr/>
          <a:lstStyle/>
          <a:p>
            <a:fld id="{3042DBDB-8358-9C46-9181-D3BBCF86FC9A}" type="datetimeFigureOut">
              <a:rPr lang="en-US" smtClean="0"/>
              <a:t>1/4/21</a:t>
            </a:fld>
            <a:endParaRPr lang="en-US"/>
          </a:p>
        </p:txBody>
      </p:sp>
      <p:sp>
        <p:nvSpPr>
          <p:cNvPr id="8" name="Footer Placeholder 7">
            <a:extLst>
              <a:ext uri="{FF2B5EF4-FFF2-40B4-BE49-F238E27FC236}">
                <a16:creationId xmlns:a16="http://schemas.microsoft.com/office/drawing/2014/main" id="{FE5BCCBB-77A4-7549-B92D-41CC34D167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3007AF-C6B9-7A47-ADCF-F4DF015A11E4}"/>
              </a:ext>
            </a:extLst>
          </p:cNvPr>
          <p:cNvSpPr>
            <a:spLocks noGrp="1"/>
          </p:cNvSpPr>
          <p:nvPr>
            <p:ph type="sldNum" sz="quarter" idx="12"/>
          </p:nvPr>
        </p:nvSpPr>
        <p:spPr/>
        <p:txBody>
          <a:bodyPr/>
          <a:lstStyle/>
          <a:p>
            <a:fld id="{356078F5-8B28-FC4E-BFF9-8CAB4A04BAA0}" type="slidenum">
              <a:rPr lang="en-US" smtClean="0"/>
              <a:t>‹#›</a:t>
            </a:fld>
            <a:endParaRPr lang="en-US"/>
          </a:p>
        </p:txBody>
      </p:sp>
    </p:spTree>
    <p:extLst>
      <p:ext uri="{BB962C8B-B14F-4D97-AF65-F5344CB8AC3E}">
        <p14:creationId xmlns:p14="http://schemas.microsoft.com/office/powerpoint/2010/main" val="419404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8ABD-6182-3246-96C2-401524D80E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125230-176D-1342-8865-16CCABDE1DC2}"/>
              </a:ext>
            </a:extLst>
          </p:cNvPr>
          <p:cNvSpPr>
            <a:spLocks noGrp="1"/>
          </p:cNvSpPr>
          <p:nvPr>
            <p:ph type="dt" sz="half" idx="10"/>
          </p:nvPr>
        </p:nvSpPr>
        <p:spPr/>
        <p:txBody>
          <a:bodyPr/>
          <a:lstStyle/>
          <a:p>
            <a:fld id="{3042DBDB-8358-9C46-9181-D3BBCF86FC9A}" type="datetimeFigureOut">
              <a:rPr lang="en-US" smtClean="0"/>
              <a:t>1/4/21</a:t>
            </a:fld>
            <a:endParaRPr lang="en-US"/>
          </a:p>
        </p:txBody>
      </p:sp>
      <p:sp>
        <p:nvSpPr>
          <p:cNvPr id="4" name="Footer Placeholder 3">
            <a:extLst>
              <a:ext uri="{FF2B5EF4-FFF2-40B4-BE49-F238E27FC236}">
                <a16:creationId xmlns:a16="http://schemas.microsoft.com/office/drawing/2014/main" id="{2C75A9E9-09E7-B947-A623-E082F39505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34248C-F471-B441-A981-7789FE1B5B37}"/>
              </a:ext>
            </a:extLst>
          </p:cNvPr>
          <p:cNvSpPr>
            <a:spLocks noGrp="1"/>
          </p:cNvSpPr>
          <p:nvPr>
            <p:ph type="sldNum" sz="quarter" idx="12"/>
          </p:nvPr>
        </p:nvSpPr>
        <p:spPr/>
        <p:txBody>
          <a:bodyPr/>
          <a:lstStyle/>
          <a:p>
            <a:fld id="{356078F5-8B28-FC4E-BFF9-8CAB4A04BAA0}" type="slidenum">
              <a:rPr lang="en-US" smtClean="0"/>
              <a:t>‹#›</a:t>
            </a:fld>
            <a:endParaRPr lang="en-US"/>
          </a:p>
        </p:txBody>
      </p:sp>
    </p:spTree>
    <p:extLst>
      <p:ext uri="{BB962C8B-B14F-4D97-AF65-F5344CB8AC3E}">
        <p14:creationId xmlns:p14="http://schemas.microsoft.com/office/powerpoint/2010/main" val="343662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2920B-C897-EE4D-AB62-0843E321A2A7}"/>
              </a:ext>
            </a:extLst>
          </p:cNvPr>
          <p:cNvSpPr>
            <a:spLocks noGrp="1"/>
          </p:cNvSpPr>
          <p:nvPr>
            <p:ph type="dt" sz="half" idx="10"/>
          </p:nvPr>
        </p:nvSpPr>
        <p:spPr/>
        <p:txBody>
          <a:bodyPr/>
          <a:lstStyle/>
          <a:p>
            <a:fld id="{3042DBDB-8358-9C46-9181-D3BBCF86FC9A}" type="datetimeFigureOut">
              <a:rPr lang="en-US" smtClean="0"/>
              <a:t>1/4/21</a:t>
            </a:fld>
            <a:endParaRPr lang="en-US"/>
          </a:p>
        </p:txBody>
      </p:sp>
      <p:sp>
        <p:nvSpPr>
          <p:cNvPr id="3" name="Footer Placeholder 2">
            <a:extLst>
              <a:ext uri="{FF2B5EF4-FFF2-40B4-BE49-F238E27FC236}">
                <a16:creationId xmlns:a16="http://schemas.microsoft.com/office/drawing/2014/main" id="{200235EA-805D-0A44-AE2B-CD9BB9804C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218976-8976-3344-B9C0-564F755DF3F3}"/>
              </a:ext>
            </a:extLst>
          </p:cNvPr>
          <p:cNvSpPr>
            <a:spLocks noGrp="1"/>
          </p:cNvSpPr>
          <p:nvPr>
            <p:ph type="sldNum" sz="quarter" idx="12"/>
          </p:nvPr>
        </p:nvSpPr>
        <p:spPr/>
        <p:txBody>
          <a:bodyPr/>
          <a:lstStyle/>
          <a:p>
            <a:fld id="{356078F5-8B28-FC4E-BFF9-8CAB4A04BAA0}" type="slidenum">
              <a:rPr lang="en-US" smtClean="0"/>
              <a:t>‹#›</a:t>
            </a:fld>
            <a:endParaRPr lang="en-US"/>
          </a:p>
        </p:txBody>
      </p:sp>
    </p:spTree>
    <p:extLst>
      <p:ext uri="{BB962C8B-B14F-4D97-AF65-F5344CB8AC3E}">
        <p14:creationId xmlns:p14="http://schemas.microsoft.com/office/powerpoint/2010/main" val="384262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0EAD-6089-3442-8DE4-E2BCEC214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C2B972-7239-7746-B017-961503339B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DFF476-21CE-5841-8558-57025F4F2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D8FD6-AF90-F542-9A26-B0BB3F57BDAC}"/>
              </a:ext>
            </a:extLst>
          </p:cNvPr>
          <p:cNvSpPr>
            <a:spLocks noGrp="1"/>
          </p:cNvSpPr>
          <p:nvPr>
            <p:ph type="dt" sz="half" idx="10"/>
          </p:nvPr>
        </p:nvSpPr>
        <p:spPr/>
        <p:txBody>
          <a:bodyPr/>
          <a:lstStyle/>
          <a:p>
            <a:fld id="{3042DBDB-8358-9C46-9181-D3BBCF86FC9A}" type="datetimeFigureOut">
              <a:rPr lang="en-US" smtClean="0"/>
              <a:t>1/4/21</a:t>
            </a:fld>
            <a:endParaRPr lang="en-US"/>
          </a:p>
        </p:txBody>
      </p:sp>
      <p:sp>
        <p:nvSpPr>
          <p:cNvPr id="6" name="Footer Placeholder 5">
            <a:extLst>
              <a:ext uri="{FF2B5EF4-FFF2-40B4-BE49-F238E27FC236}">
                <a16:creationId xmlns:a16="http://schemas.microsoft.com/office/drawing/2014/main" id="{EAB3E90D-F41F-8D46-8F9F-AAA0EE5A7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170BEE-027B-384F-BDF4-B41A9119312E}"/>
              </a:ext>
            </a:extLst>
          </p:cNvPr>
          <p:cNvSpPr>
            <a:spLocks noGrp="1"/>
          </p:cNvSpPr>
          <p:nvPr>
            <p:ph type="sldNum" sz="quarter" idx="12"/>
          </p:nvPr>
        </p:nvSpPr>
        <p:spPr/>
        <p:txBody>
          <a:bodyPr/>
          <a:lstStyle/>
          <a:p>
            <a:fld id="{356078F5-8B28-FC4E-BFF9-8CAB4A04BAA0}" type="slidenum">
              <a:rPr lang="en-US" smtClean="0"/>
              <a:t>‹#›</a:t>
            </a:fld>
            <a:endParaRPr lang="en-US"/>
          </a:p>
        </p:txBody>
      </p:sp>
    </p:spTree>
    <p:extLst>
      <p:ext uri="{BB962C8B-B14F-4D97-AF65-F5344CB8AC3E}">
        <p14:creationId xmlns:p14="http://schemas.microsoft.com/office/powerpoint/2010/main" val="331646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E7BE-521B-A348-A31C-169AEA271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47E197-97DE-9F41-AAF1-6AF8E7577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EF1360-1F77-014D-B6F6-E83BC7F35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192D7-6018-4645-8D66-84B0111C3F66}"/>
              </a:ext>
            </a:extLst>
          </p:cNvPr>
          <p:cNvSpPr>
            <a:spLocks noGrp="1"/>
          </p:cNvSpPr>
          <p:nvPr>
            <p:ph type="dt" sz="half" idx="10"/>
          </p:nvPr>
        </p:nvSpPr>
        <p:spPr/>
        <p:txBody>
          <a:bodyPr/>
          <a:lstStyle/>
          <a:p>
            <a:fld id="{3042DBDB-8358-9C46-9181-D3BBCF86FC9A}" type="datetimeFigureOut">
              <a:rPr lang="en-US" smtClean="0"/>
              <a:t>1/4/21</a:t>
            </a:fld>
            <a:endParaRPr lang="en-US"/>
          </a:p>
        </p:txBody>
      </p:sp>
      <p:sp>
        <p:nvSpPr>
          <p:cNvPr id="6" name="Footer Placeholder 5">
            <a:extLst>
              <a:ext uri="{FF2B5EF4-FFF2-40B4-BE49-F238E27FC236}">
                <a16:creationId xmlns:a16="http://schemas.microsoft.com/office/drawing/2014/main" id="{AA3A6E5B-12A4-CD46-8A72-C7AAF2BEC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1BA45-4EE6-4045-ABDD-FD95F8EA720A}"/>
              </a:ext>
            </a:extLst>
          </p:cNvPr>
          <p:cNvSpPr>
            <a:spLocks noGrp="1"/>
          </p:cNvSpPr>
          <p:nvPr>
            <p:ph type="sldNum" sz="quarter" idx="12"/>
          </p:nvPr>
        </p:nvSpPr>
        <p:spPr/>
        <p:txBody>
          <a:bodyPr/>
          <a:lstStyle/>
          <a:p>
            <a:fld id="{356078F5-8B28-FC4E-BFF9-8CAB4A04BAA0}" type="slidenum">
              <a:rPr lang="en-US" smtClean="0"/>
              <a:t>‹#›</a:t>
            </a:fld>
            <a:endParaRPr lang="en-US"/>
          </a:p>
        </p:txBody>
      </p:sp>
    </p:spTree>
    <p:extLst>
      <p:ext uri="{BB962C8B-B14F-4D97-AF65-F5344CB8AC3E}">
        <p14:creationId xmlns:p14="http://schemas.microsoft.com/office/powerpoint/2010/main" val="248366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49105-50D5-1248-AA2B-1C419DAE06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DE3BAE-D959-8B40-9ED7-3357859A6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24EB5-A17E-7B4A-807C-E93FDD169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2DBDB-8358-9C46-9181-D3BBCF86FC9A}" type="datetimeFigureOut">
              <a:rPr lang="en-US" smtClean="0"/>
              <a:t>1/4/21</a:t>
            </a:fld>
            <a:endParaRPr lang="en-US"/>
          </a:p>
        </p:txBody>
      </p:sp>
      <p:sp>
        <p:nvSpPr>
          <p:cNvPr id="5" name="Footer Placeholder 4">
            <a:extLst>
              <a:ext uri="{FF2B5EF4-FFF2-40B4-BE49-F238E27FC236}">
                <a16:creationId xmlns:a16="http://schemas.microsoft.com/office/drawing/2014/main" id="{E05BDDBB-8FAD-3243-8B15-E6909B425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1F2125-F9DD-7649-908D-EE4E1AECE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078F5-8B28-FC4E-BFF9-8CAB4A04BAA0}" type="slidenum">
              <a:rPr lang="en-US" smtClean="0"/>
              <a:t>‹#›</a:t>
            </a:fld>
            <a:endParaRPr lang="en-US"/>
          </a:p>
        </p:txBody>
      </p:sp>
    </p:spTree>
    <p:extLst>
      <p:ext uri="{BB962C8B-B14F-4D97-AF65-F5344CB8AC3E}">
        <p14:creationId xmlns:p14="http://schemas.microsoft.com/office/powerpoint/2010/main" val="601743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eeas.europa.eu/sites/eeas/files/cuba_factsheet_revised.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eas.europa.eu/sites/eeas/files/cuba_factsheet_revised.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aalep.eu/political-dialogue-and-cooperation-agreement-pdca-eu-cub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hyperlink" Target="http://www.nti.org/learn/treaties-and-regimes/community-latin-american-and-caribbean-states-cela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9A85-8809-B54E-B255-791CA95C5502}"/>
              </a:ext>
            </a:extLst>
          </p:cNvPr>
          <p:cNvSpPr>
            <a:spLocks noGrp="1"/>
          </p:cNvSpPr>
          <p:nvPr>
            <p:ph type="ctrTitle"/>
          </p:nvPr>
        </p:nvSpPr>
        <p:spPr>
          <a:xfrm>
            <a:off x="0" y="0"/>
            <a:ext cx="12192000" cy="1767016"/>
          </a:xfrm>
          <a:solidFill>
            <a:schemeClr val="accent5">
              <a:lumMod val="20000"/>
              <a:lumOff val="80000"/>
            </a:schemeClr>
          </a:solidFill>
        </p:spPr>
        <p:txBody>
          <a:bodyPr>
            <a:normAutofit/>
          </a:bodyPr>
          <a:lstStyle/>
          <a:p>
            <a:r>
              <a:rPr lang="en-US" sz="3600" b="1" dirty="0"/>
              <a:t>The EU to the Rescue of the Cuban Economy? the Political Dialogue and Cooperation Agreement (PDCA) and the State of Cuba-EU Economic Relations</a:t>
            </a:r>
            <a:endParaRPr lang="en-US" sz="3600" dirty="0"/>
          </a:p>
        </p:txBody>
      </p:sp>
      <p:sp>
        <p:nvSpPr>
          <p:cNvPr id="3" name="Subtitle 2">
            <a:extLst>
              <a:ext uri="{FF2B5EF4-FFF2-40B4-BE49-F238E27FC236}">
                <a16:creationId xmlns:a16="http://schemas.microsoft.com/office/drawing/2014/main" id="{5E685D14-E337-D740-9021-A31F806D7AAD}"/>
              </a:ext>
            </a:extLst>
          </p:cNvPr>
          <p:cNvSpPr>
            <a:spLocks noGrp="1"/>
          </p:cNvSpPr>
          <p:nvPr>
            <p:ph type="subTitle" idx="1"/>
          </p:nvPr>
        </p:nvSpPr>
        <p:spPr>
          <a:xfrm>
            <a:off x="0" y="5387545"/>
            <a:ext cx="12192000" cy="1470453"/>
          </a:xfrm>
          <a:solidFill>
            <a:schemeClr val="accent5">
              <a:lumMod val="20000"/>
              <a:lumOff val="80000"/>
            </a:schemeClr>
          </a:solidFill>
        </p:spPr>
        <p:txBody>
          <a:bodyPr>
            <a:normAutofit lnSpcReduction="10000"/>
          </a:bodyPr>
          <a:lstStyle/>
          <a:p>
            <a:r>
              <a:rPr lang="en-US" dirty="0"/>
              <a:t>Larry Catá Backer (Pennsylvania State University)</a:t>
            </a:r>
          </a:p>
          <a:p>
            <a:r>
              <a:rPr lang="es-ES" dirty="0"/>
              <a:t>Rafael Velázquez Pérez (Universidade de Vigo y de Holguín)</a:t>
            </a:r>
            <a:r>
              <a:rPr lang="en-US" dirty="0">
                <a:effectLst/>
              </a:rPr>
              <a:t> </a:t>
            </a:r>
          </a:p>
          <a:p>
            <a:r>
              <a:rPr lang="en-US" sz="1900" dirty="0"/>
              <a:t>Presentation for 2021 Conference of the Association for the Study of the Cuban Economy (ASCE) 4 January 2021, Panel on Cuban External Relations</a:t>
            </a:r>
          </a:p>
        </p:txBody>
      </p:sp>
    </p:spTree>
    <p:extLst>
      <p:ext uri="{BB962C8B-B14F-4D97-AF65-F5344CB8AC3E}">
        <p14:creationId xmlns:p14="http://schemas.microsoft.com/office/powerpoint/2010/main" val="771317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B7DB389-E446-3A46-AE3B-985A931BAA92}"/>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Let’s Talk!</a:t>
            </a:r>
          </a:p>
        </p:txBody>
      </p:sp>
      <p:sp>
        <p:nvSpPr>
          <p:cNvPr id="3" name="Content Placeholder 2">
            <a:extLst>
              <a:ext uri="{FF2B5EF4-FFF2-40B4-BE49-F238E27FC236}">
                <a16:creationId xmlns:a16="http://schemas.microsoft.com/office/drawing/2014/main" id="{8267378B-E3F0-8440-836C-A5C45D903F1C}"/>
              </a:ext>
            </a:extLst>
          </p:cNvPr>
          <p:cNvSpPr>
            <a:spLocks noGrp="1"/>
          </p:cNvSpPr>
          <p:nvPr>
            <p:ph idx="1"/>
          </p:nvPr>
        </p:nvSpPr>
        <p:spPr>
          <a:xfrm>
            <a:off x="5135575" y="0"/>
            <a:ext cx="7056120" cy="6858000"/>
          </a:xfrm>
        </p:spPr>
        <p:txBody>
          <a:bodyPr anchor="ctr">
            <a:normAutofit/>
          </a:bodyPr>
          <a:lstStyle/>
          <a:p>
            <a:r>
              <a:rPr lang="en-US" sz="2400" b="1" dirty="0">
                <a:solidFill>
                  <a:srgbClr val="C00000"/>
                </a:solidFill>
              </a:rPr>
              <a:t>Mutual cooperation and dialogue </a:t>
            </a:r>
            <a:r>
              <a:rPr lang="en-US" sz="2400" dirty="0">
                <a:solidFill>
                  <a:schemeClr val="tx2"/>
                </a:solidFill>
              </a:rPr>
              <a:t>(Art. 4)</a:t>
            </a:r>
          </a:p>
          <a:p>
            <a:pPr lvl="1"/>
            <a:r>
              <a:rPr lang="en-US" dirty="0">
                <a:solidFill>
                  <a:schemeClr val="tx2"/>
                </a:solidFill>
              </a:rPr>
              <a:t>limited to state-to-state relations</a:t>
            </a:r>
          </a:p>
          <a:p>
            <a:r>
              <a:rPr lang="en-US" sz="2400" b="1" dirty="0">
                <a:solidFill>
                  <a:srgbClr val="C00000"/>
                </a:solidFill>
              </a:rPr>
              <a:t>Cuba has resisted including civil society </a:t>
            </a:r>
            <a:r>
              <a:rPr lang="en-US" sz="2400" dirty="0">
                <a:solidFill>
                  <a:schemeClr val="tx2"/>
                </a:solidFill>
              </a:rPr>
              <a:t>in the process</a:t>
            </a:r>
          </a:p>
          <a:p>
            <a:pPr lvl="1"/>
            <a:r>
              <a:rPr lang="en-US" dirty="0">
                <a:solidFill>
                  <a:schemeClr val="tx2"/>
                </a:solidFill>
              </a:rPr>
              <a:t>Even with respect to now common practice of hosting side events at state-to-state conferences. </a:t>
            </a:r>
          </a:p>
          <a:p>
            <a:r>
              <a:rPr lang="en-US" sz="2400" b="1" dirty="0">
                <a:solidFill>
                  <a:srgbClr val="C00000"/>
                </a:solidFill>
              </a:rPr>
              <a:t>Human Rights Dialogue framework</a:t>
            </a:r>
            <a:r>
              <a:rPr lang="en-US" sz="2400" dirty="0">
                <a:solidFill>
                  <a:schemeClr val="tx2"/>
                </a:solidFill>
              </a:rPr>
              <a:t>; Article 5:</a:t>
            </a:r>
          </a:p>
          <a:p>
            <a:pPr lvl="1"/>
            <a:r>
              <a:rPr lang="en-US" dirty="0">
                <a:solidFill>
                  <a:schemeClr val="tx2"/>
                </a:solidFill>
              </a:rPr>
              <a:t>Within the framework of the overall political dialogue, the Parties agree to establish a human rights dialogue, with a view to enhancing practical cooperation between the Parties at both multilateral and bilateral level. </a:t>
            </a:r>
            <a:r>
              <a:rPr lang="en-US" b="1" i="1" dirty="0">
                <a:solidFill>
                  <a:schemeClr val="tx2"/>
                </a:solidFill>
              </a:rPr>
              <a:t>The agenda for each dialogue session shall be agreed by the parties, reflect their respective interests and take care to address in a balanced fashion civil and political rights and economic, social and cultural rights</a:t>
            </a:r>
            <a:r>
              <a:rPr lang="en-US" dirty="0">
                <a:solidFill>
                  <a:schemeClr val="tx2"/>
                </a:solidFill>
              </a:rPr>
              <a:t>.</a:t>
            </a:r>
          </a:p>
          <a:p>
            <a:endParaRPr lang="en-US" sz="1800" dirty="0">
              <a:solidFill>
                <a:schemeClr val="tx2"/>
              </a:solidFill>
            </a:endParaRPr>
          </a:p>
        </p:txBody>
      </p:sp>
    </p:spTree>
    <p:extLst>
      <p:ext uri="{BB962C8B-B14F-4D97-AF65-F5344CB8AC3E}">
        <p14:creationId xmlns:p14="http://schemas.microsoft.com/office/powerpoint/2010/main" val="236239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663B-F8F4-C14E-89D5-326531AB051C}"/>
              </a:ext>
            </a:extLst>
          </p:cNvPr>
          <p:cNvSpPr>
            <a:spLocks noGrp="1"/>
          </p:cNvSpPr>
          <p:nvPr>
            <p:ph type="title"/>
          </p:nvPr>
        </p:nvSpPr>
        <p:spPr>
          <a:xfrm>
            <a:off x="0" y="86498"/>
            <a:ext cx="10515600" cy="1000898"/>
          </a:xfrm>
        </p:spPr>
        <p:txBody>
          <a:bodyPr/>
          <a:lstStyle/>
          <a:p>
            <a:r>
              <a:rPr lang="en-US" dirty="0"/>
              <a:t>Areas of Cooperation-Common Projects</a:t>
            </a:r>
          </a:p>
        </p:txBody>
      </p:sp>
      <p:graphicFrame>
        <p:nvGraphicFramePr>
          <p:cNvPr id="4" name="Content Placeholder 3">
            <a:extLst>
              <a:ext uri="{FF2B5EF4-FFF2-40B4-BE49-F238E27FC236}">
                <a16:creationId xmlns:a16="http://schemas.microsoft.com/office/drawing/2014/main" id="{B98551F1-06E3-8149-8DEE-E9344062EE13}"/>
              </a:ext>
            </a:extLst>
          </p:cNvPr>
          <p:cNvGraphicFramePr>
            <a:graphicFrameLocks noGrp="1"/>
          </p:cNvGraphicFramePr>
          <p:nvPr>
            <p:ph idx="1"/>
            <p:extLst>
              <p:ext uri="{D42A27DB-BD31-4B8C-83A1-F6EECF244321}">
                <p14:modId xmlns:p14="http://schemas.microsoft.com/office/powerpoint/2010/main" val="1049732706"/>
              </p:ext>
            </p:extLst>
          </p:nvPr>
        </p:nvGraphicFramePr>
        <p:xfrm>
          <a:off x="0" y="939114"/>
          <a:ext cx="12192000" cy="5832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364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A3B1E-D81C-AA4F-909F-96EFECC4278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PDCA: provisions on cooperation and sector-policy dialogue </a:t>
            </a:r>
          </a:p>
        </p:txBody>
      </p:sp>
      <p:sp>
        <p:nvSpPr>
          <p:cNvPr id="3" name="Content Placeholder 2">
            <a:extLst>
              <a:ext uri="{FF2B5EF4-FFF2-40B4-BE49-F238E27FC236}">
                <a16:creationId xmlns:a16="http://schemas.microsoft.com/office/drawing/2014/main" id="{D918C91B-F268-2F4E-84CE-449C8A414738}"/>
              </a:ext>
            </a:extLst>
          </p:cNvPr>
          <p:cNvSpPr>
            <a:spLocks noGrp="1"/>
          </p:cNvSpPr>
          <p:nvPr>
            <p:ph idx="1"/>
          </p:nvPr>
        </p:nvSpPr>
        <p:spPr>
          <a:xfrm>
            <a:off x="4134811" y="10138"/>
            <a:ext cx="8054142" cy="6837724"/>
          </a:xfrm>
        </p:spPr>
        <p:txBody>
          <a:bodyPr anchor="ctr">
            <a:normAutofit fontScale="92500" lnSpcReduction="10000"/>
          </a:bodyPr>
          <a:lstStyle/>
          <a:p>
            <a:endParaRPr lang="en-US" sz="2000" b="1" dirty="0">
              <a:solidFill>
                <a:srgbClr val="C00000"/>
              </a:solidFill>
            </a:endParaRPr>
          </a:p>
          <a:p>
            <a:r>
              <a:rPr lang="en-US" sz="2000" b="1" dirty="0">
                <a:solidFill>
                  <a:srgbClr val="C00000"/>
                </a:solidFill>
              </a:rPr>
              <a:t>Cooperation Sectors:</a:t>
            </a:r>
          </a:p>
          <a:p>
            <a:pPr lvl="1"/>
            <a:r>
              <a:rPr lang="en-US" sz="1800" dirty="0"/>
              <a:t>Article 15-16 (Cuba focus):</a:t>
            </a:r>
          </a:p>
          <a:p>
            <a:pPr lvl="2"/>
            <a:r>
              <a:rPr lang="en-US" sz="1800" dirty="0"/>
              <a:t>(Art. 15) emphasize focus on Cuban economic development goals within the sustainable development framework. The principles (Ar. 16) focus on cooperation through which each sides makes the best deal it can. </a:t>
            </a:r>
          </a:p>
          <a:p>
            <a:pPr lvl="1"/>
            <a:r>
              <a:rPr lang="en-US" sz="1800" dirty="0"/>
              <a:t>Article 20 (EU focus):</a:t>
            </a:r>
          </a:p>
          <a:p>
            <a:pPr lvl="2"/>
            <a:r>
              <a:rPr lang="en-US" sz="1800" dirty="0"/>
              <a:t>(a) sustainable development, (b) human rights and good governance, (c) environmental sustainability, (d) disaster prevention, (e)gender perspective, (f) persons in a situation of vulnerability, (g) building national capacities, and (h) knowledge management. </a:t>
            </a:r>
          </a:p>
          <a:p>
            <a:pPr lvl="1"/>
            <a:r>
              <a:rPr lang="en-US" sz="2200" dirty="0"/>
              <a:t>Specific areas identified :</a:t>
            </a:r>
          </a:p>
          <a:p>
            <a:pPr lvl="2"/>
            <a:r>
              <a:rPr lang="en-US" sz="1800" dirty="0"/>
              <a:t>Article 39 </a:t>
            </a:r>
            <a:r>
              <a:rPr lang="en-US" sz="1800" i="1" dirty="0"/>
              <a:t>educational cooperation</a:t>
            </a:r>
            <a:r>
              <a:rPr lang="en-US" sz="1800" dirty="0"/>
              <a:t>, Article 40 to </a:t>
            </a:r>
            <a:r>
              <a:rPr lang="en-US" sz="1800" i="1" dirty="0"/>
              <a:t>public health</a:t>
            </a:r>
            <a:r>
              <a:rPr lang="en-US" sz="1800" dirty="0"/>
              <a:t>, Article 41,  </a:t>
            </a:r>
            <a:r>
              <a:rPr lang="en-US" sz="1800" i="1" dirty="0"/>
              <a:t>consumer protection</a:t>
            </a:r>
            <a:r>
              <a:rPr lang="en-US" sz="1800" dirty="0"/>
              <a:t>.  In addition, </a:t>
            </a:r>
            <a:r>
              <a:rPr lang="en-US" sz="1800" i="1" dirty="0"/>
              <a:t>culture and heritage </a:t>
            </a:r>
            <a:r>
              <a:rPr lang="en-US" sz="1800" dirty="0"/>
              <a:t>(Art. 42); </a:t>
            </a:r>
            <a:r>
              <a:rPr lang="en-US" sz="1800" i="1" dirty="0"/>
              <a:t>protection of vulnerable persons </a:t>
            </a:r>
            <a:r>
              <a:rPr lang="en-US" sz="1800" dirty="0"/>
              <a:t>(Art. 43); a focus on gender (Art. 44); </a:t>
            </a:r>
            <a:r>
              <a:rPr lang="en-US" sz="1800" i="1" dirty="0"/>
              <a:t>interaction of youth </a:t>
            </a:r>
            <a:r>
              <a:rPr lang="en-US" sz="1800" dirty="0"/>
              <a:t>(Art. 45); and local community development (Art. 46 with respect to which Cuba has a long history especially with EU based or financed NGOs); (Art. 47 ¶ 4) </a:t>
            </a:r>
            <a:r>
              <a:rPr lang="en-US" sz="1800" i="1" dirty="0"/>
              <a:t>conservation and sustainable development, protection of fresh and marine waters, and climate change </a:t>
            </a:r>
            <a:r>
              <a:rPr lang="en-US" sz="1800" dirty="0"/>
              <a:t>issues generally; Art. 48) disaster risk management; (Art. 49) </a:t>
            </a:r>
            <a:r>
              <a:rPr lang="en-US" sz="1800" dirty="0" err="1"/>
              <a:t>sanitaiton</a:t>
            </a:r>
            <a:r>
              <a:rPr lang="en-US" sz="1800" dirty="0"/>
              <a:t>. </a:t>
            </a:r>
          </a:p>
          <a:p>
            <a:r>
              <a:rPr lang="en-US" sz="2000" b="1" dirty="0">
                <a:solidFill>
                  <a:srgbClr val="C00000"/>
                </a:solidFill>
              </a:rPr>
              <a:t>Sector policy dialogue (Art. 17) </a:t>
            </a:r>
          </a:p>
          <a:p>
            <a:pPr lvl="1"/>
            <a:r>
              <a:rPr lang="en-US" sz="1800" dirty="0"/>
              <a:t>Centered on information sharing, the harmonization of standards, and capacity building through best practices sharing. </a:t>
            </a:r>
          </a:p>
          <a:p>
            <a:pPr lvl="1"/>
            <a:r>
              <a:rPr lang="en-US" sz="1800" dirty="0"/>
              <a:t>Implementation of dialogue (Art. 18, Cooperation modalities and procedures) enhanced by EU money (Art. 18 ¶1((a) ("technical and financial assistance")), and by coordination that furthers and complements Cuba's development strategies and policies." (Art. 18 ¶1((b)).  </a:t>
            </a:r>
          </a:p>
          <a:p>
            <a:endParaRPr lang="en-US" sz="1700" dirty="0"/>
          </a:p>
        </p:txBody>
      </p:sp>
    </p:spTree>
    <p:extLst>
      <p:ext uri="{BB962C8B-B14F-4D97-AF65-F5344CB8AC3E}">
        <p14:creationId xmlns:p14="http://schemas.microsoft.com/office/powerpoint/2010/main" val="180050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7F75E92-EB75-EF47-89FB-DFDDE195CD9D}"/>
              </a:ext>
            </a:extLst>
          </p:cNvPr>
          <p:cNvSpPr>
            <a:spLocks noGrp="1"/>
          </p:cNvSpPr>
          <p:nvPr>
            <p:ph type="title"/>
          </p:nvPr>
        </p:nvSpPr>
        <p:spPr>
          <a:xfrm>
            <a:off x="1098468" y="885651"/>
            <a:ext cx="3229803" cy="4624603"/>
          </a:xfrm>
        </p:spPr>
        <p:txBody>
          <a:bodyPr>
            <a:normAutofit/>
          </a:bodyPr>
          <a:lstStyle/>
          <a:p>
            <a:r>
              <a:rPr lang="en-US">
                <a:solidFill>
                  <a:srgbClr val="FFFFFF"/>
                </a:solidFill>
              </a:rPr>
              <a:t>The Role of Civil Society</a:t>
            </a:r>
          </a:p>
        </p:txBody>
      </p:sp>
      <p:sp>
        <p:nvSpPr>
          <p:cNvPr id="3" name="Content Placeholder 2">
            <a:extLst>
              <a:ext uri="{FF2B5EF4-FFF2-40B4-BE49-F238E27FC236}">
                <a16:creationId xmlns:a16="http://schemas.microsoft.com/office/drawing/2014/main" id="{E5E02090-56A0-6340-A465-2BDF136CF961}"/>
              </a:ext>
            </a:extLst>
          </p:cNvPr>
          <p:cNvSpPr>
            <a:spLocks noGrp="1"/>
          </p:cNvSpPr>
          <p:nvPr>
            <p:ph idx="1"/>
          </p:nvPr>
        </p:nvSpPr>
        <p:spPr>
          <a:xfrm>
            <a:off x="4978708" y="148281"/>
            <a:ext cx="6525220" cy="6709719"/>
          </a:xfrm>
        </p:spPr>
        <p:txBody>
          <a:bodyPr anchor="ctr">
            <a:normAutofit/>
          </a:bodyPr>
          <a:lstStyle/>
          <a:p>
            <a:endParaRPr lang="en-US" sz="2000" dirty="0"/>
          </a:p>
          <a:p>
            <a:r>
              <a:rPr lang="en-US" sz="2000" dirty="0"/>
              <a:t>Article 19 identifies relevant actors covered by the cooperation arrangements </a:t>
            </a:r>
          </a:p>
          <a:p>
            <a:pPr lvl="1"/>
            <a:r>
              <a:rPr lang="en-US" sz="1800" dirty="0"/>
              <a:t>19 ¶ (e) also identifies "civil society, including scientific, technical, cultural, artistic, sports, friendship and solidarity associations, social </a:t>
            </a:r>
            <a:r>
              <a:rPr lang="en-US" sz="1800" dirty="0" err="1"/>
              <a:t>organisations</a:t>
            </a:r>
            <a:r>
              <a:rPr lang="en-US" sz="1800" dirty="0"/>
              <a:t>, trade unions and cooperatives." </a:t>
            </a:r>
          </a:p>
          <a:p>
            <a:r>
              <a:rPr lang="en-US" sz="2000" dirty="0"/>
              <a:t>Expect some friction here.  Some clarity, however, is attempted in Article 36:</a:t>
            </a:r>
          </a:p>
          <a:p>
            <a:pPr lvl="1"/>
            <a:r>
              <a:rPr lang="en-US" sz="1800" dirty="0"/>
              <a:t>”The Parties </a:t>
            </a:r>
            <a:r>
              <a:rPr lang="en-US" sz="1800" dirty="0" err="1"/>
              <a:t>recognise</a:t>
            </a:r>
            <a:r>
              <a:rPr lang="en-US" sz="1800" dirty="0"/>
              <a:t> the potential contribution of civil society, </a:t>
            </a:r>
            <a:r>
              <a:rPr lang="en-US" sz="1800" b="1" i="1" dirty="0"/>
              <a:t>including academia, think tanks and media</a:t>
            </a:r>
            <a:r>
              <a:rPr lang="en-US" sz="1800" dirty="0"/>
              <a:t>, to the fulfilment of the objectives of this Agreement. They agree to promote actions in support of greater civil-society participation in the formulation and implementation of relevant development and sectoral cooperation activities, including through capacity-building.”</a:t>
            </a:r>
          </a:p>
          <a:p>
            <a:pPr lvl="1"/>
            <a:r>
              <a:rPr lang="en-US" sz="1800" dirty="0"/>
              <a:t>It would be expected that the Cubans might read this narrowly (academics, think tanks and credentialed media).  </a:t>
            </a:r>
          </a:p>
          <a:p>
            <a:pPr lvl="1"/>
            <a:r>
              <a:rPr lang="en-US" sz="1800" dirty="0"/>
              <a:t>Expect some friction as well in the context of the anti-fraud and corruption provisions of Article 21.</a:t>
            </a:r>
          </a:p>
          <a:p>
            <a:endParaRPr lang="en-US" sz="1500" dirty="0"/>
          </a:p>
          <a:p>
            <a:endParaRPr lang="en-US" sz="1500" dirty="0"/>
          </a:p>
        </p:txBody>
      </p:sp>
    </p:spTree>
    <p:extLst>
      <p:ext uri="{BB962C8B-B14F-4D97-AF65-F5344CB8AC3E}">
        <p14:creationId xmlns:p14="http://schemas.microsoft.com/office/powerpoint/2010/main" val="3226020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BF82-6557-5947-9626-48C595D042DC}"/>
              </a:ext>
            </a:extLst>
          </p:cNvPr>
          <p:cNvSpPr>
            <a:spLocks noGrp="1"/>
          </p:cNvSpPr>
          <p:nvPr>
            <p:ph type="title"/>
          </p:nvPr>
        </p:nvSpPr>
        <p:spPr>
          <a:xfrm>
            <a:off x="0" y="0"/>
            <a:ext cx="10515600" cy="1325563"/>
          </a:xfrm>
        </p:spPr>
        <p:txBody>
          <a:bodyPr/>
          <a:lstStyle/>
          <a:p>
            <a:r>
              <a:rPr lang="en-US" dirty="0"/>
              <a:t>Trade and Human Rights</a:t>
            </a:r>
          </a:p>
        </p:txBody>
      </p:sp>
      <p:graphicFrame>
        <p:nvGraphicFramePr>
          <p:cNvPr id="4" name="Content Placeholder 3">
            <a:extLst>
              <a:ext uri="{FF2B5EF4-FFF2-40B4-BE49-F238E27FC236}">
                <a16:creationId xmlns:a16="http://schemas.microsoft.com/office/drawing/2014/main" id="{048DC266-485F-6643-A9E5-214997908CFD}"/>
              </a:ext>
            </a:extLst>
          </p:cNvPr>
          <p:cNvGraphicFramePr>
            <a:graphicFrameLocks noGrp="1"/>
          </p:cNvGraphicFramePr>
          <p:nvPr>
            <p:ph idx="1"/>
            <p:extLst>
              <p:ext uri="{D42A27DB-BD31-4B8C-83A1-F6EECF244321}">
                <p14:modId xmlns:p14="http://schemas.microsoft.com/office/powerpoint/2010/main" val="2195656474"/>
              </p:ext>
            </p:extLst>
          </p:nvPr>
        </p:nvGraphicFramePr>
        <p:xfrm>
          <a:off x="0" y="1037968"/>
          <a:ext cx="12192000" cy="582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09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30B18-9001-2D4D-934F-8D470E40FE2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Trade, Investment,  and Modernization</a:t>
            </a:r>
          </a:p>
        </p:txBody>
      </p:sp>
      <p:sp>
        <p:nvSpPr>
          <p:cNvPr id="3" name="Content Placeholder 2">
            <a:extLst>
              <a:ext uri="{FF2B5EF4-FFF2-40B4-BE49-F238E27FC236}">
                <a16:creationId xmlns:a16="http://schemas.microsoft.com/office/drawing/2014/main" id="{32355AA5-6925-8E49-AA9C-0567F604CA01}"/>
              </a:ext>
            </a:extLst>
          </p:cNvPr>
          <p:cNvSpPr>
            <a:spLocks noGrp="1"/>
          </p:cNvSpPr>
          <p:nvPr>
            <p:ph idx="1"/>
          </p:nvPr>
        </p:nvSpPr>
        <p:spPr>
          <a:xfrm>
            <a:off x="4226011" y="10139"/>
            <a:ext cx="7965989" cy="6762106"/>
          </a:xfrm>
        </p:spPr>
        <p:txBody>
          <a:bodyPr anchor="ctr">
            <a:normAutofit/>
          </a:bodyPr>
          <a:lstStyle/>
          <a:p>
            <a:r>
              <a:rPr lang="en-US" sz="2400" dirty="0"/>
              <a:t>Art. 56 ¶ 1 focuses on strengthening Cuban public administration and the development of Cuban cooperatives and enterprises. </a:t>
            </a:r>
          </a:p>
          <a:p>
            <a:pPr lvl="1"/>
            <a:r>
              <a:rPr lang="en-US" dirty="0"/>
              <a:t>“Promote and encourage cooperation” model </a:t>
            </a:r>
          </a:p>
          <a:p>
            <a:r>
              <a:rPr lang="en-US" sz="2400" dirty="0"/>
              <a:t>Issues of good governance in taxation (Art. 58) </a:t>
            </a:r>
          </a:p>
          <a:p>
            <a:r>
              <a:rPr lang="en-US" sz="2400" dirty="0"/>
              <a:t>Statistics and data production (Art. 57) are covered. </a:t>
            </a:r>
          </a:p>
          <a:p>
            <a:pPr lvl="1"/>
            <a:r>
              <a:rPr lang="en-US" sz="2000" dirty="0"/>
              <a:t>Encourages "including the exchange of scientists; the development of improved and consistent methods of data collection, disaggregation, analysis and interpretation; and the </a:t>
            </a:r>
            <a:r>
              <a:rPr lang="en-US" sz="2000" dirty="0" err="1"/>
              <a:t>organisation</a:t>
            </a:r>
            <a:r>
              <a:rPr lang="en-US" sz="2000" dirty="0"/>
              <a:t> of seminars, working groups or </a:t>
            </a:r>
            <a:r>
              <a:rPr lang="en-US" sz="2000" dirty="0" err="1"/>
              <a:t>programmes</a:t>
            </a:r>
            <a:r>
              <a:rPr lang="en-US" sz="2000" dirty="0"/>
              <a:t> complementing statistical capacities."  </a:t>
            </a:r>
          </a:p>
          <a:p>
            <a:r>
              <a:rPr lang="en-US" sz="2400" dirty="0"/>
              <a:t>Pharmaceuticals cooperation (Art. 60¶f)</a:t>
            </a:r>
          </a:p>
          <a:p>
            <a:pPr lvl="1"/>
            <a:r>
              <a:rPr lang="en-US" sz="2000" dirty="0"/>
              <a:t>Became far more useful in 2020 with the pandemic</a:t>
            </a:r>
          </a:p>
          <a:p>
            <a:r>
              <a:rPr lang="en-US" sz="2400" dirty="0"/>
              <a:t>PDCA Part IV outline framework for BITs (Arts. 61-80)</a:t>
            </a:r>
          </a:p>
          <a:p>
            <a:pPr lvl="1"/>
            <a:r>
              <a:rPr lang="en-US" sz="2000" dirty="0"/>
              <a:t>Measures for capacity building and European financed cooperation included</a:t>
            </a:r>
          </a:p>
          <a:p>
            <a:endParaRPr lang="en-US" sz="2000" dirty="0"/>
          </a:p>
        </p:txBody>
      </p:sp>
    </p:spTree>
    <p:extLst>
      <p:ext uri="{BB962C8B-B14F-4D97-AF65-F5344CB8AC3E}">
        <p14:creationId xmlns:p14="http://schemas.microsoft.com/office/powerpoint/2010/main" val="655342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E9B0782-CB86-A34F-821E-6D48E1A50688}"/>
              </a:ext>
            </a:extLst>
          </p:cNvPr>
          <p:cNvSpPr>
            <a:spLocks noGrp="1"/>
          </p:cNvSpPr>
          <p:nvPr>
            <p:ph type="title"/>
          </p:nvPr>
        </p:nvSpPr>
        <p:spPr>
          <a:xfrm>
            <a:off x="786385" y="841248"/>
            <a:ext cx="3515244" cy="5340097"/>
          </a:xfrm>
        </p:spPr>
        <p:txBody>
          <a:bodyPr anchor="ctr">
            <a:normAutofit/>
          </a:bodyPr>
          <a:lstStyle/>
          <a:p>
            <a:r>
              <a:rPr lang="en-US">
                <a:solidFill>
                  <a:schemeClr val="bg1"/>
                </a:solidFill>
              </a:rPr>
              <a:t>The Birth of Inter-Governmental Structures</a:t>
            </a:r>
          </a:p>
        </p:txBody>
      </p:sp>
      <p:graphicFrame>
        <p:nvGraphicFramePr>
          <p:cNvPr id="5" name="Content Placeholder 2">
            <a:extLst>
              <a:ext uri="{FF2B5EF4-FFF2-40B4-BE49-F238E27FC236}">
                <a16:creationId xmlns:a16="http://schemas.microsoft.com/office/drawing/2014/main" id="{E7A8E4DD-8431-4AC0-B8F0-BFEC88EE3D43}"/>
              </a:ext>
            </a:extLst>
          </p:cNvPr>
          <p:cNvGraphicFramePr>
            <a:graphicFrameLocks noGrp="1"/>
          </p:cNvGraphicFramePr>
          <p:nvPr>
            <p:ph idx="1"/>
            <p:extLst>
              <p:ext uri="{D42A27DB-BD31-4B8C-83A1-F6EECF244321}">
                <p14:modId xmlns:p14="http://schemas.microsoft.com/office/powerpoint/2010/main" val="4143246016"/>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8648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B20E-7EAF-9C4C-BDBF-897822766B66}"/>
              </a:ext>
            </a:extLst>
          </p:cNvPr>
          <p:cNvSpPr>
            <a:spLocks noGrp="1"/>
          </p:cNvSpPr>
          <p:nvPr>
            <p:ph type="title"/>
          </p:nvPr>
        </p:nvSpPr>
        <p:spPr>
          <a:xfrm>
            <a:off x="4298092" y="2766218"/>
            <a:ext cx="5649097"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The Realities of Trade</a:t>
            </a:r>
          </a:p>
        </p:txBody>
      </p:sp>
    </p:spTree>
    <p:extLst>
      <p:ext uri="{BB962C8B-B14F-4D97-AF65-F5344CB8AC3E}">
        <p14:creationId xmlns:p14="http://schemas.microsoft.com/office/powerpoint/2010/main" val="80165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2A46-B446-1B4B-B42C-61F3B30742E2}"/>
              </a:ext>
            </a:extLst>
          </p:cNvPr>
          <p:cNvSpPr>
            <a:spLocks noGrp="1"/>
          </p:cNvSpPr>
          <p:nvPr>
            <p:ph type="title"/>
          </p:nvPr>
        </p:nvSpPr>
        <p:spPr>
          <a:xfrm>
            <a:off x="155027" y="0"/>
            <a:ext cx="10515600" cy="1325563"/>
          </a:xfrm>
        </p:spPr>
        <p:txBody>
          <a:bodyPr/>
          <a:lstStyle/>
          <a:p>
            <a:r>
              <a:rPr lang="en-US" dirty="0"/>
              <a:t>Trade in Goods 2009-2019</a:t>
            </a:r>
          </a:p>
        </p:txBody>
      </p:sp>
      <p:pic>
        <p:nvPicPr>
          <p:cNvPr id="5" name="Content Placeholder 4" descr="Chart, bar chart&#10;&#10;Description automatically generated">
            <a:extLst>
              <a:ext uri="{FF2B5EF4-FFF2-40B4-BE49-F238E27FC236}">
                <a16:creationId xmlns:a16="http://schemas.microsoft.com/office/drawing/2014/main" id="{BB9C1473-E5E9-6445-860A-92F16F0D9937}"/>
              </a:ext>
            </a:extLst>
          </p:cNvPr>
          <p:cNvPicPr>
            <a:picLocks noGrp="1" noChangeAspect="1"/>
          </p:cNvPicPr>
          <p:nvPr>
            <p:ph idx="1"/>
          </p:nvPr>
        </p:nvPicPr>
        <p:blipFill>
          <a:blip r:embed="rId2"/>
          <a:stretch>
            <a:fillRect/>
          </a:stretch>
        </p:blipFill>
        <p:spPr>
          <a:xfrm>
            <a:off x="1702675" y="1257134"/>
            <a:ext cx="8967951" cy="5496486"/>
          </a:xfrm>
        </p:spPr>
      </p:pic>
    </p:spTree>
    <p:extLst>
      <p:ext uri="{BB962C8B-B14F-4D97-AF65-F5344CB8AC3E}">
        <p14:creationId xmlns:p14="http://schemas.microsoft.com/office/powerpoint/2010/main" val="211824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5C56-257B-8A45-A741-A49272A952B9}"/>
              </a:ext>
            </a:extLst>
          </p:cNvPr>
          <p:cNvSpPr>
            <a:spLocks noGrp="1"/>
          </p:cNvSpPr>
          <p:nvPr>
            <p:ph type="title"/>
          </p:nvPr>
        </p:nvSpPr>
        <p:spPr>
          <a:xfrm>
            <a:off x="0" y="91856"/>
            <a:ext cx="10515600" cy="1022241"/>
          </a:xfrm>
        </p:spPr>
        <p:txBody>
          <a:bodyPr/>
          <a:lstStyle/>
          <a:p>
            <a:r>
              <a:rPr lang="en-US" dirty="0"/>
              <a:t>Imports-Exports 2019</a:t>
            </a:r>
          </a:p>
        </p:txBody>
      </p:sp>
      <p:pic>
        <p:nvPicPr>
          <p:cNvPr id="5" name="Content Placeholder 4" descr="Table&#10;&#10;Description automatically generated">
            <a:extLst>
              <a:ext uri="{FF2B5EF4-FFF2-40B4-BE49-F238E27FC236}">
                <a16:creationId xmlns:a16="http://schemas.microsoft.com/office/drawing/2014/main" id="{0E02BAEA-FFF8-8A47-8912-E6D249C17265}"/>
              </a:ext>
            </a:extLst>
          </p:cNvPr>
          <p:cNvPicPr>
            <a:picLocks noGrp="1" noChangeAspect="1"/>
          </p:cNvPicPr>
          <p:nvPr>
            <p:ph idx="1"/>
          </p:nvPr>
        </p:nvPicPr>
        <p:blipFill>
          <a:blip r:embed="rId2"/>
          <a:stretch>
            <a:fillRect/>
          </a:stretch>
        </p:blipFill>
        <p:spPr>
          <a:xfrm>
            <a:off x="1114097" y="1153384"/>
            <a:ext cx="9816662" cy="5611706"/>
          </a:xfrm>
        </p:spPr>
      </p:pic>
    </p:spTree>
    <p:extLst>
      <p:ext uri="{BB962C8B-B14F-4D97-AF65-F5344CB8AC3E}">
        <p14:creationId xmlns:p14="http://schemas.microsoft.com/office/powerpoint/2010/main" val="107284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B81433-E833-D748-A0EB-6B1D821F12FA}"/>
              </a:ext>
            </a:extLst>
          </p:cNvPr>
          <p:cNvSpPr>
            <a:spLocks noGrp="1"/>
          </p:cNvSpPr>
          <p:nvPr>
            <p:ph type="title"/>
          </p:nvPr>
        </p:nvSpPr>
        <p:spPr>
          <a:xfrm>
            <a:off x="640079" y="2053641"/>
            <a:ext cx="3669161" cy="2760098"/>
          </a:xfrm>
        </p:spPr>
        <p:txBody>
          <a:bodyPr>
            <a:normAutofit/>
          </a:bodyPr>
          <a:lstStyle/>
          <a:p>
            <a:r>
              <a:rPr lang="en-US">
                <a:solidFill>
                  <a:srgbClr val="FFFFFF"/>
                </a:solidFill>
              </a:rPr>
              <a:t>Cuba’s External Relations Template</a:t>
            </a:r>
          </a:p>
        </p:txBody>
      </p:sp>
      <p:sp>
        <p:nvSpPr>
          <p:cNvPr id="3" name="Content Placeholder 2">
            <a:extLst>
              <a:ext uri="{FF2B5EF4-FFF2-40B4-BE49-F238E27FC236}">
                <a16:creationId xmlns:a16="http://schemas.microsoft.com/office/drawing/2014/main" id="{AD2C5EB8-B2B4-AF48-AEC3-834FAD64C55F}"/>
              </a:ext>
            </a:extLst>
          </p:cNvPr>
          <p:cNvSpPr>
            <a:spLocks noGrp="1"/>
          </p:cNvSpPr>
          <p:nvPr>
            <p:ph idx="1"/>
          </p:nvPr>
        </p:nvSpPr>
        <p:spPr>
          <a:xfrm>
            <a:off x="6090574" y="0"/>
            <a:ext cx="6082110" cy="6858000"/>
          </a:xfrm>
        </p:spPr>
        <p:txBody>
          <a:bodyPr anchor="ctr">
            <a:normAutofit/>
          </a:bodyPr>
          <a:lstStyle/>
          <a:p>
            <a:r>
              <a:rPr lang="en-US" sz="1800" dirty="0">
                <a:solidFill>
                  <a:srgbClr val="000000"/>
                </a:solidFill>
              </a:rPr>
              <a:t>Since the 1959 Revolution Cuba has created a pattern of economic and political relations that has changed very little</a:t>
            </a:r>
          </a:p>
          <a:p>
            <a:pPr lvl="1"/>
            <a:r>
              <a:rPr lang="en-US" sz="1800" b="1" dirty="0">
                <a:solidFill>
                  <a:srgbClr val="000000"/>
                </a:solidFill>
              </a:rPr>
              <a:t>First it is driven by opposition to and from the United States</a:t>
            </a:r>
          </a:p>
          <a:p>
            <a:pPr lvl="2"/>
            <a:r>
              <a:rPr lang="en-US" sz="1600" dirty="0">
                <a:solidFill>
                  <a:srgbClr val="000000"/>
                </a:solidFill>
              </a:rPr>
              <a:t>A distorted relation based on mutual antipathy and substantial integration in trade, migration and the like</a:t>
            </a:r>
          </a:p>
          <a:p>
            <a:pPr lvl="1"/>
            <a:r>
              <a:rPr lang="en-US" sz="1800" b="1" dirty="0">
                <a:solidFill>
                  <a:srgbClr val="000000"/>
                </a:solidFill>
              </a:rPr>
              <a:t>Second it is based on a strong (though sometimes contentious) relation with a principal patron</a:t>
            </a:r>
          </a:p>
          <a:p>
            <a:pPr lvl="2"/>
            <a:r>
              <a:rPr lang="en-US" sz="1600" dirty="0">
                <a:solidFill>
                  <a:srgbClr val="000000"/>
                </a:solidFill>
              </a:rPr>
              <a:t>The Soviet Union (strong patron)</a:t>
            </a:r>
          </a:p>
          <a:p>
            <a:pPr lvl="2"/>
            <a:r>
              <a:rPr lang="en-US" sz="1600" dirty="0">
                <a:solidFill>
                  <a:srgbClr val="000000"/>
                </a:solidFill>
              </a:rPr>
              <a:t>Venezuela (patron-colleague-partner)</a:t>
            </a:r>
          </a:p>
          <a:p>
            <a:pPr lvl="1"/>
            <a:r>
              <a:rPr lang="en-US" sz="1800" b="1" dirty="0">
                <a:solidFill>
                  <a:srgbClr val="000000"/>
                </a:solidFill>
              </a:rPr>
              <a:t>Third it includes a secondary group of important partners</a:t>
            </a:r>
          </a:p>
          <a:p>
            <a:pPr lvl="2"/>
            <a:r>
              <a:rPr lang="en-US" sz="1600" dirty="0">
                <a:solidFill>
                  <a:srgbClr val="000000"/>
                </a:solidFill>
              </a:rPr>
              <a:t>An Anti-US Bloc: Iran; North Korea, China, Russia</a:t>
            </a:r>
          </a:p>
          <a:p>
            <a:pPr lvl="2"/>
            <a:r>
              <a:rPr lang="en-US" sz="1600" dirty="0">
                <a:solidFill>
                  <a:srgbClr val="000000"/>
                </a:solidFill>
              </a:rPr>
              <a:t>A Regional integration bloc: CARICOM; ALBA; sympathetic states </a:t>
            </a:r>
          </a:p>
          <a:p>
            <a:pPr lvl="1"/>
            <a:r>
              <a:rPr lang="en-US" sz="1800" b="1" dirty="0">
                <a:solidFill>
                  <a:srgbClr val="000000"/>
                </a:solidFill>
              </a:rPr>
              <a:t>Fourth it includes those states that serve a mediating role</a:t>
            </a:r>
          </a:p>
          <a:p>
            <a:pPr lvl="2"/>
            <a:r>
              <a:rPr lang="en-US" sz="1600" dirty="0">
                <a:solidFill>
                  <a:srgbClr val="000000"/>
                </a:solidFill>
              </a:rPr>
              <a:t>Vietnam</a:t>
            </a:r>
          </a:p>
          <a:p>
            <a:pPr lvl="2"/>
            <a:r>
              <a:rPr lang="en-US" sz="1600" dirty="0">
                <a:solidFill>
                  <a:srgbClr val="000000"/>
                </a:solidFill>
              </a:rPr>
              <a:t>The European Union (and principally Spain, then Italy, France, Germany and the Netherlands)</a:t>
            </a:r>
          </a:p>
          <a:p>
            <a:pPr lvl="2"/>
            <a:endParaRPr lang="en-US" sz="1500" dirty="0">
              <a:solidFill>
                <a:srgbClr val="000000"/>
              </a:solidFill>
            </a:endParaRPr>
          </a:p>
          <a:p>
            <a:pPr lvl="1"/>
            <a:endParaRPr lang="en-US" sz="1500" dirty="0">
              <a:solidFill>
                <a:srgbClr val="000000"/>
              </a:solidFill>
            </a:endParaRPr>
          </a:p>
        </p:txBody>
      </p:sp>
    </p:spTree>
    <p:extLst>
      <p:ext uri="{BB962C8B-B14F-4D97-AF65-F5344CB8AC3E}">
        <p14:creationId xmlns:p14="http://schemas.microsoft.com/office/powerpoint/2010/main" val="1212636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45E1-F9FC-A346-ADBF-3F9F014CF62D}"/>
              </a:ext>
            </a:extLst>
          </p:cNvPr>
          <p:cNvSpPr>
            <a:spLocks noGrp="1"/>
          </p:cNvSpPr>
          <p:nvPr>
            <p:ph type="title"/>
          </p:nvPr>
        </p:nvSpPr>
        <p:spPr>
          <a:xfrm>
            <a:off x="81455" y="0"/>
            <a:ext cx="10515600" cy="1325563"/>
          </a:xfrm>
        </p:spPr>
        <p:txBody>
          <a:bodyPr/>
          <a:lstStyle/>
          <a:p>
            <a:r>
              <a:rPr lang="en-US" dirty="0"/>
              <a:t>Key Trade Figures</a:t>
            </a:r>
          </a:p>
        </p:txBody>
      </p:sp>
      <p:pic>
        <p:nvPicPr>
          <p:cNvPr id="5" name="Content Placeholder 4" descr="Table&#10;&#10;Description automatically generated">
            <a:extLst>
              <a:ext uri="{FF2B5EF4-FFF2-40B4-BE49-F238E27FC236}">
                <a16:creationId xmlns:a16="http://schemas.microsoft.com/office/drawing/2014/main" id="{AA68C965-B8E9-F64B-B388-B1E819E651ED}"/>
              </a:ext>
            </a:extLst>
          </p:cNvPr>
          <p:cNvPicPr>
            <a:picLocks noGrp="1" noChangeAspect="1"/>
          </p:cNvPicPr>
          <p:nvPr>
            <p:ph idx="1"/>
          </p:nvPr>
        </p:nvPicPr>
        <p:blipFill>
          <a:blip r:embed="rId2"/>
          <a:stretch>
            <a:fillRect/>
          </a:stretch>
        </p:blipFill>
        <p:spPr>
          <a:xfrm>
            <a:off x="597194" y="1671145"/>
            <a:ext cx="10756606" cy="4025462"/>
          </a:xfrm>
        </p:spPr>
      </p:pic>
    </p:spTree>
    <p:extLst>
      <p:ext uri="{BB962C8B-B14F-4D97-AF65-F5344CB8AC3E}">
        <p14:creationId xmlns:p14="http://schemas.microsoft.com/office/powerpoint/2010/main" val="423280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C33C-E42B-F541-A57D-D2A0AAE6214B}"/>
              </a:ext>
            </a:extLst>
          </p:cNvPr>
          <p:cNvSpPr>
            <a:spLocks noGrp="1"/>
          </p:cNvSpPr>
          <p:nvPr>
            <p:ph type="title"/>
          </p:nvPr>
        </p:nvSpPr>
        <p:spPr>
          <a:xfrm>
            <a:off x="70945" y="112877"/>
            <a:ext cx="10515600" cy="969689"/>
          </a:xfrm>
        </p:spPr>
        <p:txBody>
          <a:bodyPr/>
          <a:lstStyle/>
          <a:p>
            <a:r>
              <a:rPr lang="en-US" dirty="0"/>
              <a:t>Cuba World Trade</a:t>
            </a:r>
          </a:p>
        </p:txBody>
      </p:sp>
      <p:pic>
        <p:nvPicPr>
          <p:cNvPr id="5" name="Content Placeholder 4" descr="Table&#10;&#10;Description automatically generated">
            <a:extLst>
              <a:ext uri="{FF2B5EF4-FFF2-40B4-BE49-F238E27FC236}">
                <a16:creationId xmlns:a16="http://schemas.microsoft.com/office/drawing/2014/main" id="{4A8AAFFF-5300-9A44-A220-7AB3C38E97BB}"/>
              </a:ext>
            </a:extLst>
          </p:cNvPr>
          <p:cNvPicPr>
            <a:picLocks noGrp="1" noChangeAspect="1"/>
          </p:cNvPicPr>
          <p:nvPr>
            <p:ph idx="1"/>
          </p:nvPr>
        </p:nvPicPr>
        <p:blipFill>
          <a:blip r:embed="rId2"/>
          <a:stretch>
            <a:fillRect/>
          </a:stretch>
        </p:blipFill>
        <p:spPr>
          <a:xfrm>
            <a:off x="772510" y="1555531"/>
            <a:ext cx="10515600" cy="4869367"/>
          </a:xfrm>
        </p:spPr>
      </p:pic>
    </p:spTree>
    <p:extLst>
      <p:ext uri="{BB962C8B-B14F-4D97-AF65-F5344CB8AC3E}">
        <p14:creationId xmlns:p14="http://schemas.microsoft.com/office/powerpoint/2010/main" val="400403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5E9F-550D-F14A-ADB1-E6F9D6AB3A3A}"/>
              </a:ext>
            </a:extLst>
          </p:cNvPr>
          <p:cNvSpPr>
            <a:spLocks noGrp="1"/>
          </p:cNvSpPr>
          <p:nvPr>
            <p:ph type="title"/>
          </p:nvPr>
        </p:nvSpPr>
        <p:spPr>
          <a:xfrm>
            <a:off x="18393" y="42821"/>
            <a:ext cx="10515600" cy="934641"/>
          </a:xfrm>
        </p:spPr>
        <p:txBody>
          <a:bodyPr/>
          <a:lstStyle/>
          <a:p>
            <a:r>
              <a:rPr lang="en-US" dirty="0"/>
              <a:t>Sectoral Trade Flows</a:t>
            </a:r>
          </a:p>
        </p:txBody>
      </p:sp>
      <p:pic>
        <p:nvPicPr>
          <p:cNvPr id="5" name="Content Placeholder 4" descr="Table&#10;&#10;Description automatically generated">
            <a:extLst>
              <a:ext uri="{FF2B5EF4-FFF2-40B4-BE49-F238E27FC236}">
                <a16:creationId xmlns:a16="http://schemas.microsoft.com/office/drawing/2014/main" id="{B87806F2-A01A-2047-9435-0E17606DF343}"/>
              </a:ext>
            </a:extLst>
          </p:cNvPr>
          <p:cNvPicPr>
            <a:picLocks noGrp="1" noChangeAspect="1"/>
          </p:cNvPicPr>
          <p:nvPr>
            <p:ph idx="1"/>
          </p:nvPr>
        </p:nvPicPr>
        <p:blipFill>
          <a:blip r:embed="rId2"/>
          <a:stretch>
            <a:fillRect/>
          </a:stretch>
        </p:blipFill>
        <p:spPr>
          <a:xfrm>
            <a:off x="838200" y="1219200"/>
            <a:ext cx="10515600" cy="5328745"/>
          </a:xfrm>
        </p:spPr>
      </p:pic>
    </p:spTree>
    <p:extLst>
      <p:ext uri="{BB962C8B-B14F-4D97-AF65-F5344CB8AC3E}">
        <p14:creationId xmlns:p14="http://schemas.microsoft.com/office/powerpoint/2010/main" val="1052114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C858-85DD-8944-86D0-C69A60DBDE18}"/>
              </a:ext>
            </a:extLst>
          </p:cNvPr>
          <p:cNvSpPr>
            <a:spLocks noGrp="1"/>
          </p:cNvSpPr>
          <p:nvPr>
            <p:ph type="title"/>
          </p:nvPr>
        </p:nvSpPr>
        <p:spPr>
          <a:xfrm>
            <a:off x="7883" y="47225"/>
            <a:ext cx="10515600" cy="1003809"/>
          </a:xfrm>
        </p:spPr>
        <p:txBody>
          <a:bodyPr/>
          <a:lstStyle/>
          <a:p>
            <a:r>
              <a:rPr lang="en-US" dirty="0"/>
              <a:t>Total Trade in goods</a:t>
            </a:r>
          </a:p>
        </p:txBody>
      </p:sp>
      <p:pic>
        <p:nvPicPr>
          <p:cNvPr id="5" name="Content Placeholder 4" descr="Table&#10;&#10;Description automatically generated">
            <a:extLst>
              <a:ext uri="{FF2B5EF4-FFF2-40B4-BE49-F238E27FC236}">
                <a16:creationId xmlns:a16="http://schemas.microsoft.com/office/drawing/2014/main" id="{FF378E95-79B4-0E4D-9A35-0A88E7B9AB88}"/>
              </a:ext>
            </a:extLst>
          </p:cNvPr>
          <p:cNvPicPr>
            <a:picLocks noGrp="1" noChangeAspect="1"/>
          </p:cNvPicPr>
          <p:nvPr>
            <p:ph idx="1"/>
          </p:nvPr>
        </p:nvPicPr>
        <p:blipFill>
          <a:blip r:embed="rId2"/>
          <a:stretch>
            <a:fillRect/>
          </a:stretch>
        </p:blipFill>
        <p:spPr>
          <a:xfrm>
            <a:off x="827690" y="1240221"/>
            <a:ext cx="10515600" cy="5317677"/>
          </a:xfrm>
        </p:spPr>
      </p:pic>
    </p:spTree>
    <p:extLst>
      <p:ext uri="{BB962C8B-B14F-4D97-AF65-F5344CB8AC3E}">
        <p14:creationId xmlns:p14="http://schemas.microsoft.com/office/powerpoint/2010/main" val="1758806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B20E-7EAF-9C4C-BDBF-897822766B66}"/>
              </a:ext>
            </a:extLst>
          </p:cNvPr>
          <p:cNvSpPr>
            <a:spLocks noGrp="1"/>
          </p:cNvSpPr>
          <p:nvPr>
            <p:ph type="title"/>
          </p:nvPr>
        </p:nvSpPr>
        <p:spPr>
          <a:xfrm>
            <a:off x="4298092" y="2766218"/>
            <a:ext cx="5649097"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Trade in Aid</a:t>
            </a:r>
          </a:p>
        </p:txBody>
      </p:sp>
    </p:spTree>
    <p:extLst>
      <p:ext uri="{BB962C8B-B14F-4D97-AF65-F5344CB8AC3E}">
        <p14:creationId xmlns:p14="http://schemas.microsoft.com/office/powerpoint/2010/main" val="1325083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EA5B3-C0C5-D54D-935C-6C0C2C6ED28A}"/>
              </a:ext>
            </a:extLst>
          </p:cNvPr>
          <p:cNvSpPr>
            <a:spLocks noGrp="1"/>
          </p:cNvSpPr>
          <p:nvPr>
            <p:ph type="title"/>
          </p:nvPr>
        </p:nvSpPr>
        <p:spPr>
          <a:xfrm>
            <a:off x="0" y="1"/>
            <a:ext cx="11353800" cy="1161534"/>
          </a:xfrm>
        </p:spPr>
        <p:txBody>
          <a:bodyPr/>
          <a:lstStyle/>
          <a:p>
            <a:r>
              <a:rPr lang="en-US" dirty="0"/>
              <a:t>Aid as a Growth Industry</a:t>
            </a:r>
          </a:p>
        </p:txBody>
      </p:sp>
      <p:pic>
        <p:nvPicPr>
          <p:cNvPr id="5" name="Content Placeholder 4" descr="Graphical user interface&#10;&#10;Description automatically generated">
            <a:extLst>
              <a:ext uri="{FF2B5EF4-FFF2-40B4-BE49-F238E27FC236}">
                <a16:creationId xmlns:a16="http://schemas.microsoft.com/office/drawing/2014/main" id="{A03ED4AA-FC41-404B-AF44-868626E01519}"/>
              </a:ext>
            </a:extLst>
          </p:cNvPr>
          <p:cNvPicPr>
            <a:picLocks noGrp="1" noChangeAspect="1"/>
          </p:cNvPicPr>
          <p:nvPr>
            <p:ph idx="1"/>
          </p:nvPr>
        </p:nvPicPr>
        <p:blipFill>
          <a:blip r:embed="rId2"/>
          <a:stretch>
            <a:fillRect/>
          </a:stretch>
        </p:blipFill>
        <p:spPr>
          <a:xfrm>
            <a:off x="667265" y="1421027"/>
            <a:ext cx="11168255" cy="5020816"/>
          </a:xfrm>
        </p:spPr>
      </p:pic>
      <p:sp>
        <p:nvSpPr>
          <p:cNvPr id="6" name="TextBox 5">
            <a:extLst>
              <a:ext uri="{FF2B5EF4-FFF2-40B4-BE49-F238E27FC236}">
                <a16:creationId xmlns:a16="http://schemas.microsoft.com/office/drawing/2014/main" id="{7A56C16C-C98E-6A4B-AD10-1309AE873184}"/>
              </a:ext>
            </a:extLst>
          </p:cNvPr>
          <p:cNvSpPr txBox="1"/>
          <p:nvPr/>
        </p:nvSpPr>
        <p:spPr>
          <a:xfrm>
            <a:off x="2730844" y="6441843"/>
            <a:ext cx="7809470" cy="369332"/>
          </a:xfrm>
          <a:prstGeom prst="rect">
            <a:avLst/>
          </a:prstGeom>
          <a:noFill/>
        </p:spPr>
        <p:txBody>
          <a:bodyPr wrap="square" rtlCol="0">
            <a:spAutoFit/>
          </a:bodyPr>
          <a:lstStyle/>
          <a:p>
            <a:r>
              <a:rPr lang="en-US" dirty="0"/>
              <a:t>Source: EU, EEAS, EU-Cuba Relations </a:t>
            </a:r>
            <a:r>
              <a:rPr lang="en-US" dirty="0">
                <a:hlinkClick r:id="rId3"/>
              </a:rPr>
              <a:t>Fact Sheet</a:t>
            </a:r>
            <a:endParaRPr lang="en-US" dirty="0"/>
          </a:p>
        </p:txBody>
      </p:sp>
    </p:spTree>
    <p:extLst>
      <p:ext uri="{BB962C8B-B14F-4D97-AF65-F5344CB8AC3E}">
        <p14:creationId xmlns:p14="http://schemas.microsoft.com/office/powerpoint/2010/main" val="27629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85FB-69CE-8447-A12F-3E310C9B3958}"/>
              </a:ext>
            </a:extLst>
          </p:cNvPr>
          <p:cNvSpPr>
            <a:spLocks noGrp="1"/>
          </p:cNvSpPr>
          <p:nvPr>
            <p:ph type="title"/>
          </p:nvPr>
        </p:nvSpPr>
        <p:spPr>
          <a:xfrm>
            <a:off x="18393" y="18255"/>
            <a:ext cx="10515600" cy="1325563"/>
          </a:xfrm>
        </p:spPr>
        <p:txBody>
          <a:bodyPr/>
          <a:lstStyle/>
          <a:p>
            <a:r>
              <a:rPr lang="en-US" dirty="0"/>
              <a:t>Humanitarian Aid</a:t>
            </a:r>
          </a:p>
        </p:txBody>
      </p:sp>
      <p:pic>
        <p:nvPicPr>
          <p:cNvPr id="5" name="Content Placeholder 4" descr="A picture containing text&#10;&#10;Description automatically generated">
            <a:extLst>
              <a:ext uri="{FF2B5EF4-FFF2-40B4-BE49-F238E27FC236}">
                <a16:creationId xmlns:a16="http://schemas.microsoft.com/office/drawing/2014/main" id="{246EFF16-494E-4A45-8D7B-22AEED46AC01}"/>
              </a:ext>
            </a:extLst>
          </p:cNvPr>
          <p:cNvPicPr>
            <a:picLocks noGrp="1" noChangeAspect="1"/>
          </p:cNvPicPr>
          <p:nvPr>
            <p:ph idx="1"/>
          </p:nvPr>
        </p:nvPicPr>
        <p:blipFill>
          <a:blip r:embed="rId2"/>
          <a:stretch>
            <a:fillRect/>
          </a:stretch>
        </p:blipFill>
        <p:spPr>
          <a:xfrm>
            <a:off x="116132" y="1305256"/>
            <a:ext cx="12057476" cy="4737198"/>
          </a:xfrm>
        </p:spPr>
      </p:pic>
      <p:sp>
        <p:nvSpPr>
          <p:cNvPr id="6" name="TextBox 5">
            <a:extLst>
              <a:ext uri="{FF2B5EF4-FFF2-40B4-BE49-F238E27FC236}">
                <a16:creationId xmlns:a16="http://schemas.microsoft.com/office/drawing/2014/main" id="{CE39BC40-F7B5-4244-8AE0-CE814D8260C7}"/>
              </a:ext>
            </a:extLst>
          </p:cNvPr>
          <p:cNvSpPr txBox="1"/>
          <p:nvPr/>
        </p:nvSpPr>
        <p:spPr>
          <a:xfrm>
            <a:off x="2644346" y="6289589"/>
            <a:ext cx="6672649" cy="369332"/>
          </a:xfrm>
          <a:prstGeom prst="rect">
            <a:avLst/>
          </a:prstGeom>
          <a:noFill/>
        </p:spPr>
        <p:txBody>
          <a:bodyPr wrap="square" rtlCol="0">
            <a:spAutoFit/>
          </a:bodyPr>
          <a:lstStyle/>
          <a:p>
            <a:r>
              <a:rPr lang="en-US" dirty="0"/>
              <a:t>Source: EU, EEAS, EU-Cuba Relations </a:t>
            </a:r>
            <a:r>
              <a:rPr lang="en-US" dirty="0">
                <a:hlinkClick r:id="rId3"/>
              </a:rPr>
              <a:t>Fact Sheet</a:t>
            </a:r>
            <a:endParaRPr lang="en-US" dirty="0"/>
          </a:p>
        </p:txBody>
      </p:sp>
    </p:spTree>
    <p:extLst>
      <p:ext uri="{BB962C8B-B14F-4D97-AF65-F5344CB8AC3E}">
        <p14:creationId xmlns:p14="http://schemas.microsoft.com/office/powerpoint/2010/main" val="637222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BCA6-2D60-E24E-B830-2C33A394FDA8}"/>
              </a:ext>
            </a:extLst>
          </p:cNvPr>
          <p:cNvSpPr>
            <a:spLocks noGrp="1"/>
          </p:cNvSpPr>
          <p:nvPr>
            <p:ph type="title"/>
          </p:nvPr>
        </p:nvSpPr>
        <p:spPr>
          <a:xfrm>
            <a:off x="0" y="0"/>
            <a:ext cx="12192000" cy="1325563"/>
          </a:xfrm>
          <a:gradFill>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p:spPr>
        <p:txBody>
          <a:bodyPr>
            <a:normAutofit fontScale="90000"/>
          </a:bodyPr>
          <a:lstStyle/>
          <a:p>
            <a:r>
              <a:rPr lang="en-US" dirty="0"/>
              <a:t>Thanks</a:t>
            </a:r>
            <a:br>
              <a:rPr lang="en-US" dirty="0"/>
            </a:br>
            <a:r>
              <a:rPr lang="en-US" sz="2800" dirty="0"/>
              <a:t>Paper may be accessed at</a:t>
            </a:r>
            <a:br>
              <a:rPr lang="en-US" sz="2800" dirty="0"/>
            </a:br>
            <a:r>
              <a:rPr lang="en-US" sz="2800" dirty="0"/>
              <a:t> </a:t>
            </a:r>
          </a:p>
        </p:txBody>
      </p:sp>
    </p:spTree>
    <p:extLst>
      <p:ext uri="{BB962C8B-B14F-4D97-AF65-F5344CB8AC3E}">
        <p14:creationId xmlns:p14="http://schemas.microsoft.com/office/powerpoint/2010/main" val="398224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CF7A0D4-1AE5-744C-91E2-40B449E88DEB}"/>
              </a:ext>
            </a:extLst>
          </p:cNvPr>
          <p:cNvSpPr>
            <a:spLocks noGrp="1"/>
          </p:cNvSpPr>
          <p:nvPr>
            <p:ph type="title"/>
          </p:nvPr>
        </p:nvSpPr>
        <p:spPr>
          <a:xfrm>
            <a:off x="1188069" y="381935"/>
            <a:ext cx="4008583" cy="5974414"/>
          </a:xfrm>
        </p:spPr>
        <p:txBody>
          <a:bodyPr anchor="ctr">
            <a:normAutofit/>
          </a:bodyPr>
          <a:lstStyle/>
          <a:p>
            <a:r>
              <a:rPr lang="en-US" sz="8000">
                <a:solidFill>
                  <a:srgbClr val="FFFFFF"/>
                </a:solidFill>
              </a:rPr>
              <a:t>Cuba and Europe</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21DF6244-FDE2-3B4D-92AE-D6C51843B4E6}"/>
              </a:ext>
            </a:extLst>
          </p:cNvPr>
          <p:cNvSpPr>
            <a:spLocks noGrp="1"/>
          </p:cNvSpPr>
          <p:nvPr>
            <p:ph idx="1"/>
          </p:nvPr>
        </p:nvSpPr>
        <p:spPr>
          <a:xfrm>
            <a:off x="5779910" y="0"/>
            <a:ext cx="5806245" cy="6849122"/>
          </a:xfrm>
        </p:spPr>
        <p:txBody>
          <a:bodyPr anchor="ctr">
            <a:normAutofit/>
          </a:bodyPr>
          <a:lstStyle/>
          <a:p>
            <a:r>
              <a:rPr lang="en-US" sz="2000" dirty="0">
                <a:solidFill>
                  <a:schemeClr val="tx1">
                    <a:alpha val="80000"/>
                  </a:schemeClr>
                </a:solidFill>
              </a:rPr>
              <a:t>Europe has occupied a space between Cuba and the United States almost from the start of the current political system in Cuba</a:t>
            </a:r>
          </a:p>
          <a:p>
            <a:r>
              <a:rPr lang="en-US" sz="2000" dirty="0">
                <a:solidFill>
                  <a:schemeClr val="tx1">
                    <a:alpha val="80000"/>
                  </a:schemeClr>
                </a:solidFill>
              </a:rPr>
              <a:t>European policy is driven by Spain, but other states also pursue their own objectives</a:t>
            </a:r>
          </a:p>
          <a:p>
            <a:r>
              <a:rPr lang="en-US" sz="2000" dirty="0">
                <a:solidFill>
                  <a:schemeClr val="tx1">
                    <a:alpha val="80000"/>
                  </a:schemeClr>
                </a:solidFill>
              </a:rPr>
              <a:t>Grounded in political calculation: reflecting the state of EU-US relations, and European engagement policies generally with developing states.</a:t>
            </a:r>
          </a:p>
          <a:p>
            <a:r>
              <a:rPr lang="en-US" sz="2000" dirty="0">
                <a:solidFill>
                  <a:schemeClr val="tx1">
                    <a:alpha val="80000"/>
                  </a:schemeClr>
                </a:solidFill>
              </a:rPr>
              <a:t>It also reflects the substantial changes in European approaches to trade and international relations, which have been moving from state based, to multilateral to European values-based internationalism tied to the system of public international institutions.</a:t>
            </a:r>
          </a:p>
          <a:p>
            <a:r>
              <a:rPr lang="en-US" sz="2000" dirty="0">
                <a:solidFill>
                  <a:schemeClr val="tx1">
                    <a:alpha val="80000"/>
                  </a:schemeClr>
                </a:solidFill>
              </a:rPr>
              <a:t>Its ideologies have moved decisively from the transition-oriented EU Common Position on Cuba of 1996 to the 2017 Political Dialogue and Cooperation Agreement (PDCA)</a:t>
            </a:r>
          </a:p>
          <a:p>
            <a:r>
              <a:rPr lang="en-US" sz="2000" dirty="0">
                <a:solidFill>
                  <a:schemeClr val="tx1">
                    <a:alpha val="80000"/>
                  </a:schemeClr>
                </a:solidFill>
              </a:rPr>
              <a:t>Now serves as a new template for European economic relations, for example in the 2020agreement with China</a:t>
            </a:r>
          </a:p>
          <a:p>
            <a:endParaRPr lang="en-US"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55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C33A5F68-03C1-3948-BA42-94D45E6BECAB}"/>
              </a:ext>
            </a:extLst>
          </p:cNvPr>
          <p:cNvSpPr>
            <a:spLocks noGrp="1"/>
          </p:cNvSpPr>
          <p:nvPr>
            <p:ph type="title"/>
          </p:nvPr>
        </p:nvSpPr>
        <p:spPr>
          <a:xfrm>
            <a:off x="1143001" y="1676400"/>
            <a:ext cx="4038600" cy="3505200"/>
          </a:xfrm>
        </p:spPr>
        <p:txBody>
          <a:bodyPr anchor="t">
            <a:normAutofit/>
          </a:bodyPr>
          <a:lstStyle/>
          <a:p>
            <a:r>
              <a:rPr lang="en-US" sz="4000"/>
              <a:t>Presentation Objectives</a:t>
            </a:r>
          </a:p>
        </p:txBody>
      </p:sp>
      <p:sp>
        <p:nvSpPr>
          <p:cNvPr id="3" name="Content Placeholder 2">
            <a:extLst>
              <a:ext uri="{FF2B5EF4-FFF2-40B4-BE49-F238E27FC236}">
                <a16:creationId xmlns:a16="http://schemas.microsoft.com/office/drawing/2014/main" id="{B372174F-9B09-F64C-A71A-237B21E68BA6}"/>
              </a:ext>
            </a:extLst>
          </p:cNvPr>
          <p:cNvSpPr>
            <a:spLocks noGrp="1"/>
          </p:cNvSpPr>
          <p:nvPr>
            <p:ph idx="1"/>
          </p:nvPr>
        </p:nvSpPr>
        <p:spPr>
          <a:xfrm>
            <a:off x="5181601" y="1676400"/>
            <a:ext cx="5181599" cy="3871784"/>
          </a:xfrm>
        </p:spPr>
        <p:txBody>
          <a:bodyPr>
            <a:normAutofit lnSpcReduction="10000"/>
          </a:bodyPr>
          <a:lstStyle/>
          <a:p>
            <a:r>
              <a:rPr lang="en-US" sz="1900" b="1" dirty="0">
                <a:solidFill>
                  <a:schemeClr val="tx1">
                    <a:alpha val="55000"/>
                  </a:schemeClr>
                </a:solidFill>
              </a:rPr>
              <a:t>Examination of the PDCA in detail.  </a:t>
            </a:r>
            <a:r>
              <a:rPr lang="en-US" sz="1900" dirty="0">
                <a:solidFill>
                  <a:schemeClr val="tx1">
                    <a:alpha val="55000"/>
                  </a:schemeClr>
                </a:solidFill>
              </a:rPr>
              <a:t>	</a:t>
            </a:r>
          </a:p>
          <a:p>
            <a:pPr lvl="1"/>
            <a:r>
              <a:rPr lang="en-US" sz="1900" dirty="0">
                <a:solidFill>
                  <a:schemeClr val="tx1">
                    <a:alpha val="55000"/>
                  </a:schemeClr>
                </a:solidFill>
              </a:rPr>
              <a:t>Extract the core bargain the Europe has been willing to strike as the foundation of its trade relationships with states the conduct of which are incompatible with European values and its human rights law. </a:t>
            </a:r>
          </a:p>
          <a:p>
            <a:r>
              <a:rPr lang="en-US" sz="1900" b="1" dirty="0">
                <a:solidFill>
                  <a:schemeClr val="tx1">
                    <a:alpha val="55000"/>
                  </a:schemeClr>
                </a:solidFill>
              </a:rPr>
              <a:t>Review the state of trade relations through 2020, </a:t>
            </a:r>
            <a:r>
              <a:rPr lang="en-US" sz="1900" dirty="0">
                <a:solidFill>
                  <a:schemeClr val="tx1">
                    <a:alpha val="55000"/>
                  </a:schemeClr>
                </a:solidFill>
              </a:rPr>
              <a:t>and in the shadow of the global pandemic. </a:t>
            </a:r>
          </a:p>
          <a:p>
            <a:pPr lvl="1"/>
            <a:r>
              <a:rPr lang="en-US" sz="1900" dirty="0">
                <a:solidFill>
                  <a:schemeClr val="tx1">
                    <a:alpha val="55000"/>
                  </a:schemeClr>
                </a:solidFill>
              </a:rPr>
              <a:t>To what extent has the change in approach changed the pattern of trade and investment</a:t>
            </a:r>
          </a:p>
          <a:p>
            <a:pPr lvl="1"/>
            <a:r>
              <a:rPr lang="en-US" sz="1900" dirty="0">
                <a:solidFill>
                  <a:schemeClr val="tx1">
                    <a:alpha val="55000"/>
                  </a:schemeClr>
                </a:solidFill>
              </a:rPr>
              <a:t>The role of trade in aid—development cooperation </a:t>
            </a:r>
            <a:r>
              <a:rPr lang="en-US" sz="1900">
                <a:solidFill>
                  <a:schemeClr val="tx1">
                    <a:alpha val="55000"/>
                  </a:schemeClr>
                </a:solidFill>
              </a:rPr>
              <a:t>and humanitarian aid</a:t>
            </a:r>
            <a:endParaRPr lang="en-US" sz="1900" dirty="0">
              <a:solidFill>
                <a:schemeClr val="tx1">
                  <a:alpha val="55000"/>
                </a:schemeClr>
              </a:solidFill>
            </a:endParaRPr>
          </a:p>
          <a:p>
            <a:endParaRPr lang="en-US" sz="1900" dirty="0">
              <a:solidFill>
                <a:schemeClr val="tx1">
                  <a:alpha val="55000"/>
                </a:schemeClr>
              </a:solidFill>
            </a:endParaRPr>
          </a:p>
        </p:txBody>
      </p:sp>
    </p:spTree>
    <p:extLst>
      <p:ext uri="{BB962C8B-B14F-4D97-AF65-F5344CB8AC3E}">
        <p14:creationId xmlns:p14="http://schemas.microsoft.com/office/powerpoint/2010/main" val="196373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B20E-7EAF-9C4C-BDBF-897822766B66}"/>
              </a:ext>
            </a:extLst>
          </p:cNvPr>
          <p:cNvSpPr>
            <a:spLocks noGrp="1"/>
          </p:cNvSpPr>
          <p:nvPr>
            <p:ph type="title"/>
          </p:nvPr>
        </p:nvSpPr>
        <p:spPr>
          <a:xfrm>
            <a:off x="4298092" y="2766218"/>
            <a:ext cx="5649097"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The Ideologies of Trade</a:t>
            </a:r>
          </a:p>
        </p:txBody>
      </p:sp>
    </p:spTree>
    <p:extLst>
      <p:ext uri="{BB962C8B-B14F-4D97-AF65-F5344CB8AC3E}">
        <p14:creationId xmlns:p14="http://schemas.microsoft.com/office/powerpoint/2010/main" val="275919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5"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ED266BF-B3A3-024B-805D-51BAE4907202}"/>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PDCA</a:t>
            </a:r>
          </a:p>
        </p:txBody>
      </p:sp>
      <p:sp>
        <p:nvSpPr>
          <p:cNvPr id="5" name="Content Placeholder 4">
            <a:extLst>
              <a:ext uri="{FF2B5EF4-FFF2-40B4-BE49-F238E27FC236}">
                <a16:creationId xmlns:a16="http://schemas.microsoft.com/office/drawing/2014/main" id="{863F7EF3-365A-0A4B-9F32-CFBC76699227}"/>
              </a:ext>
            </a:extLst>
          </p:cNvPr>
          <p:cNvSpPr>
            <a:spLocks noGrp="1"/>
          </p:cNvSpPr>
          <p:nvPr>
            <p:ph idx="1"/>
          </p:nvPr>
        </p:nvSpPr>
        <p:spPr>
          <a:xfrm>
            <a:off x="4071068" y="361188"/>
            <a:ext cx="7717278" cy="6237319"/>
          </a:xfrm>
        </p:spPr>
        <p:txBody>
          <a:bodyPr anchor="ctr">
            <a:normAutofit/>
          </a:bodyPr>
          <a:lstStyle/>
          <a:p>
            <a:pPr lvl="0"/>
            <a:r>
              <a:rPr lang="en-US" sz="2400" dirty="0">
                <a:solidFill>
                  <a:schemeClr val="tx2"/>
                </a:solidFill>
              </a:rPr>
              <a:t>The EU signed the Political Dialogue and Cooperation Agreement (PDCA) with the Cuban government in December 2016. </a:t>
            </a:r>
          </a:p>
          <a:p>
            <a:pPr lvl="0"/>
            <a:r>
              <a:rPr lang="en-US" sz="2400" dirty="0">
                <a:solidFill>
                  <a:schemeClr val="tx2"/>
                </a:solidFill>
              </a:rPr>
              <a:t>EU Parliament approved this agreement in July 2017 (567 votes to 65, with 31 abstentions).</a:t>
            </a:r>
          </a:p>
          <a:p>
            <a:pPr lvl="0"/>
            <a:r>
              <a:rPr lang="en-US" sz="2400" dirty="0">
                <a:solidFill>
                  <a:schemeClr val="tx2"/>
                </a:solidFill>
              </a:rPr>
              <a:t>Many EU Members States ratified thereafter. </a:t>
            </a:r>
          </a:p>
          <a:p>
            <a:pPr lvl="0"/>
            <a:r>
              <a:rPr lang="en-US" sz="2400" dirty="0">
                <a:solidFill>
                  <a:schemeClr val="tx2"/>
                </a:solidFill>
              </a:rPr>
              <a:t>Two perspectives:</a:t>
            </a:r>
          </a:p>
          <a:p>
            <a:pPr lvl="1"/>
            <a:r>
              <a:rPr lang="en-US" sz="2000" i="1" dirty="0">
                <a:solidFill>
                  <a:schemeClr val="tx2"/>
                </a:solidFill>
              </a:rPr>
              <a:t>For the EU, the PDCA is a tool for 'accompanying' and 'supporting' a process of change and </a:t>
            </a:r>
            <a:r>
              <a:rPr lang="en-US" sz="2000" i="1" dirty="0" err="1">
                <a:solidFill>
                  <a:schemeClr val="tx2"/>
                </a:solidFill>
              </a:rPr>
              <a:t>modernisation</a:t>
            </a:r>
            <a:r>
              <a:rPr lang="en-US" sz="2000" i="1" dirty="0">
                <a:solidFill>
                  <a:schemeClr val="tx2"/>
                </a:solidFill>
              </a:rPr>
              <a:t> in Cuba, supporting economic and social development and European values, including the promotion of democracy and respect for human rights. </a:t>
            </a:r>
            <a:endParaRPr lang="en-US" sz="2000" dirty="0">
              <a:solidFill>
                <a:schemeClr val="tx2"/>
              </a:solidFill>
            </a:endParaRPr>
          </a:p>
          <a:p>
            <a:pPr lvl="1"/>
            <a:r>
              <a:rPr lang="en-US" sz="2000" i="1" dirty="0">
                <a:solidFill>
                  <a:schemeClr val="tx2"/>
                </a:solidFill>
              </a:rPr>
              <a:t>For Cuba, the agreement represents the ‘</a:t>
            </a:r>
            <a:r>
              <a:rPr lang="en-US" sz="2000" i="1" dirty="0" err="1">
                <a:solidFill>
                  <a:schemeClr val="tx2"/>
                </a:solidFill>
              </a:rPr>
              <a:t>normalisation</a:t>
            </a:r>
            <a:r>
              <a:rPr lang="en-US" sz="2000" i="1" dirty="0">
                <a:solidFill>
                  <a:schemeClr val="tx2"/>
                </a:solidFill>
              </a:rPr>
              <a:t>’ of its relationship with an important economic and trade partner and contributes to the diversification of its external relations</a:t>
            </a:r>
            <a:r>
              <a:rPr lang="en-US" sz="2000" dirty="0">
                <a:solidFill>
                  <a:schemeClr val="tx2"/>
                </a:solidFill>
              </a:rPr>
              <a:t>. </a:t>
            </a:r>
          </a:p>
          <a:p>
            <a:pPr lvl="2"/>
            <a:r>
              <a:rPr lang="en-US" sz="1800" dirty="0">
                <a:solidFill>
                  <a:schemeClr val="tx2"/>
                </a:solidFill>
              </a:rPr>
              <a:t>(</a:t>
            </a:r>
            <a:r>
              <a:rPr lang="en-US" sz="1800" dirty="0">
                <a:solidFill>
                  <a:schemeClr val="tx2"/>
                </a:solidFill>
                <a:hlinkClick r:id="rId2"/>
              </a:rPr>
              <a:t>Association of Accredited Public Policy Advocates to the European Union)</a:t>
            </a:r>
            <a:endParaRPr lang="en-US" sz="1800" dirty="0">
              <a:solidFill>
                <a:schemeClr val="tx2"/>
              </a:solidFill>
            </a:endParaRPr>
          </a:p>
        </p:txBody>
      </p:sp>
    </p:spTree>
    <p:extLst>
      <p:ext uri="{BB962C8B-B14F-4D97-AF65-F5344CB8AC3E}">
        <p14:creationId xmlns:p14="http://schemas.microsoft.com/office/powerpoint/2010/main" val="35628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968E-40A0-1348-B4CF-46E314098CAE}"/>
              </a:ext>
            </a:extLst>
          </p:cNvPr>
          <p:cNvSpPr>
            <a:spLocks noGrp="1"/>
          </p:cNvSpPr>
          <p:nvPr>
            <p:ph type="title"/>
          </p:nvPr>
        </p:nvSpPr>
        <p:spPr>
          <a:xfrm>
            <a:off x="0" y="1"/>
            <a:ext cx="10515600" cy="1149178"/>
          </a:xfrm>
        </p:spPr>
        <p:txBody>
          <a:bodyPr/>
          <a:lstStyle/>
          <a:p>
            <a:r>
              <a:rPr lang="en-US" dirty="0"/>
              <a:t>A  Profound Transition From 1996 to 2016</a:t>
            </a:r>
          </a:p>
        </p:txBody>
      </p:sp>
      <p:graphicFrame>
        <p:nvGraphicFramePr>
          <p:cNvPr id="4" name="Content Placeholder 3">
            <a:extLst>
              <a:ext uri="{FF2B5EF4-FFF2-40B4-BE49-F238E27FC236}">
                <a16:creationId xmlns:a16="http://schemas.microsoft.com/office/drawing/2014/main" id="{CA8F7FB4-5B12-AF48-9512-3A22D24B8CBF}"/>
              </a:ext>
            </a:extLst>
          </p:cNvPr>
          <p:cNvGraphicFramePr>
            <a:graphicFrameLocks noGrp="1"/>
          </p:cNvGraphicFramePr>
          <p:nvPr>
            <p:ph idx="1"/>
            <p:extLst>
              <p:ext uri="{D42A27DB-BD31-4B8C-83A1-F6EECF244321}">
                <p14:modId xmlns:p14="http://schemas.microsoft.com/office/powerpoint/2010/main" val="3408967356"/>
              </p:ext>
            </p:extLst>
          </p:nvPr>
        </p:nvGraphicFramePr>
        <p:xfrm>
          <a:off x="838200" y="1149179"/>
          <a:ext cx="10515600" cy="5597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848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3992-9925-984D-ADA9-2DD71E8ABC43}"/>
              </a:ext>
            </a:extLst>
          </p:cNvPr>
          <p:cNvSpPr>
            <a:spLocks noGrp="1"/>
          </p:cNvSpPr>
          <p:nvPr>
            <p:ph type="title"/>
          </p:nvPr>
        </p:nvSpPr>
        <p:spPr>
          <a:xfrm>
            <a:off x="0" y="1"/>
            <a:ext cx="11353800" cy="877329"/>
          </a:xfrm>
        </p:spPr>
        <p:txBody>
          <a:bodyPr/>
          <a:lstStyle/>
          <a:p>
            <a:r>
              <a:rPr lang="en-US" dirty="0"/>
              <a:t>PDCA—Core Framework</a:t>
            </a:r>
          </a:p>
        </p:txBody>
      </p:sp>
      <p:graphicFrame>
        <p:nvGraphicFramePr>
          <p:cNvPr id="4" name="Content Placeholder 3">
            <a:extLst>
              <a:ext uri="{FF2B5EF4-FFF2-40B4-BE49-F238E27FC236}">
                <a16:creationId xmlns:a16="http://schemas.microsoft.com/office/drawing/2014/main" id="{B43B6C85-5BF7-7B49-9F4B-9BE55FBAB359}"/>
              </a:ext>
            </a:extLst>
          </p:cNvPr>
          <p:cNvGraphicFramePr>
            <a:graphicFrameLocks noGrp="1"/>
          </p:cNvGraphicFramePr>
          <p:nvPr>
            <p:ph idx="1"/>
            <p:extLst>
              <p:ext uri="{D42A27DB-BD31-4B8C-83A1-F6EECF244321}">
                <p14:modId xmlns:p14="http://schemas.microsoft.com/office/powerpoint/2010/main" val="3280187219"/>
              </p:ext>
            </p:extLst>
          </p:nvPr>
        </p:nvGraphicFramePr>
        <p:xfrm>
          <a:off x="0" y="877330"/>
          <a:ext cx="12192000" cy="5980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360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30"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96F37107-EE22-9349-B7C3-443DD1C939D1}"/>
              </a:ext>
            </a:extLst>
          </p:cNvPr>
          <p:cNvSpPr>
            <a:spLocks noGrp="1"/>
          </p:cNvSpPr>
          <p:nvPr>
            <p:ph type="title"/>
          </p:nvPr>
        </p:nvSpPr>
        <p:spPr>
          <a:xfrm>
            <a:off x="3033466" y="991261"/>
            <a:ext cx="5754696" cy="1837349"/>
          </a:xfrm>
        </p:spPr>
        <p:txBody>
          <a:bodyPr anchor="ctr">
            <a:normAutofit/>
          </a:bodyPr>
          <a:lstStyle/>
          <a:p>
            <a:pPr algn="ctr"/>
            <a:r>
              <a:rPr lang="en-US" sz="4000" dirty="0">
                <a:solidFill>
                  <a:schemeClr val="tx2"/>
                </a:solidFill>
              </a:rPr>
              <a:t>PDA Objectives</a:t>
            </a:r>
          </a:p>
        </p:txBody>
      </p:sp>
      <p:sp>
        <p:nvSpPr>
          <p:cNvPr id="3" name="Content Placeholder 2">
            <a:extLst>
              <a:ext uri="{FF2B5EF4-FFF2-40B4-BE49-F238E27FC236}">
                <a16:creationId xmlns:a16="http://schemas.microsoft.com/office/drawing/2014/main" id="{93E72B8A-6007-DE45-B2BE-12D5D3D5ACEF}"/>
              </a:ext>
            </a:extLst>
          </p:cNvPr>
          <p:cNvSpPr>
            <a:spLocks noGrp="1"/>
          </p:cNvSpPr>
          <p:nvPr>
            <p:ph idx="1"/>
          </p:nvPr>
        </p:nvSpPr>
        <p:spPr>
          <a:xfrm>
            <a:off x="2446638" y="2421924"/>
            <a:ext cx="7166919" cy="3793525"/>
          </a:xfrm>
        </p:spPr>
        <p:txBody>
          <a:bodyPr anchor="t">
            <a:normAutofit lnSpcReduction="10000"/>
          </a:bodyPr>
          <a:lstStyle/>
          <a:p>
            <a:r>
              <a:rPr lang="en-US" sz="2400" dirty="0">
                <a:solidFill>
                  <a:schemeClr val="tx2"/>
                </a:solidFill>
              </a:rPr>
              <a:t>Help Cuba </a:t>
            </a:r>
            <a:r>
              <a:rPr lang="en-US" sz="2400" b="1" dirty="0">
                <a:solidFill>
                  <a:srgbClr val="C00000"/>
                </a:solidFill>
              </a:rPr>
              <a:t>update its economy and society </a:t>
            </a:r>
            <a:r>
              <a:rPr lang="en-US" sz="2400" dirty="0">
                <a:solidFill>
                  <a:schemeClr val="tx2"/>
                </a:solidFill>
              </a:rPr>
              <a:t>(Art. 2 ¶ (b)) through </a:t>
            </a:r>
            <a:r>
              <a:rPr lang="en-US" sz="2400" b="1" dirty="0">
                <a:solidFill>
                  <a:srgbClr val="C00000"/>
                </a:solidFill>
              </a:rPr>
              <a:t>dialogue and cooperation </a:t>
            </a:r>
            <a:r>
              <a:rPr lang="en-US" sz="2400" dirty="0">
                <a:solidFill>
                  <a:schemeClr val="tx2"/>
                </a:solidFill>
              </a:rPr>
              <a:t>(Ibid, ¶¶ (a), (g) ),  </a:t>
            </a:r>
          </a:p>
          <a:p>
            <a:r>
              <a:rPr lang="en-US" sz="2400" dirty="0">
                <a:solidFill>
                  <a:schemeClr val="tx2"/>
                </a:solidFill>
              </a:rPr>
              <a:t>Promote mutual trade (Ibid ¶ (e)), and </a:t>
            </a:r>
            <a:r>
              <a:rPr lang="en-US" sz="2400" b="1" dirty="0">
                <a:solidFill>
                  <a:srgbClr val="C00000"/>
                </a:solidFill>
              </a:rPr>
              <a:t>the achievement of the 2030 Agenda for Sustainable Development </a:t>
            </a:r>
            <a:r>
              <a:rPr lang="en-US" sz="2400" dirty="0">
                <a:solidFill>
                  <a:schemeClr val="tx2"/>
                </a:solidFill>
              </a:rPr>
              <a:t>(Ibid, ¶ (d)).  </a:t>
            </a:r>
          </a:p>
          <a:p>
            <a:r>
              <a:rPr lang="en-US" sz="2400" b="1" dirty="0">
                <a:solidFill>
                  <a:srgbClr val="C00000"/>
                </a:solidFill>
              </a:rPr>
              <a:t>Enhance regional trade </a:t>
            </a:r>
            <a:r>
              <a:rPr lang="en-US" sz="2400" dirty="0">
                <a:solidFill>
                  <a:schemeClr val="tx2"/>
                </a:solidFill>
              </a:rPr>
              <a:t>in the Caribbean and Latin America (Ibid ¶ (f)). </a:t>
            </a:r>
          </a:p>
          <a:p>
            <a:r>
              <a:rPr lang="en-US" sz="2400" b="1" dirty="0">
                <a:solidFill>
                  <a:srgbClr val="C00000"/>
                </a:solidFill>
              </a:rPr>
              <a:t>Promote strategic partnerships </a:t>
            </a:r>
            <a:r>
              <a:rPr lang="en-US" sz="2400" dirty="0"/>
              <a:t>between the EU and the </a:t>
            </a:r>
            <a:r>
              <a:rPr lang="en-US" sz="2400" dirty="0">
                <a:hlinkClick r:id="rId2"/>
              </a:rPr>
              <a:t>Community of Latin American and Caribbean States</a:t>
            </a:r>
            <a:r>
              <a:rPr lang="en-US" sz="2400" dirty="0"/>
              <a:t> (CELAC) created in 2010 (Ibid., Art 3) </a:t>
            </a:r>
            <a:endParaRPr lang="en-US" sz="2400" dirty="0">
              <a:solidFill>
                <a:schemeClr val="tx2"/>
              </a:solidFill>
            </a:endParaRPr>
          </a:p>
          <a:p>
            <a:endParaRPr lang="en-US" sz="2400" dirty="0">
              <a:solidFill>
                <a:schemeClr val="tx2"/>
              </a:solidFill>
            </a:endParaRPr>
          </a:p>
          <a:p>
            <a:endParaRPr lang="en-US" sz="1700" dirty="0">
              <a:solidFill>
                <a:schemeClr val="tx2"/>
              </a:solidFill>
            </a:endParaRPr>
          </a:p>
        </p:txBody>
      </p:sp>
    </p:spTree>
    <p:extLst>
      <p:ext uri="{BB962C8B-B14F-4D97-AF65-F5344CB8AC3E}">
        <p14:creationId xmlns:p14="http://schemas.microsoft.com/office/powerpoint/2010/main" val="4009902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2257</Words>
  <Application>Microsoft Macintosh PowerPoint</Application>
  <PresentationFormat>Widescreen</PresentationFormat>
  <Paragraphs>140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The EU to the Rescue of the Cuban Economy? the Political Dialogue and Cooperation Agreement (PDCA) and the State of Cuba-EU Economic Relations</vt:lpstr>
      <vt:lpstr>Cuba’s External Relations Template</vt:lpstr>
      <vt:lpstr>Cuba and Europe</vt:lpstr>
      <vt:lpstr>Presentation Objectives</vt:lpstr>
      <vt:lpstr>The Ideologies of Trade</vt:lpstr>
      <vt:lpstr>PDCA</vt:lpstr>
      <vt:lpstr>A  Profound Transition From 1996 to 2016</vt:lpstr>
      <vt:lpstr>PDCA—Core Framework</vt:lpstr>
      <vt:lpstr>PDA Objectives</vt:lpstr>
      <vt:lpstr>Let’s Talk!</vt:lpstr>
      <vt:lpstr>Areas of Cooperation-Common Projects</vt:lpstr>
      <vt:lpstr>PDCA: provisions on cooperation and sector-policy dialogue </vt:lpstr>
      <vt:lpstr>The Role of Civil Society</vt:lpstr>
      <vt:lpstr>Trade and Human Rights</vt:lpstr>
      <vt:lpstr>Trade, Investment,  and Modernization</vt:lpstr>
      <vt:lpstr>The Birth of Inter-Governmental Structures</vt:lpstr>
      <vt:lpstr>The Realities of Trade</vt:lpstr>
      <vt:lpstr>Trade in Goods 2009-2019</vt:lpstr>
      <vt:lpstr>Imports-Exports 2019</vt:lpstr>
      <vt:lpstr>Key Trade Figures</vt:lpstr>
      <vt:lpstr>Cuba World Trade</vt:lpstr>
      <vt:lpstr>Sectoral Trade Flows</vt:lpstr>
      <vt:lpstr>Total Trade in goods</vt:lpstr>
      <vt:lpstr>Trade in Aid</vt:lpstr>
      <vt:lpstr>Aid as a Growth Industry</vt:lpstr>
      <vt:lpstr>Humanitarian Aid</vt:lpstr>
      <vt:lpstr>Thanks Paper may be accessed 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 to the Rescue of the Cuban Economy? the Political Dialogue and Cooperation Agreement (PDCA) and the State of Cuba-EU Economic Relations</dc:title>
  <dc:creator>Backer, Larry Cata</dc:creator>
  <cp:lastModifiedBy>Backer, Larry Cata</cp:lastModifiedBy>
  <cp:revision>5</cp:revision>
  <dcterms:created xsi:type="dcterms:W3CDTF">2021-01-04T17:04:13Z</dcterms:created>
  <dcterms:modified xsi:type="dcterms:W3CDTF">2021-01-04T17:53:15Z</dcterms:modified>
</cp:coreProperties>
</file>