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95" r:id="rId3"/>
    <p:sldId id="285" r:id="rId4"/>
    <p:sldId id="296" r:id="rId5"/>
    <p:sldId id="297" r:id="rId6"/>
    <p:sldId id="287" r:id="rId7"/>
    <p:sldId id="288" r:id="rId8"/>
    <p:sldId id="289" r:id="rId9"/>
    <p:sldId id="291" r:id="rId10"/>
    <p:sldId id="292" r:id="rId11"/>
    <p:sldId id="298" r:id="rId12"/>
    <p:sldId id="290" r:id="rId13"/>
    <p:sldId id="299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10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67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162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71099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8709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503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1355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530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018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24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7652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3716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2652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2603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4366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0631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96587-A94F-45AE-8352-0007B7B600C6}" type="datetimeFigureOut">
              <a:rPr lang="es-ES" smtClean="0"/>
              <a:t>14/08/2020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1B0206-5F3E-4031-909A-205E04DF2885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3744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3485" y="496614"/>
            <a:ext cx="9130748" cy="3680336"/>
          </a:xfrm>
        </p:spPr>
        <p:txBody>
          <a:bodyPr/>
          <a:lstStyle/>
          <a:p>
            <a:pPr algn="ctr"/>
            <a:r>
              <a:rPr lang="fr-FR" dirty="0"/>
              <a:t/>
            </a:r>
            <a:br>
              <a:rPr lang="fr-FR" dirty="0"/>
            </a:br>
            <a:r>
              <a:rPr lang="es-ES" dirty="0"/>
              <a:t> 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n-US" sz="4800" b="1" dirty="0" smtClean="0"/>
              <a:t>“</a:t>
            </a:r>
            <a:r>
              <a:rPr lang="en-US" sz="4800" b="1" dirty="0"/>
              <a:t>Companies and the sequence of economic reform in Cuba</a:t>
            </a:r>
            <a:r>
              <a:rPr lang="en-US" sz="4800" b="1" dirty="0" smtClean="0"/>
              <a:t>”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r>
              <a:rPr lang="en-US" sz="4000" dirty="0" smtClean="0"/>
              <a:t>Pedro Monreal</a:t>
            </a:r>
            <a:r>
              <a:rPr lang="en-US" sz="4800" dirty="0"/>
              <a:t/>
            </a:r>
            <a:br>
              <a:rPr lang="en-US" sz="4800" dirty="0"/>
            </a:br>
            <a:endParaRPr lang="es-ES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690" y="3856384"/>
            <a:ext cx="8584324" cy="2173926"/>
          </a:xfrm>
        </p:spPr>
        <p:txBody>
          <a:bodyPr>
            <a:noAutofit/>
          </a:bodyPr>
          <a:lstStyle/>
          <a:p>
            <a:pPr algn="ctr"/>
            <a:r>
              <a:rPr lang="en-US" sz="2800" b="1" i="1" dirty="0" smtClean="0">
                <a:solidFill>
                  <a:srgbClr val="92D050"/>
                </a:solidFill>
              </a:rPr>
              <a:t>Session “</a:t>
            </a:r>
            <a:r>
              <a:rPr lang="en-US" sz="2800" b="1" i="1" dirty="0" err="1" smtClean="0">
                <a:solidFill>
                  <a:srgbClr val="92D050"/>
                </a:solidFill>
              </a:rPr>
              <a:t>Destrabando</a:t>
            </a:r>
            <a:r>
              <a:rPr lang="en-US" sz="2800" b="1" i="1" dirty="0">
                <a:solidFill>
                  <a:srgbClr val="92D050"/>
                </a:solidFill>
              </a:rPr>
              <a:t>” the Cuban Economy: An Assessment of Reforms and the Road Ahead</a:t>
            </a:r>
          </a:p>
          <a:p>
            <a:pPr algn="ctr"/>
            <a:r>
              <a:rPr lang="en-US" sz="2800" b="1" i="1" dirty="0" smtClean="0">
                <a:solidFill>
                  <a:srgbClr val="92D050"/>
                </a:solidFill>
              </a:rPr>
              <a:t>August </a:t>
            </a:r>
            <a:r>
              <a:rPr lang="en-US" sz="2800" b="1" i="1" dirty="0">
                <a:solidFill>
                  <a:srgbClr val="92D050"/>
                </a:solidFill>
              </a:rPr>
              <a:t>14, 2020</a:t>
            </a:r>
          </a:p>
          <a:p>
            <a:pPr algn="ctr"/>
            <a:r>
              <a:rPr lang="en-US" sz="2800" b="1" i="1" dirty="0">
                <a:solidFill>
                  <a:srgbClr val="92D050"/>
                </a:solidFill>
              </a:rPr>
              <a:t>10.30 am – 12:00 m</a:t>
            </a:r>
            <a:br>
              <a:rPr lang="en-US" sz="2800" b="1" i="1" dirty="0">
                <a:solidFill>
                  <a:srgbClr val="92D050"/>
                </a:solidFill>
              </a:rPr>
            </a:br>
            <a:endParaRPr lang="es-ES" sz="2800" b="1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81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748" y="231228"/>
            <a:ext cx="8596668" cy="714703"/>
          </a:xfrm>
        </p:spPr>
        <p:txBody>
          <a:bodyPr/>
          <a:lstStyle/>
          <a:p>
            <a:r>
              <a:rPr lang="en-US" dirty="0" smtClean="0"/>
              <a:t>Something is better than nothing…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9937"/>
            <a:ext cx="9594796" cy="5118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45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83" y="136635"/>
            <a:ext cx="9151883" cy="56493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Restructuring firms: the plan and the evidence…thus far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841" y="701566"/>
            <a:ext cx="8773511" cy="6062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21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451" y="178268"/>
            <a:ext cx="8596668" cy="671680"/>
          </a:xfrm>
        </p:spPr>
        <p:txBody>
          <a:bodyPr/>
          <a:lstStyle/>
          <a:p>
            <a:r>
              <a:rPr lang="en-US" dirty="0" smtClean="0"/>
              <a:t>Goodbye yellow brick road?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12" y="849948"/>
            <a:ext cx="8571474" cy="594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00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668" y="664613"/>
            <a:ext cx="8978463" cy="505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21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983" y="183931"/>
            <a:ext cx="8596668" cy="1085193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Reforming firms in Cuba: it is mainly a problem of employment and productivity…of course</a:t>
            </a:r>
            <a:r>
              <a:rPr lang="en-US" dirty="0" smtClean="0"/>
              <a:t>!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982" y="1269123"/>
            <a:ext cx="8480273" cy="5100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7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A02B6-95AD-49A9-9A73-C4C32BD06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100" y="223131"/>
            <a:ext cx="8596668" cy="628207"/>
          </a:xfrm>
        </p:spPr>
        <p:txBody>
          <a:bodyPr>
            <a:normAutofit fontScale="90000"/>
          </a:bodyPr>
          <a:lstStyle/>
          <a:p>
            <a:r>
              <a:rPr lang="es-ES" noProof="1" smtClean="0"/>
              <a:t>Productivity: What to do with the agro?</a:t>
            </a:r>
            <a:endParaRPr lang="es-ES" noProof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89" y="755654"/>
            <a:ext cx="9644974" cy="520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2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2400"/>
            <a:ext cx="8596668" cy="10851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increasing role of non-state activities in the creation of net employment</a:t>
            </a:r>
            <a:endParaRPr lang="en-US" dirty="0"/>
          </a:p>
        </p:txBody>
      </p:sp>
      <p:pic>
        <p:nvPicPr>
          <p:cNvPr id="3" name="Imagen 3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8E6EDF14-66F7-43AF-89A3-6D31E275C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15" y="1330739"/>
            <a:ext cx="8855787" cy="526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33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803" y="160283"/>
            <a:ext cx="8596668" cy="1132489"/>
          </a:xfrm>
        </p:spPr>
        <p:txBody>
          <a:bodyPr>
            <a:normAutofit fontScale="90000"/>
          </a:bodyPr>
          <a:lstStyle/>
          <a:p>
            <a:r>
              <a:rPr lang="en-US" dirty="0"/>
              <a:t>The </a:t>
            </a:r>
            <a:r>
              <a:rPr lang="en-US" dirty="0" smtClean="0"/>
              <a:t>decisive function of the private sector in </a:t>
            </a:r>
            <a:r>
              <a:rPr lang="en-US" dirty="0"/>
              <a:t>the creation of net employment</a:t>
            </a:r>
          </a:p>
        </p:txBody>
      </p:sp>
      <p:pic>
        <p:nvPicPr>
          <p:cNvPr id="3" name="Imagen 2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DD47B01A-5DD5-4B64-8281-F725DA79D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31" y="1137615"/>
            <a:ext cx="8753739" cy="5449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26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78D4E0-8BE1-44B0-90D1-1103D3054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155" y="223345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shortcut to higher productivity: shrinking employment in the state sector </a:t>
            </a:r>
            <a:endParaRPr lang="en-US" dirty="0"/>
          </a:p>
        </p:txBody>
      </p:sp>
      <p:pic>
        <p:nvPicPr>
          <p:cNvPr id="4" name="Imagen 3" descr="Captura de pantalla de un celular&#10;&#10;Descripción generada automáticamente">
            <a:extLst>
              <a:ext uri="{FF2B5EF4-FFF2-40B4-BE49-F238E27FC236}">
                <a16:creationId xmlns:a16="http://schemas.microsoft.com/office/drawing/2014/main" id="{59908BAB-216F-453F-BD64-785F2FD659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" y="1284890"/>
            <a:ext cx="9405938" cy="537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87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C9DDAA-055D-46AF-88B1-BF1AC619F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623" y="122964"/>
            <a:ext cx="8596668" cy="10988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you need to transfer jobs from SOEs to the private sector? Well…the sign is on the wall!</a:t>
            </a:r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EA20766-A57A-420E-84B6-432812E56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61" y="1221828"/>
            <a:ext cx="9002530" cy="5414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20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708" y="120869"/>
            <a:ext cx="8596668" cy="60434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problem of sequence…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43" y="725214"/>
            <a:ext cx="9231597" cy="594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29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17" y="191814"/>
            <a:ext cx="9341069" cy="604345"/>
          </a:xfrm>
        </p:spPr>
        <p:txBody>
          <a:bodyPr>
            <a:noAutofit/>
          </a:bodyPr>
          <a:lstStyle/>
          <a:p>
            <a:r>
              <a:rPr lang="en-US" sz="2800" dirty="0" smtClean="0"/>
              <a:t>The “new” Centrally planned scheme is way too heavy!!!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6" y="796159"/>
            <a:ext cx="8492358" cy="571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48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2773</TotalTime>
  <Words>166</Words>
  <Application>Microsoft Office PowerPoint</Application>
  <PresentationFormat>Widescreen</PresentationFormat>
  <Paragraphs>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Faceta</vt:lpstr>
      <vt:lpstr>      “Companies and the sequence of economic reform in Cuba” Pedro Monreal </vt:lpstr>
      <vt:lpstr>Reforming firms in Cuba: it is mainly a problem of employment and productivity…of course! </vt:lpstr>
      <vt:lpstr>Productivity: What to do with the agro?</vt:lpstr>
      <vt:lpstr>The increasing role of non-state activities in the creation of net employment</vt:lpstr>
      <vt:lpstr>The decisive function of the private sector in the creation of net employment</vt:lpstr>
      <vt:lpstr>The shortcut to higher productivity: shrinking employment in the state sector </vt:lpstr>
      <vt:lpstr>Do you need to transfer jobs from SOEs to the private sector? Well…the sign is on the wall!</vt:lpstr>
      <vt:lpstr>A problem of sequence…</vt:lpstr>
      <vt:lpstr>The “new” Centrally planned scheme is way too heavy!!!</vt:lpstr>
      <vt:lpstr>Something is better than nothing…</vt:lpstr>
      <vt:lpstr>Restructuring firms: the plan and the evidence…thus far</vt:lpstr>
      <vt:lpstr>Goodbye yellow brick road?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 Manuel Monreal González</dc:creator>
  <cp:lastModifiedBy>Monreal Gonzalez, Pedro Manuel</cp:lastModifiedBy>
  <cp:revision>51</cp:revision>
  <dcterms:created xsi:type="dcterms:W3CDTF">2016-10-24T07:30:50Z</dcterms:created>
  <dcterms:modified xsi:type="dcterms:W3CDTF">2020-08-14T11:41:37Z</dcterms:modified>
</cp:coreProperties>
</file>