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3"/>
  </p:notesMasterIdLst>
  <p:sldIdLst>
    <p:sldId id="296" r:id="rId2"/>
    <p:sldId id="342" r:id="rId3"/>
    <p:sldId id="366" r:id="rId4"/>
    <p:sldId id="365" r:id="rId5"/>
    <p:sldId id="312" r:id="rId6"/>
    <p:sldId id="346" r:id="rId7"/>
    <p:sldId id="298" r:id="rId8"/>
    <p:sldId id="344" r:id="rId9"/>
    <p:sldId id="364" r:id="rId10"/>
    <p:sldId id="349" r:id="rId11"/>
    <p:sldId id="299" r:id="rId12"/>
    <p:sldId id="359" r:id="rId13"/>
    <p:sldId id="360" r:id="rId14"/>
    <p:sldId id="288" r:id="rId15"/>
    <p:sldId id="361" r:id="rId16"/>
    <p:sldId id="355" r:id="rId17"/>
    <p:sldId id="369" r:id="rId18"/>
    <p:sldId id="370" r:id="rId19"/>
    <p:sldId id="372" r:id="rId20"/>
    <p:sldId id="371" r:id="rId21"/>
    <p:sldId id="362" r:id="rId22"/>
  </p:sldIdLst>
  <p:sldSz cx="9144000" cy="6858000" type="screen4x3"/>
  <p:notesSz cx="6858000" cy="9199563"/>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a Sagebien" initials="JS" lastIdx="19" clrIdx="0">
    <p:extLst>
      <p:ext uri="{19B8F6BF-5375-455C-9EA6-DF929625EA0E}">
        <p15:presenceInfo xmlns:p15="http://schemas.microsoft.com/office/powerpoint/2012/main" userId="S::jsagebie@dal.ca::f81012b4-400b-4f23-9296-f478d1de8361" providerId="AD"/>
      </p:ext>
    </p:extLst>
  </p:cmAuthor>
  <p:cmAuthor id="2" name="Roberto Orro" initials="RO" lastIdx="1" clrIdx="1">
    <p:extLst>
      <p:ext uri="{19B8F6BF-5375-455C-9EA6-DF929625EA0E}">
        <p15:presenceInfo xmlns:p15="http://schemas.microsoft.com/office/powerpoint/2012/main" userId="2a8489cdbfc9f6a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1020"/>
  </p:normalViewPr>
  <p:slideViewPr>
    <p:cSldViewPr>
      <p:cViewPr varScale="1">
        <p:scale>
          <a:sx n="116" d="100"/>
          <a:sy n="116" d="100"/>
        </p:scale>
        <p:origin x="105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8-06T14:40:30.576" idx="1">
    <p:pos x="5236" y="618"/>
    <p:text>How about: The Greenback is Back. I am not sure what the subtitle menas unless it refers to your previous warnings that they were not going to do it.</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8-06T14:52:16.604" idx="5">
    <p:pos x="771" y="1276"/>
    <p:text>Recuerda you called it myths earlier not wrong assumptions...I cant change the slide for some reason</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8-06T15:23:51.446" idx="14">
    <p:pos x="10" y="10"/>
    <p:text/>
    <p:extLst>
      <p:ext uri="{C676402C-5697-4E1C-873F-D02D1690AC5C}">
        <p15:threadingInfo xmlns:p15="http://schemas.microsoft.com/office/powerpoint/2012/main" timeZoneBias="1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0-08-06T14:57:32.411" idx="8">
    <p:pos x="10" y="10"/>
    <p:text/>
    <p:extLst>
      <p:ext uri="{C676402C-5697-4E1C-873F-D02D1690AC5C}">
        <p15:threadingInfo xmlns:p15="http://schemas.microsoft.com/office/powerpoint/2012/main" timeZoneBias="180"/>
      </p:ext>
    </p:extLst>
  </p:cm>
  <p:cm authorId="1" dt="2020-08-06T14:57:32.841" idx="9">
    <p:pos x="146" y="146"/>
    <p:text>This entire slide needs clarity - there are many assumptions and other arguments in here.</p:text>
    <p:extLst>
      <p:ext uri="{C676402C-5697-4E1C-873F-D02D1690AC5C}">
        <p15:threadingInfo xmlns:p15="http://schemas.microsoft.com/office/powerpoint/2012/main" timeZoneBias="180"/>
      </p:ext>
    </p:extLst>
  </p:cm>
  <p:cm authorId="2" dt="2020-08-08T14:24:37.669" idx="1">
    <p:pos x="282" y="282"/>
    <p:text/>
    <p:extLst>
      <p:ext uri="{C676402C-5697-4E1C-873F-D02D1690AC5C}">
        <p15:threadingInfo xmlns:p15="http://schemas.microsoft.com/office/powerpoint/2012/main" timeZoneBias="24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0-08-06T15:01:17.851" idx="11">
    <p:pos x="4103" y="1320"/>
    <p:text>define</p:text>
    <p:extLst>
      <p:ext uri="{C676402C-5697-4E1C-873F-D02D1690AC5C}">
        <p15:threadingInfo xmlns:p15="http://schemas.microsoft.com/office/powerpoint/2012/main" timeZoneBias="180"/>
      </p:ext>
    </p:extLst>
  </p:cm>
  <p:cm authorId="1" dt="2020-08-06T15:26:34.468" idx="16">
    <p:pos x="4103" y="1456"/>
    <p:text>If this slide is history (except fo last sentence) how about putting it earlier?</p:text>
    <p:extLst>
      <p:ext uri="{C676402C-5697-4E1C-873F-D02D1690AC5C}">
        <p15:threadingInfo xmlns:p15="http://schemas.microsoft.com/office/powerpoint/2012/main" timeZoneBias="180">
          <p15:parentCm authorId="1" idx="11"/>
        </p15:threadingInfo>
      </p:ext>
    </p:extLst>
  </p:cm>
  <p:cm authorId="1" dt="2020-08-06T15:04:02.922" idx="12">
    <p:pos x="4936" y="2765"/>
    <p:text> This is a 'large' statement - give examples or Caplin. Separate slide.</p:text>
    <p:extLst>
      <p:ext uri="{C676402C-5697-4E1C-873F-D02D1690AC5C}">
        <p15:threadingInfo xmlns:p15="http://schemas.microsoft.com/office/powerpoint/2012/main" timeZoneBias="180"/>
      </p:ext>
    </p:extLst>
  </p:cm>
  <p:cm authorId="1" dt="2020-08-06T15:04:52.415" idx="13">
    <p:pos x="2472" y="2765"/>
    <p:text>Was?</p:text>
    <p:extLst>
      <p:ext uri="{C676402C-5697-4E1C-873F-D02D1690AC5C}">
        <p15:threadingInfo xmlns:p15="http://schemas.microsoft.com/office/powerpoint/2012/main" timeZoneBias="180"/>
      </p:ext>
    </p:extLst>
  </p:cm>
  <p:cm authorId="1" dt="2020-08-06T15:26:16.339" idx="15">
    <p:pos x="10" y="10"/>
    <p:text/>
    <p:extLst>
      <p:ext uri="{C676402C-5697-4E1C-873F-D02D1690AC5C}">
        <p15:threadingInfo xmlns:p15="http://schemas.microsoft.com/office/powerpoint/2012/main" timeZoneBias="1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0-08-06T15:36:52.605" idx="17">
    <p:pos x="1427" y="3075"/>
    <p:text>Both or just foreigners?</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0-08-06T15:43:58.344" idx="18">
    <p:pos x="3545" y="886"/>
    <p:text> Maybe 'dependence'? Honeymoon with US dollar??? </p:text>
    <p:extLst>
      <p:ext uri="{C676402C-5697-4E1C-873F-D02D1690AC5C}">
        <p15:threadingInfo xmlns:p15="http://schemas.microsoft.com/office/powerpoint/2012/main" timeZoneBias="180"/>
      </p:ext>
    </p:extLst>
  </p:cm>
  <p:cm authorId="1" dt="2020-08-06T15:44:22.751" idx="19">
    <p:pos x="3483" y="886"/>
    <p:text/>
    <p:extLst>
      <p:ext uri="{C676402C-5697-4E1C-873F-D02D1690AC5C}">
        <p15:threadingInfo xmlns:p15="http://schemas.microsoft.com/office/powerpoint/2012/main" timeZoneBias="18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4DF3906-FE75-2043-B41E-F23C9261D572}"/>
              </a:ext>
            </a:extLst>
          </p:cNvPr>
          <p:cNvSpPr>
            <a:spLocks noGrp="1" noChangeArrowheads="1"/>
          </p:cNvSpPr>
          <p:nvPr>
            <p:ph type="hdr" sz="quarter"/>
          </p:nvPr>
        </p:nvSpPr>
        <p:spPr bwMode="auto">
          <a:xfrm>
            <a:off x="0" y="0"/>
            <a:ext cx="2971800" cy="460375"/>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b="0">
                <a:latin typeface="Times" panose="02020603050405020304" pitchFamily="18" charset="0"/>
              </a:defRPr>
            </a:lvl1pPr>
          </a:lstStyle>
          <a:p>
            <a:pPr>
              <a:defRPr/>
            </a:pPr>
            <a:endParaRPr lang="es-ES_tradnl" altLang="en-US"/>
          </a:p>
        </p:txBody>
      </p:sp>
      <p:sp>
        <p:nvSpPr>
          <p:cNvPr id="14339" name="Rectangle 3">
            <a:extLst>
              <a:ext uri="{FF2B5EF4-FFF2-40B4-BE49-F238E27FC236}">
                <a16:creationId xmlns:a16="http://schemas.microsoft.com/office/drawing/2014/main" id="{6FE83BA4-B115-2D44-877F-97B97E7C6C4C}"/>
              </a:ext>
            </a:extLst>
          </p:cNvPr>
          <p:cNvSpPr>
            <a:spLocks noGrp="1" noChangeArrowheads="1"/>
          </p:cNvSpPr>
          <p:nvPr>
            <p:ph type="dt" idx="1"/>
          </p:nvPr>
        </p:nvSpPr>
        <p:spPr bwMode="auto">
          <a:xfrm>
            <a:off x="3886200" y="0"/>
            <a:ext cx="2971800" cy="460375"/>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b="0">
                <a:latin typeface="Times" panose="02020603050405020304" pitchFamily="18" charset="0"/>
              </a:defRPr>
            </a:lvl1pPr>
          </a:lstStyle>
          <a:p>
            <a:pPr>
              <a:defRPr/>
            </a:pPr>
            <a:endParaRPr lang="es-ES_tradnl" altLang="en-US"/>
          </a:p>
        </p:txBody>
      </p:sp>
      <p:sp>
        <p:nvSpPr>
          <p:cNvPr id="2052" name="Rectangle 4">
            <a:extLst>
              <a:ext uri="{FF2B5EF4-FFF2-40B4-BE49-F238E27FC236}">
                <a16:creationId xmlns:a16="http://schemas.microsoft.com/office/drawing/2014/main" id="{24A5FE1A-1856-7B4A-97D1-6495A581447F}"/>
              </a:ext>
            </a:extLst>
          </p:cNvPr>
          <p:cNvSpPr>
            <a:spLocks noGrp="1" noRot="1" noChangeAspect="1" noChangeArrowheads="1" noTextEdit="1"/>
          </p:cNvSpPr>
          <p:nvPr>
            <p:ph type="sldImg" idx="2"/>
          </p:nvPr>
        </p:nvSpPr>
        <p:spPr bwMode="auto">
          <a:xfrm>
            <a:off x="1130300" y="690563"/>
            <a:ext cx="4598988" cy="34496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a:extLst>
              <a:ext uri="{FF2B5EF4-FFF2-40B4-BE49-F238E27FC236}">
                <a16:creationId xmlns:a16="http://schemas.microsoft.com/office/drawing/2014/main" id="{E08C5194-47E6-254D-BB08-246F58D16B79}"/>
              </a:ext>
            </a:extLst>
          </p:cNvPr>
          <p:cNvSpPr>
            <a:spLocks noGrp="1" noChangeArrowheads="1"/>
          </p:cNvSpPr>
          <p:nvPr>
            <p:ph type="body" sz="quarter" idx="3"/>
          </p:nvPr>
        </p:nvSpPr>
        <p:spPr bwMode="auto">
          <a:xfrm>
            <a:off x="914400" y="4370388"/>
            <a:ext cx="5029200" cy="4138612"/>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s-ES_tradnl" altLang="en-US" noProof="0"/>
              <a:t>Click to edit Master text styles</a:t>
            </a:r>
          </a:p>
          <a:p>
            <a:pPr lvl="1"/>
            <a:r>
              <a:rPr lang="es-ES_tradnl" altLang="en-US" noProof="0"/>
              <a:t>Second level</a:t>
            </a:r>
          </a:p>
          <a:p>
            <a:pPr lvl="2"/>
            <a:r>
              <a:rPr lang="es-ES_tradnl" altLang="en-US" noProof="0"/>
              <a:t>Third level</a:t>
            </a:r>
          </a:p>
          <a:p>
            <a:pPr lvl="3"/>
            <a:r>
              <a:rPr lang="es-ES_tradnl" altLang="en-US" noProof="0"/>
              <a:t>Fourth level</a:t>
            </a:r>
          </a:p>
          <a:p>
            <a:pPr lvl="4"/>
            <a:r>
              <a:rPr lang="es-ES_tradnl" altLang="en-US" noProof="0"/>
              <a:t>Fifth level</a:t>
            </a:r>
          </a:p>
        </p:txBody>
      </p:sp>
      <p:sp>
        <p:nvSpPr>
          <p:cNvPr id="14342" name="Rectangle 6">
            <a:extLst>
              <a:ext uri="{FF2B5EF4-FFF2-40B4-BE49-F238E27FC236}">
                <a16:creationId xmlns:a16="http://schemas.microsoft.com/office/drawing/2014/main" id="{1D50E687-0B66-1649-9D20-412274003192}"/>
              </a:ext>
            </a:extLst>
          </p:cNvPr>
          <p:cNvSpPr>
            <a:spLocks noGrp="1" noChangeArrowheads="1"/>
          </p:cNvSpPr>
          <p:nvPr>
            <p:ph type="ftr" sz="quarter" idx="4"/>
          </p:nvPr>
        </p:nvSpPr>
        <p:spPr bwMode="auto">
          <a:xfrm>
            <a:off x="0" y="8739188"/>
            <a:ext cx="2971800" cy="460375"/>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b="0">
                <a:latin typeface="Times" panose="02020603050405020304" pitchFamily="18" charset="0"/>
              </a:defRPr>
            </a:lvl1pPr>
          </a:lstStyle>
          <a:p>
            <a:pPr>
              <a:defRPr/>
            </a:pPr>
            <a:endParaRPr lang="es-ES_tradnl" altLang="en-US"/>
          </a:p>
        </p:txBody>
      </p:sp>
      <p:sp>
        <p:nvSpPr>
          <p:cNvPr id="14343" name="Rectangle 7">
            <a:extLst>
              <a:ext uri="{FF2B5EF4-FFF2-40B4-BE49-F238E27FC236}">
                <a16:creationId xmlns:a16="http://schemas.microsoft.com/office/drawing/2014/main" id="{8E8131FF-4C8A-8342-A690-19929336DF8A}"/>
              </a:ext>
            </a:extLst>
          </p:cNvPr>
          <p:cNvSpPr>
            <a:spLocks noGrp="1" noChangeArrowheads="1"/>
          </p:cNvSpPr>
          <p:nvPr>
            <p:ph type="sldNum" sz="quarter" idx="5"/>
          </p:nvPr>
        </p:nvSpPr>
        <p:spPr bwMode="auto">
          <a:xfrm>
            <a:off x="3886200" y="8739188"/>
            <a:ext cx="2971800" cy="460375"/>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b="0">
                <a:latin typeface="Times" panose="02020603050405020304" pitchFamily="18" charset="0"/>
              </a:defRPr>
            </a:lvl1pPr>
          </a:lstStyle>
          <a:p>
            <a:pPr>
              <a:defRPr/>
            </a:pPr>
            <a:fld id="{7F298300-7ACD-7740-B41C-CA8AD6FAAC80}" type="slidenum">
              <a:rPr lang="es-ES_tradnl" altLang="en-US"/>
              <a:pPr>
                <a:defRPr/>
              </a:pPr>
              <a:t>‹#›</a:t>
            </a:fld>
            <a:endParaRPr lang="es-ES_tradnl"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5FE8C62E-4104-D345-BF5E-500BFCB5A45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E081C4B-5D5D-FA48-8B61-3AC739B8CF9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A39311F-A974-AB41-9B4C-99638CA72F62}"/>
              </a:ext>
            </a:extLst>
          </p:cNvPr>
          <p:cNvSpPr>
            <a:spLocks noGrp="1" noChangeArrowheads="1"/>
          </p:cNvSpPr>
          <p:nvPr>
            <p:ph type="sldNum" sz="quarter" idx="12"/>
          </p:nvPr>
        </p:nvSpPr>
        <p:spPr>
          <a:ln/>
        </p:spPr>
        <p:txBody>
          <a:bodyPr/>
          <a:lstStyle>
            <a:lvl1pPr>
              <a:defRPr/>
            </a:lvl1pPr>
          </a:lstStyle>
          <a:p>
            <a:pPr>
              <a:defRPr/>
            </a:pPr>
            <a:fld id="{FBEEECD1-3F38-F84E-A32A-3D56A6560818}" type="slidenum">
              <a:rPr lang="en-US" altLang="en-US"/>
              <a:pPr>
                <a:defRPr/>
              </a:pPr>
              <a:t>‹#›</a:t>
            </a:fld>
            <a:endParaRPr lang="en-US" altLang="en-US"/>
          </a:p>
        </p:txBody>
      </p:sp>
    </p:spTree>
    <p:extLst>
      <p:ext uri="{BB962C8B-B14F-4D97-AF65-F5344CB8AC3E}">
        <p14:creationId xmlns:p14="http://schemas.microsoft.com/office/powerpoint/2010/main" val="2836649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844B2B9-0E52-7849-977B-C83B6A11BE6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C3B7878-453E-6B4C-AF53-516AA0CA51F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01445987-5496-ED42-B38C-CD0B450F6A29}"/>
              </a:ext>
            </a:extLst>
          </p:cNvPr>
          <p:cNvSpPr>
            <a:spLocks noGrp="1" noChangeArrowheads="1"/>
          </p:cNvSpPr>
          <p:nvPr>
            <p:ph type="sldNum" sz="quarter" idx="12"/>
          </p:nvPr>
        </p:nvSpPr>
        <p:spPr>
          <a:ln/>
        </p:spPr>
        <p:txBody>
          <a:bodyPr/>
          <a:lstStyle>
            <a:lvl1pPr>
              <a:defRPr/>
            </a:lvl1pPr>
          </a:lstStyle>
          <a:p>
            <a:pPr>
              <a:defRPr/>
            </a:pPr>
            <a:fld id="{15BCB8B9-E83F-D84B-8935-1FA8663DF1BE}" type="slidenum">
              <a:rPr lang="en-US" altLang="en-US"/>
              <a:pPr>
                <a:defRPr/>
              </a:pPr>
              <a:t>‹#›</a:t>
            </a:fld>
            <a:endParaRPr lang="en-US" altLang="en-US"/>
          </a:p>
        </p:txBody>
      </p:sp>
    </p:spTree>
    <p:extLst>
      <p:ext uri="{BB962C8B-B14F-4D97-AF65-F5344CB8AC3E}">
        <p14:creationId xmlns:p14="http://schemas.microsoft.com/office/powerpoint/2010/main" val="2159799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1D1433C-3520-D144-8484-8D6FAD2BE3E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3E1316A-21E9-7A44-B890-2BE0440170B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9631582-1D2B-C544-BAB3-A08D8E0C9A88}"/>
              </a:ext>
            </a:extLst>
          </p:cNvPr>
          <p:cNvSpPr>
            <a:spLocks noGrp="1" noChangeArrowheads="1"/>
          </p:cNvSpPr>
          <p:nvPr>
            <p:ph type="sldNum" sz="quarter" idx="12"/>
          </p:nvPr>
        </p:nvSpPr>
        <p:spPr>
          <a:ln/>
        </p:spPr>
        <p:txBody>
          <a:bodyPr/>
          <a:lstStyle>
            <a:lvl1pPr>
              <a:defRPr/>
            </a:lvl1pPr>
          </a:lstStyle>
          <a:p>
            <a:pPr>
              <a:defRPr/>
            </a:pPr>
            <a:fld id="{497AA17A-C3DE-AF44-9F6D-922416A2BFFC}" type="slidenum">
              <a:rPr lang="en-US" altLang="en-US"/>
              <a:pPr>
                <a:defRPr/>
              </a:pPr>
              <a:t>‹#›</a:t>
            </a:fld>
            <a:endParaRPr lang="en-US" altLang="en-US"/>
          </a:p>
        </p:txBody>
      </p:sp>
    </p:spTree>
    <p:extLst>
      <p:ext uri="{BB962C8B-B14F-4D97-AF65-F5344CB8AC3E}">
        <p14:creationId xmlns:p14="http://schemas.microsoft.com/office/powerpoint/2010/main" val="595985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4">
            <a:extLst>
              <a:ext uri="{FF2B5EF4-FFF2-40B4-BE49-F238E27FC236}">
                <a16:creationId xmlns:a16="http://schemas.microsoft.com/office/drawing/2014/main" id="{B52FA39B-FDBB-4246-BC24-FC3E134596A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D20B516-22A9-1F4D-ADA7-F214613A5C6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53C3DDA-E401-264E-AC9B-EBE74FF2CD80}"/>
              </a:ext>
            </a:extLst>
          </p:cNvPr>
          <p:cNvSpPr>
            <a:spLocks noGrp="1" noChangeArrowheads="1"/>
          </p:cNvSpPr>
          <p:nvPr>
            <p:ph type="sldNum" sz="quarter" idx="12"/>
          </p:nvPr>
        </p:nvSpPr>
        <p:spPr>
          <a:ln/>
        </p:spPr>
        <p:txBody>
          <a:bodyPr/>
          <a:lstStyle>
            <a:lvl1pPr>
              <a:defRPr/>
            </a:lvl1pPr>
          </a:lstStyle>
          <a:p>
            <a:pPr>
              <a:defRPr/>
            </a:pPr>
            <a:fld id="{836C6361-8474-DB4A-9C31-54B4586312F4}" type="slidenum">
              <a:rPr lang="en-US" altLang="en-US"/>
              <a:pPr>
                <a:defRPr/>
              </a:pPr>
              <a:t>‹#›</a:t>
            </a:fld>
            <a:endParaRPr lang="en-US" altLang="en-US"/>
          </a:p>
        </p:txBody>
      </p:sp>
    </p:spTree>
    <p:extLst>
      <p:ext uri="{BB962C8B-B14F-4D97-AF65-F5344CB8AC3E}">
        <p14:creationId xmlns:p14="http://schemas.microsoft.com/office/powerpoint/2010/main" val="285389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13C2BDD-8870-6D41-8F38-BDA6087D29B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E9CCF57-04BC-DA44-B093-9126983D058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FD11FC0-B2E2-6B4D-BE58-2656F7E34FF8}"/>
              </a:ext>
            </a:extLst>
          </p:cNvPr>
          <p:cNvSpPr>
            <a:spLocks noGrp="1" noChangeArrowheads="1"/>
          </p:cNvSpPr>
          <p:nvPr>
            <p:ph type="sldNum" sz="quarter" idx="12"/>
          </p:nvPr>
        </p:nvSpPr>
        <p:spPr>
          <a:ln/>
        </p:spPr>
        <p:txBody>
          <a:bodyPr/>
          <a:lstStyle>
            <a:lvl1pPr>
              <a:defRPr/>
            </a:lvl1pPr>
          </a:lstStyle>
          <a:p>
            <a:pPr>
              <a:defRPr/>
            </a:pPr>
            <a:fld id="{53AFF972-F8DA-2448-A7A0-484B10643D5C}" type="slidenum">
              <a:rPr lang="en-US" altLang="en-US"/>
              <a:pPr>
                <a:defRPr/>
              </a:pPr>
              <a:t>‹#›</a:t>
            </a:fld>
            <a:endParaRPr lang="en-US" altLang="en-US"/>
          </a:p>
        </p:txBody>
      </p:sp>
    </p:spTree>
    <p:extLst>
      <p:ext uri="{BB962C8B-B14F-4D97-AF65-F5344CB8AC3E}">
        <p14:creationId xmlns:p14="http://schemas.microsoft.com/office/powerpoint/2010/main" val="3210524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DE282F4A-C5AB-F44C-B527-7D7DFBB17E4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39A9B86-7F7B-A446-B567-21B4B909490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6797094-99AE-D64B-AAB0-AD621A8F1327}"/>
              </a:ext>
            </a:extLst>
          </p:cNvPr>
          <p:cNvSpPr>
            <a:spLocks noGrp="1" noChangeArrowheads="1"/>
          </p:cNvSpPr>
          <p:nvPr>
            <p:ph type="sldNum" sz="quarter" idx="12"/>
          </p:nvPr>
        </p:nvSpPr>
        <p:spPr>
          <a:ln/>
        </p:spPr>
        <p:txBody>
          <a:bodyPr/>
          <a:lstStyle>
            <a:lvl1pPr>
              <a:defRPr/>
            </a:lvl1pPr>
          </a:lstStyle>
          <a:p>
            <a:pPr>
              <a:defRPr/>
            </a:pPr>
            <a:fld id="{C7CA34DF-0525-B244-9F11-B98C8EBD0409}" type="slidenum">
              <a:rPr lang="en-US" altLang="en-US"/>
              <a:pPr>
                <a:defRPr/>
              </a:pPr>
              <a:t>‹#›</a:t>
            </a:fld>
            <a:endParaRPr lang="en-US" altLang="en-US"/>
          </a:p>
        </p:txBody>
      </p:sp>
    </p:spTree>
    <p:extLst>
      <p:ext uri="{BB962C8B-B14F-4D97-AF65-F5344CB8AC3E}">
        <p14:creationId xmlns:p14="http://schemas.microsoft.com/office/powerpoint/2010/main" val="1394326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6CD8CBD-267C-6E45-86DF-5E5421F6059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57E5A043-B5F8-4A43-B6FD-2275611F26E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6D064EAB-E305-8C49-AA1E-6281DC29DFBF}"/>
              </a:ext>
            </a:extLst>
          </p:cNvPr>
          <p:cNvSpPr>
            <a:spLocks noGrp="1" noChangeArrowheads="1"/>
          </p:cNvSpPr>
          <p:nvPr>
            <p:ph type="sldNum" sz="quarter" idx="12"/>
          </p:nvPr>
        </p:nvSpPr>
        <p:spPr>
          <a:ln/>
        </p:spPr>
        <p:txBody>
          <a:bodyPr/>
          <a:lstStyle>
            <a:lvl1pPr>
              <a:defRPr/>
            </a:lvl1pPr>
          </a:lstStyle>
          <a:p>
            <a:pPr>
              <a:defRPr/>
            </a:pPr>
            <a:fld id="{345F7262-139E-FA47-9AC4-B13F08CCF1DD}" type="slidenum">
              <a:rPr lang="en-US" altLang="en-US"/>
              <a:pPr>
                <a:defRPr/>
              </a:pPr>
              <a:t>‹#›</a:t>
            </a:fld>
            <a:endParaRPr lang="en-US" altLang="en-US"/>
          </a:p>
        </p:txBody>
      </p:sp>
    </p:spTree>
    <p:extLst>
      <p:ext uri="{BB962C8B-B14F-4D97-AF65-F5344CB8AC3E}">
        <p14:creationId xmlns:p14="http://schemas.microsoft.com/office/powerpoint/2010/main" val="427535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456A265-9BE7-DC4D-9CE5-2FF943D3B6E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98DAF76E-A0A6-CF4E-9FB0-286925F82EF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9B00CF01-9673-C946-AAE3-A81C666DBD46}"/>
              </a:ext>
            </a:extLst>
          </p:cNvPr>
          <p:cNvSpPr>
            <a:spLocks noGrp="1" noChangeArrowheads="1"/>
          </p:cNvSpPr>
          <p:nvPr>
            <p:ph type="sldNum" sz="quarter" idx="12"/>
          </p:nvPr>
        </p:nvSpPr>
        <p:spPr>
          <a:ln/>
        </p:spPr>
        <p:txBody>
          <a:bodyPr/>
          <a:lstStyle>
            <a:lvl1pPr>
              <a:defRPr/>
            </a:lvl1pPr>
          </a:lstStyle>
          <a:p>
            <a:pPr>
              <a:defRPr/>
            </a:pPr>
            <a:fld id="{DEE31893-2761-5D4B-95C9-C694CB972FC1}" type="slidenum">
              <a:rPr lang="en-US" altLang="en-US"/>
              <a:pPr>
                <a:defRPr/>
              </a:pPr>
              <a:t>‹#›</a:t>
            </a:fld>
            <a:endParaRPr lang="en-US" altLang="en-US"/>
          </a:p>
        </p:txBody>
      </p:sp>
    </p:spTree>
    <p:extLst>
      <p:ext uri="{BB962C8B-B14F-4D97-AF65-F5344CB8AC3E}">
        <p14:creationId xmlns:p14="http://schemas.microsoft.com/office/powerpoint/2010/main" val="2816001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76E3355-B662-1242-BED0-7FD02D1F01C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BF440C73-14F4-C345-93FF-4CBC5C56C31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032C3233-B179-5844-BA00-522DDB793126}"/>
              </a:ext>
            </a:extLst>
          </p:cNvPr>
          <p:cNvSpPr>
            <a:spLocks noGrp="1" noChangeArrowheads="1"/>
          </p:cNvSpPr>
          <p:nvPr>
            <p:ph type="sldNum" sz="quarter" idx="12"/>
          </p:nvPr>
        </p:nvSpPr>
        <p:spPr>
          <a:ln/>
        </p:spPr>
        <p:txBody>
          <a:bodyPr/>
          <a:lstStyle>
            <a:lvl1pPr>
              <a:defRPr/>
            </a:lvl1pPr>
          </a:lstStyle>
          <a:p>
            <a:pPr>
              <a:defRPr/>
            </a:pPr>
            <a:fld id="{9D22652F-224C-B145-B37C-07560F87A935}" type="slidenum">
              <a:rPr lang="en-US" altLang="en-US"/>
              <a:pPr>
                <a:defRPr/>
              </a:pPr>
              <a:t>‹#›</a:t>
            </a:fld>
            <a:endParaRPr lang="en-US" altLang="en-US"/>
          </a:p>
        </p:txBody>
      </p:sp>
    </p:spTree>
    <p:extLst>
      <p:ext uri="{BB962C8B-B14F-4D97-AF65-F5344CB8AC3E}">
        <p14:creationId xmlns:p14="http://schemas.microsoft.com/office/powerpoint/2010/main" val="1278483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81B12B0-F18E-8542-A4A2-9547AD10C92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36F7BA5E-D656-6D47-AF94-EC927340205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F03241A2-8262-0B43-BC85-74DF73E62799}"/>
              </a:ext>
            </a:extLst>
          </p:cNvPr>
          <p:cNvSpPr>
            <a:spLocks noGrp="1" noChangeArrowheads="1"/>
          </p:cNvSpPr>
          <p:nvPr>
            <p:ph type="sldNum" sz="quarter" idx="12"/>
          </p:nvPr>
        </p:nvSpPr>
        <p:spPr>
          <a:ln/>
        </p:spPr>
        <p:txBody>
          <a:bodyPr/>
          <a:lstStyle>
            <a:lvl1pPr>
              <a:defRPr/>
            </a:lvl1pPr>
          </a:lstStyle>
          <a:p>
            <a:pPr>
              <a:defRPr/>
            </a:pPr>
            <a:fld id="{D92E8569-0CA0-3E42-B8CF-B1791709471C}" type="slidenum">
              <a:rPr lang="en-US" altLang="en-US"/>
              <a:pPr>
                <a:defRPr/>
              </a:pPr>
              <a:t>‹#›</a:t>
            </a:fld>
            <a:endParaRPr lang="en-US" altLang="en-US"/>
          </a:p>
        </p:txBody>
      </p:sp>
    </p:spTree>
    <p:extLst>
      <p:ext uri="{BB962C8B-B14F-4D97-AF65-F5344CB8AC3E}">
        <p14:creationId xmlns:p14="http://schemas.microsoft.com/office/powerpoint/2010/main" val="3373964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C607EA1C-3CC9-AA41-8D23-7F0E3B675B1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4827D011-47DB-8C41-AABD-BE4D01AC448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36690030-1D59-BB41-B7EB-FA6034769D84}"/>
              </a:ext>
            </a:extLst>
          </p:cNvPr>
          <p:cNvSpPr>
            <a:spLocks noGrp="1" noChangeArrowheads="1"/>
          </p:cNvSpPr>
          <p:nvPr>
            <p:ph type="sldNum" sz="quarter" idx="12"/>
          </p:nvPr>
        </p:nvSpPr>
        <p:spPr>
          <a:ln/>
        </p:spPr>
        <p:txBody>
          <a:bodyPr/>
          <a:lstStyle>
            <a:lvl1pPr>
              <a:defRPr/>
            </a:lvl1pPr>
          </a:lstStyle>
          <a:p>
            <a:pPr>
              <a:defRPr/>
            </a:pPr>
            <a:fld id="{4F464F22-A4C7-DB47-9AF2-F4467DC50B7E}" type="slidenum">
              <a:rPr lang="en-US" altLang="en-US"/>
              <a:pPr>
                <a:defRPr/>
              </a:pPr>
              <a:t>‹#›</a:t>
            </a:fld>
            <a:endParaRPr lang="en-US" altLang="en-US"/>
          </a:p>
        </p:txBody>
      </p:sp>
    </p:spTree>
    <p:extLst>
      <p:ext uri="{BB962C8B-B14F-4D97-AF65-F5344CB8AC3E}">
        <p14:creationId xmlns:p14="http://schemas.microsoft.com/office/powerpoint/2010/main" val="663957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CA0090E5-4D1A-3140-816C-200CECA1489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A17B25D6-FDC2-0240-9580-E239BD7441C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BDE95054-6724-BB4A-801C-926F2CC06D47}"/>
              </a:ext>
            </a:extLst>
          </p:cNvPr>
          <p:cNvSpPr>
            <a:spLocks noGrp="1" noChangeArrowheads="1"/>
          </p:cNvSpPr>
          <p:nvPr>
            <p:ph type="sldNum" sz="quarter" idx="12"/>
          </p:nvPr>
        </p:nvSpPr>
        <p:spPr>
          <a:ln/>
        </p:spPr>
        <p:txBody>
          <a:bodyPr/>
          <a:lstStyle>
            <a:lvl1pPr>
              <a:defRPr/>
            </a:lvl1pPr>
          </a:lstStyle>
          <a:p>
            <a:pPr>
              <a:defRPr/>
            </a:pPr>
            <a:fld id="{B6E8DE07-0ABB-2A4F-B73D-9ECA1E641865}" type="slidenum">
              <a:rPr lang="en-US" altLang="en-US"/>
              <a:pPr>
                <a:defRPr/>
              </a:pPr>
              <a:t>‹#›</a:t>
            </a:fld>
            <a:endParaRPr lang="en-US" altLang="en-US"/>
          </a:p>
        </p:txBody>
      </p:sp>
    </p:spTree>
    <p:extLst>
      <p:ext uri="{BB962C8B-B14F-4D97-AF65-F5344CB8AC3E}">
        <p14:creationId xmlns:p14="http://schemas.microsoft.com/office/powerpoint/2010/main" val="1826800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100000">
              <a:srgbClr val="000099"/>
            </a:gs>
          </a:gsLst>
          <a:lin ang="189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D4D5902-6151-7645-B203-9C7C0FBF5AC0}"/>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90C5209-A910-A743-82EB-A8FCFDEC61C4}"/>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26980" name="Rectangle 4">
            <a:extLst>
              <a:ext uri="{FF2B5EF4-FFF2-40B4-BE49-F238E27FC236}">
                <a16:creationId xmlns:a16="http://schemas.microsoft.com/office/drawing/2014/main" id="{28794642-5EE7-EE48-BB5C-EB65BC724715}"/>
              </a:ext>
            </a:extLst>
          </p:cNvPr>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ltLang="en-US"/>
          </a:p>
        </p:txBody>
      </p:sp>
      <p:sp>
        <p:nvSpPr>
          <p:cNvPr id="126981" name="Rectangle 5">
            <a:extLst>
              <a:ext uri="{FF2B5EF4-FFF2-40B4-BE49-F238E27FC236}">
                <a16:creationId xmlns:a16="http://schemas.microsoft.com/office/drawing/2014/main" id="{C5D8A215-BAC1-564D-8DB5-862BB14A1B38}"/>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ltLang="en-US"/>
          </a:p>
        </p:txBody>
      </p:sp>
      <p:sp>
        <p:nvSpPr>
          <p:cNvPr id="126982" name="Rectangle 6">
            <a:extLst>
              <a:ext uri="{FF2B5EF4-FFF2-40B4-BE49-F238E27FC236}">
                <a16:creationId xmlns:a16="http://schemas.microsoft.com/office/drawing/2014/main" id="{04613F76-5AAB-CE4A-93EB-245B2C81FA57}"/>
              </a:ext>
            </a:extLst>
          </p:cNvPr>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b="0">
                <a:latin typeface="Times" panose="02020603050405020304" pitchFamily="18" charset="0"/>
              </a:defRPr>
            </a:lvl1pPr>
          </a:lstStyle>
          <a:p>
            <a:pPr>
              <a:defRPr/>
            </a:pPr>
            <a:fld id="{945E4F03-8679-4549-9EFF-3F62596D3AC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anose="02020603050405020304" pitchFamily="18" charset="0"/>
        </a:defRPr>
      </a:lvl2pPr>
      <a:lvl3pPr algn="ctr" rtl="0" eaLnBrk="0" fontAlgn="base" hangingPunct="0">
        <a:spcBef>
          <a:spcPct val="0"/>
        </a:spcBef>
        <a:spcAft>
          <a:spcPct val="0"/>
        </a:spcAft>
        <a:defRPr sz="4400">
          <a:solidFill>
            <a:schemeClr val="tx2"/>
          </a:solidFill>
          <a:latin typeface="Times" panose="02020603050405020304" pitchFamily="18" charset="0"/>
        </a:defRPr>
      </a:lvl3pPr>
      <a:lvl4pPr algn="ctr" rtl="0" eaLnBrk="0" fontAlgn="base" hangingPunct="0">
        <a:spcBef>
          <a:spcPct val="0"/>
        </a:spcBef>
        <a:spcAft>
          <a:spcPct val="0"/>
        </a:spcAft>
        <a:defRPr sz="4400">
          <a:solidFill>
            <a:schemeClr val="tx2"/>
          </a:solidFill>
          <a:latin typeface="Times" panose="02020603050405020304" pitchFamily="18" charset="0"/>
        </a:defRPr>
      </a:lvl4pPr>
      <a:lvl5pPr algn="ctr" rtl="0" eaLnBrk="0" fontAlgn="base" hangingPunct="0">
        <a:spcBef>
          <a:spcPct val="0"/>
        </a:spcBef>
        <a:spcAft>
          <a:spcPct val="0"/>
        </a:spcAft>
        <a:defRPr sz="4400">
          <a:solidFill>
            <a:schemeClr val="tx2"/>
          </a:solidFill>
          <a:latin typeface="Times" panose="02020603050405020304" pitchFamily="18" charset="0"/>
        </a:defRPr>
      </a:lvl5pPr>
      <a:lvl6pPr marL="457200" algn="ctr" rtl="0" eaLnBrk="0" fontAlgn="base" hangingPunct="0">
        <a:spcBef>
          <a:spcPct val="0"/>
        </a:spcBef>
        <a:spcAft>
          <a:spcPct val="0"/>
        </a:spcAft>
        <a:defRPr sz="4400">
          <a:solidFill>
            <a:schemeClr val="tx2"/>
          </a:solidFill>
          <a:latin typeface="Times" panose="02020603050405020304" pitchFamily="18" charset="0"/>
        </a:defRPr>
      </a:lvl6pPr>
      <a:lvl7pPr marL="914400" algn="ctr" rtl="0" eaLnBrk="0" fontAlgn="base" hangingPunct="0">
        <a:spcBef>
          <a:spcPct val="0"/>
        </a:spcBef>
        <a:spcAft>
          <a:spcPct val="0"/>
        </a:spcAft>
        <a:defRPr sz="4400">
          <a:solidFill>
            <a:schemeClr val="tx2"/>
          </a:solidFill>
          <a:latin typeface="Times" panose="02020603050405020304" pitchFamily="18" charset="0"/>
        </a:defRPr>
      </a:lvl7pPr>
      <a:lvl8pPr marL="1371600" algn="ctr" rtl="0" eaLnBrk="0" fontAlgn="base" hangingPunct="0">
        <a:spcBef>
          <a:spcPct val="0"/>
        </a:spcBef>
        <a:spcAft>
          <a:spcPct val="0"/>
        </a:spcAft>
        <a:defRPr sz="4400">
          <a:solidFill>
            <a:schemeClr val="tx2"/>
          </a:solidFill>
          <a:latin typeface="Times" panose="02020603050405020304" pitchFamily="18" charset="0"/>
        </a:defRPr>
      </a:lvl8pPr>
      <a:lvl9pPr marL="1828800" algn="ctr" rtl="0" eaLnBrk="0" fontAlgn="base" hangingPunct="0">
        <a:spcBef>
          <a:spcPct val="0"/>
        </a:spcBef>
        <a:spcAft>
          <a:spcPct val="0"/>
        </a:spcAft>
        <a:defRPr sz="4400">
          <a:solidFill>
            <a:schemeClr val="tx2"/>
          </a:solidFill>
          <a:latin typeface="Times"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076A84D-65C2-5A40-AFFA-C976266437B0}"/>
              </a:ext>
            </a:extLst>
          </p:cNvPr>
          <p:cNvSpPr>
            <a:spLocks noGrp="1" noChangeArrowheads="1"/>
          </p:cNvSpPr>
          <p:nvPr>
            <p:ph type="ctrTitle"/>
          </p:nvPr>
        </p:nvSpPr>
        <p:spPr>
          <a:xfrm>
            <a:off x="539750" y="981075"/>
            <a:ext cx="7772400" cy="1655763"/>
          </a:xfrm>
        </p:spPr>
        <p:txBody>
          <a:bodyPr anchor="ctr"/>
          <a:lstStyle/>
          <a:p>
            <a:r>
              <a:rPr lang="es-MX" altLang="en-US" sz="4000" b="1" dirty="0">
                <a:solidFill>
                  <a:srgbClr val="FFFF00"/>
                </a:solidFill>
                <a:latin typeface="Times New Roman" panose="02020603050405020304" pitchFamily="18" charset="0"/>
              </a:rPr>
              <a:t>The US Dollar is “Back” in Cuba: </a:t>
            </a:r>
            <a:br>
              <a:rPr lang="es-MX" altLang="en-US" sz="4000" b="1" dirty="0">
                <a:solidFill>
                  <a:srgbClr val="FFFF00"/>
                </a:solidFill>
                <a:latin typeface="Times New Roman" panose="02020603050405020304" pitchFamily="18" charset="0"/>
              </a:rPr>
            </a:br>
            <a:r>
              <a:rPr lang="en-US" altLang="en-US" sz="4000" b="1" dirty="0">
                <a:solidFill>
                  <a:srgbClr val="FFFF00"/>
                </a:solidFill>
                <a:latin typeface="Times New Roman" panose="02020603050405020304" pitchFamily="18" charset="0"/>
              </a:rPr>
              <a:t>Chronicle of a Foretold Return</a:t>
            </a:r>
            <a:endParaRPr lang="en-US" altLang="en-US" sz="4000" dirty="0">
              <a:solidFill>
                <a:srgbClr val="FFFF00"/>
              </a:solidFill>
              <a:latin typeface="Times New Roman" panose="02020603050405020304" pitchFamily="18" charset="0"/>
            </a:endParaRPr>
          </a:p>
        </p:txBody>
      </p:sp>
      <p:sp>
        <p:nvSpPr>
          <p:cNvPr id="3075" name="Rectangle 3">
            <a:extLst>
              <a:ext uri="{FF2B5EF4-FFF2-40B4-BE49-F238E27FC236}">
                <a16:creationId xmlns:a16="http://schemas.microsoft.com/office/drawing/2014/main" id="{A4CD643C-FCC9-1E47-BB78-1281F394E24D}"/>
              </a:ext>
            </a:extLst>
          </p:cNvPr>
          <p:cNvSpPr>
            <a:spLocks noGrp="1" noChangeArrowheads="1"/>
          </p:cNvSpPr>
          <p:nvPr>
            <p:ph type="subTitle" idx="1"/>
          </p:nvPr>
        </p:nvSpPr>
        <p:spPr>
          <a:xfrm>
            <a:off x="1524000" y="4233863"/>
            <a:ext cx="6400800" cy="1152525"/>
          </a:xfrm>
        </p:spPr>
        <p:txBody>
          <a:bodyPr/>
          <a:lstStyle/>
          <a:p>
            <a:pPr>
              <a:spcBef>
                <a:spcPct val="0"/>
              </a:spcBef>
            </a:pPr>
            <a:r>
              <a:rPr lang="es-ES" altLang="en-US" sz="2000">
                <a:solidFill>
                  <a:schemeClr val="bg1"/>
                </a:solidFill>
              </a:rPr>
              <a:t>Roberto Orro Fernández</a:t>
            </a:r>
          </a:p>
          <a:p>
            <a:pPr>
              <a:spcBef>
                <a:spcPct val="0"/>
              </a:spcBef>
            </a:pPr>
            <a:r>
              <a:rPr lang="es-ES" altLang="en-US" sz="2000">
                <a:solidFill>
                  <a:schemeClr val="bg1"/>
                </a:solidFill>
              </a:rPr>
              <a:t>Caribbean  Analysis Unit</a:t>
            </a:r>
          </a:p>
          <a:p>
            <a:pPr>
              <a:spcBef>
                <a:spcPct val="0"/>
              </a:spcBef>
            </a:pPr>
            <a:r>
              <a:rPr lang="es-ES" altLang="en-US" sz="2000">
                <a:solidFill>
                  <a:schemeClr val="bg1"/>
                </a:solidFill>
              </a:rPr>
              <a:t>San Juan, Puerto Rico</a:t>
            </a:r>
          </a:p>
        </p:txBody>
      </p:sp>
      <p:sp>
        <p:nvSpPr>
          <p:cNvPr id="4" name="Rectangle 3">
            <a:extLst>
              <a:ext uri="{FF2B5EF4-FFF2-40B4-BE49-F238E27FC236}">
                <a16:creationId xmlns:a16="http://schemas.microsoft.com/office/drawing/2014/main" id="{403A98D1-448F-0943-B97D-6D6CA68CF5D8}"/>
              </a:ext>
            </a:extLst>
          </p:cNvPr>
          <p:cNvSpPr txBox="1">
            <a:spLocks noChangeArrowheads="1"/>
          </p:cNvSpPr>
          <p:nvPr/>
        </p:nvSpPr>
        <p:spPr bwMode="auto">
          <a:xfrm>
            <a:off x="1371600" y="2838450"/>
            <a:ext cx="6400800" cy="877888"/>
          </a:xfrm>
          <a:prstGeom prst="rect">
            <a:avLst/>
          </a:prstGeom>
          <a:noFill/>
          <a:ln w="9525">
            <a:noFill/>
            <a:miter lim="800000"/>
            <a:headEnd/>
            <a:tailEnd/>
          </a:ln>
          <a:effectLst/>
        </p:spPr>
        <p:txBody>
          <a:bodyPr/>
          <a:lstStyle/>
          <a:p>
            <a:pPr algn="ctr">
              <a:defRPr/>
            </a:pPr>
            <a:r>
              <a:rPr lang="en-US" sz="2000" dirty="0">
                <a:solidFill>
                  <a:schemeClr val="bg1"/>
                </a:solidFill>
                <a:latin typeface="+mn-lt"/>
              </a:rPr>
              <a:t>ASCE Virtual Conference</a:t>
            </a:r>
          </a:p>
          <a:p>
            <a:pPr algn="ctr">
              <a:defRPr/>
            </a:pPr>
            <a:r>
              <a:rPr lang="es-ES" sz="2000" dirty="0">
                <a:solidFill>
                  <a:schemeClr val="bg1"/>
                </a:solidFill>
                <a:latin typeface="+mn-lt"/>
              </a:rPr>
              <a:t>August 13-15, 2020</a:t>
            </a:r>
            <a:endParaRPr lang="en-US" sz="2000" dirty="0">
              <a:solidFill>
                <a:schemeClr val="bg1"/>
              </a:solidFill>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7055EA0-E3D4-A043-8B13-E081DE1DEBBE}"/>
              </a:ext>
            </a:extLst>
          </p:cNvPr>
          <p:cNvSpPr>
            <a:spLocks noGrp="1" noChangeArrowheads="1"/>
          </p:cNvSpPr>
          <p:nvPr>
            <p:ph type="title"/>
          </p:nvPr>
        </p:nvSpPr>
        <p:spPr>
          <a:xfrm>
            <a:off x="684213" y="404813"/>
            <a:ext cx="7772400" cy="638175"/>
          </a:xfrm>
        </p:spPr>
        <p:txBody>
          <a:bodyPr/>
          <a:lstStyle/>
          <a:p>
            <a:r>
              <a:rPr lang="en-US" altLang="en-US" sz="3200" b="1" u="sng" dirty="0">
                <a:solidFill>
                  <a:srgbClr val="FFFF00"/>
                </a:solidFill>
              </a:rPr>
              <a:t>Dollarization Started in the Early 90´s </a:t>
            </a:r>
            <a:br>
              <a:rPr lang="en-US" altLang="en-US" sz="3200" b="1" u="sng" dirty="0">
                <a:solidFill>
                  <a:srgbClr val="FFFF00"/>
                </a:solidFill>
              </a:rPr>
            </a:br>
            <a:r>
              <a:rPr lang="en-US" altLang="en-US" sz="3200" b="1" u="sng" dirty="0">
                <a:solidFill>
                  <a:srgbClr val="FFFF00"/>
                </a:solidFill>
              </a:rPr>
              <a:t>and Ended in 2004</a:t>
            </a:r>
            <a:endParaRPr lang="en-US" altLang="en-US" sz="3200" b="1" dirty="0">
              <a:solidFill>
                <a:srgbClr val="FFFF00"/>
              </a:solidFill>
            </a:endParaRPr>
          </a:p>
        </p:txBody>
      </p:sp>
      <p:sp>
        <p:nvSpPr>
          <p:cNvPr id="12291" name="Rectangle 3">
            <a:extLst>
              <a:ext uri="{FF2B5EF4-FFF2-40B4-BE49-F238E27FC236}">
                <a16:creationId xmlns:a16="http://schemas.microsoft.com/office/drawing/2014/main" id="{6E5D0304-C3C5-5143-AB2E-2BBAC5CA4E84}"/>
              </a:ext>
            </a:extLst>
          </p:cNvPr>
          <p:cNvSpPr>
            <a:spLocks noGrp="1" noChangeArrowheads="1"/>
          </p:cNvSpPr>
          <p:nvPr>
            <p:ph type="body" idx="1"/>
          </p:nvPr>
        </p:nvSpPr>
        <p:spPr>
          <a:xfrm>
            <a:off x="611188" y="1268413"/>
            <a:ext cx="8208962" cy="4465637"/>
          </a:xfrm>
        </p:spPr>
        <p:txBody>
          <a:bodyPr/>
          <a:lstStyle/>
          <a:p>
            <a:endParaRPr lang="en-US" altLang="en-US" sz="2600" dirty="0">
              <a:solidFill>
                <a:schemeClr val="bg1"/>
              </a:solidFill>
            </a:endParaRPr>
          </a:p>
          <a:p>
            <a:r>
              <a:rPr lang="en-US" altLang="en-US" sz="2600" dirty="0">
                <a:solidFill>
                  <a:schemeClr val="bg1"/>
                </a:solidFill>
              </a:rPr>
              <a:t>Since 1960, Cuba has lacked a convertible currency.</a:t>
            </a:r>
          </a:p>
          <a:p>
            <a:r>
              <a:rPr lang="en-US" altLang="en-US" sz="2600" dirty="0">
                <a:solidFill>
                  <a:schemeClr val="bg1"/>
                </a:solidFill>
              </a:rPr>
              <a:t>Monetary dualism did not start in 1993.  That year Cuban citizens were simply allowed to hold/ use US dollars.</a:t>
            </a:r>
          </a:p>
          <a:p>
            <a:r>
              <a:rPr lang="en-US" altLang="en-US" sz="2600" dirty="0">
                <a:solidFill>
                  <a:schemeClr val="bg1"/>
                </a:solidFill>
              </a:rPr>
              <a:t>Cuba had its own </a:t>
            </a:r>
            <a:r>
              <a:rPr lang="en-US" altLang="en-US" sz="2600" i="1" dirty="0" err="1">
                <a:solidFill>
                  <a:schemeClr val="bg1"/>
                </a:solidFill>
              </a:rPr>
              <a:t>berioskas</a:t>
            </a:r>
            <a:r>
              <a:rPr lang="en-US" altLang="en-US" sz="2600" i="1" dirty="0">
                <a:solidFill>
                  <a:schemeClr val="bg1"/>
                </a:solidFill>
              </a:rPr>
              <a:t> </a:t>
            </a:r>
            <a:r>
              <a:rPr lang="en-US" altLang="en-US" sz="2600" dirty="0">
                <a:solidFill>
                  <a:schemeClr val="bg1"/>
                </a:solidFill>
              </a:rPr>
              <a:t>before 1993.</a:t>
            </a:r>
            <a:endParaRPr lang="en-US" altLang="en-US" sz="2600" i="1" dirty="0">
              <a:solidFill>
                <a:schemeClr val="bg1"/>
              </a:solidFill>
            </a:endParaRPr>
          </a:p>
          <a:p>
            <a:r>
              <a:rPr lang="en-US" altLang="en-US" sz="2600" dirty="0">
                <a:solidFill>
                  <a:schemeClr val="bg1"/>
                </a:solidFill>
              </a:rPr>
              <a:t>In 2004, the government withdrew US dollar from circulation as a way to protect national dollar reserves.</a:t>
            </a:r>
          </a:p>
          <a:p>
            <a:pPr marL="0" indent="0">
              <a:buNone/>
            </a:pPr>
            <a:endParaRPr lang="en-US" altLang="en-US" sz="2600" dirty="0">
              <a:solidFill>
                <a:schemeClr val="bg1"/>
              </a:solidFill>
            </a:endParaRPr>
          </a:p>
          <a:p>
            <a:r>
              <a:rPr lang="en-US" altLang="en-US" sz="2600" dirty="0">
                <a:solidFill>
                  <a:schemeClr val="bg1"/>
                </a:solidFill>
              </a:rPr>
              <a:t>Monetary dualism is just the mirror of economic duality, an inherent feature of most centralized economies</a:t>
            </a:r>
            <a:r>
              <a:rPr lang="en-US" altLang="en-US" sz="2400" dirty="0">
                <a:solidFill>
                  <a:schemeClr val="bg1"/>
                </a:solidFill>
              </a:rPr>
              <a:t>. </a:t>
            </a:r>
          </a:p>
          <a:p>
            <a:pPr>
              <a:buFontTx/>
              <a:buNone/>
            </a:pPr>
            <a:endParaRPr lang="en-US" altLang="en-US" sz="2400" dirty="0">
              <a:solidFill>
                <a:srgbClr val="FFFF00"/>
              </a:solidFill>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F4EA4E4-EF5B-774A-98F6-4F384B3E2CB4}"/>
              </a:ext>
            </a:extLst>
          </p:cNvPr>
          <p:cNvSpPr>
            <a:spLocks noGrp="1" noChangeArrowheads="1"/>
          </p:cNvSpPr>
          <p:nvPr>
            <p:ph type="title"/>
          </p:nvPr>
        </p:nvSpPr>
        <p:spPr>
          <a:xfrm>
            <a:off x="323850" y="333375"/>
            <a:ext cx="8569325" cy="1655763"/>
          </a:xfrm>
        </p:spPr>
        <p:txBody>
          <a:bodyPr/>
          <a:lstStyle/>
          <a:p>
            <a:r>
              <a:rPr lang="en-US" altLang="en-US" sz="4000" u="sng" dirty="0">
                <a:solidFill>
                  <a:srgbClr val="FFFF00"/>
                </a:solidFill>
              </a:rPr>
              <a:t>Monetary Dualism Hampers Exports Led to Crash of Sugar Industry</a:t>
            </a:r>
            <a:endParaRPr lang="en-US" altLang="en-US" sz="4000" dirty="0">
              <a:solidFill>
                <a:srgbClr val="FFFF00"/>
              </a:solidFill>
            </a:endParaRPr>
          </a:p>
        </p:txBody>
      </p:sp>
      <p:sp>
        <p:nvSpPr>
          <p:cNvPr id="13315" name="Rectangle 3">
            <a:extLst>
              <a:ext uri="{FF2B5EF4-FFF2-40B4-BE49-F238E27FC236}">
                <a16:creationId xmlns:a16="http://schemas.microsoft.com/office/drawing/2014/main" id="{5F00BDBD-928E-D545-BE03-FB67B62FECD8}"/>
              </a:ext>
            </a:extLst>
          </p:cNvPr>
          <p:cNvSpPr>
            <a:spLocks noGrp="1" noChangeArrowheads="1"/>
          </p:cNvSpPr>
          <p:nvPr>
            <p:ph type="body" idx="1"/>
          </p:nvPr>
        </p:nvSpPr>
        <p:spPr>
          <a:xfrm>
            <a:off x="722313" y="2205038"/>
            <a:ext cx="7772400" cy="3671887"/>
          </a:xfrm>
        </p:spPr>
        <p:txBody>
          <a:bodyPr/>
          <a:lstStyle/>
          <a:p>
            <a:pPr marL="609600" indent="-609600">
              <a:lnSpc>
                <a:spcPct val="90000"/>
              </a:lnSpc>
            </a:pPr>
            <a:r>
              <a:rPr lang="en-US" altLang="en-US" sz="2800" dirty="0">
                <a:solidFill>
                  <a:schemeClr val="bg1"/>
                </a:solidFill>
              </a:rPr>
              <a:t>Importers do not enjoy a preferential rate</a:t>
            </a:r>
            <a:r>
              <a:rPr lang="en-US" altLang="en-US" sz="2800" i="1" dirty="0">
                <a:solidFill>
                  <a:schemeClr val="bg1"/>
                </a:solidFill>
              </a:rPr>
              <a:t>, </a:t>
            </a:r>
            <a:r>
              <a:rPr lang="en-US" altLang="en-US" sz="2800" dirty="0">
                <a:solidFill>
                  <a:schemeClr val="bg1"/>
                </a:solidFill>
              </a:rPr>
              <a:t>nor do they have free access to hard currencies</a:t>
            </a:r>
            <a:r>
              <a:rPr lang="en-US" altLang="en-US" sz="2800" i="1" dirty="0">
                <a:solidFill>
                  <a:schemeClr val="bg1"/>
                </a:solidFill>
              </a:rPr>
              <a:t>.</a:t>
            </a:r>
            <a:endParaRPr lang="en-US" altLang="en-US" sz="2800" dirty="0">
              <a:solidFill>
                <a:schemeClr val="bg1"/>
              </a:solidFill>
            </a:endParaRPr>
          </a:p>
          <a:p>
            <a:pPr marL="609600" indent="-609600">
              <a:lnSpc>
                <a:spcPct val="90000"/>
              </a:lnSpc>
            </a:pPr>
            <a:r>
              <a:rPr lang="en-US" altLang="en-US" sz="2800" dirty="0">
                <a:solidFill>
                  <a:schemeClr val="bg1"/>
                </a:solidFill>
              </a:rPr>
              <a:t>Most imported goods end up in the dollarized network (TRD, CIMEX, ETECSA).</a:t>
            </a:r>
          </a:p>
          <a:p>
            <a:pPr marL="609600" indent="-609600">
              <a:lnSpc>
                <a:spcPct val="90000"/>
              </a:lnSpc>
            </a:pPr>
            <a:r>
              <a:rPr lang="en-US" altLang="en-US" sz="2800" dirty="0">
                <a:solidFill>
                  <a:schemeClr val="bg1"/>
                </a:solidFill>
              </a:rPr>
              <a:t>Had the government opened the sugar industry and the </a:t>
            </a:r>
            <a:r>
              <a:rPr lang="en-US" altLang="en-US" sz="2800" dirty="0" err="1">
                <a:solidFill>
                  <a:schemeClr val="bg1"/>
                </a:solidFill>
              </a:rPr>
              <a:t>agro</a:t>
            </a:r>
            <a:r>
              <a:rPr lang="en-US" altLang="en-US" sz="2800" dirty="0">
                <a:solidFill>
                  <a:schemeClr val="bg1"/>
                </a:solidFill>
              </a:rPr>
              <a:t> sector to foreign investment as it did with tourism, nickel and, more recently, ports, the sugar industry would have retained its competitive edge.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56696F2-243C-0A4D-B369-C310B9C067A6}"/>
              </a:ext>
            </a:extLst>
          </p:cNvPr>
          <p:cNvSpPr>
            <a:spLocks noGrp="1" noChangeArrowheads="1"/>
          </p:cNvSpPr>
          <p:nvPr>
            <p:ph type="title"/>
          </p:nvPr>
        </p:nvSpPr>
        <p:spPr>
          <a:xfrm>
            <a:off x="1042988" y="260649"/>
            <a:ext cx="7329487" cy="1485602"/>
          </a:xfrm>
        </p:spPr>
        <p:txBody>
          <a:bodyPr/>
          <a:lstStyle/>
          <a:p>
            <a:r>
              <a:rPr lang="en-US" altLang="en-US" sz="3600" u="sng" dirty="0">
                <a:solidFill>
                  <a:srgbClr val="FFFF00"/>
                </a:solidFill>
              </a:rPr>
              <a:t>Monetary Dualism </a:t>
            </a:r>
            <a:r>
              <a:rPr lang="en-US" altLang="en-US" sz="3600" u="sng" dirty="0" err="1">
                <a:solidFill>
                  <a:srgbClr val="FFFF00"/>
                </a:solidFill>
              </a:rPr>
              <a:t>Exaerbated</a:t>
            </a:r>
            <a:r>
              <a:rPr lang="en-US" altLang="en-US" sz="3600" u="sng" dirty="0">
                <a:solidFill>
                  <a:srgbClr val="FFFF00"/>
                </a:solidFill>
              </a:rPr>
              <a:t> </a:t>
            </a:r>
            <a:br>
              <a:rPr lang="en-US" altLang="en-US" sz="3600" u="sng" dirty="0">
                <a:solidFill>
                  <a:srgbClr val="FFFF00"/>
                </a:solidFill>
              </a:rPr>
            </a:br>
            <a:r>
              <a:rPr lang="en-US" altLang="en-US" sz="3600" u="sng" dirty="0">
                <a:solidFill>
                  <a:srgbClr val="FFFF00"/>
                </a:solidFill>
              </a:rPr>
              <a:t> Inegalitarian Society</a:t>
            </a:r>
            <a:endParaRPr lang="en-US" altLang="en-US" sz="3600" dirty="0">
              <a:solidFill>
                <a:srgbClr val="FFFF00"/>
              </a:solidFill>
            </a:endParaRPr>
          </a:p>
        </p:txBody>
      </p:sp>
      <p:sp>
        <p:nvSpPr>
          <p:cNvPr id="15363" name="Rectangle 3">
            <a:extLst>
              <a:ext uri="{FF2B5EF4-FFF2-40B4-BE49-F238E27FC236}">
                <a16:creationId xmlns:a16="http://schemas.microsoft.com/office/drawing/2014/main" id="{0511F9B7-15B7-0C48-A3CC-25AB8F51E507}"/>
              </a:ext>
            </a:extLst>
          </p:cNvPr>
          <p:cNvSpPr>
            <a:spLocks noGrp="1" noChangeArrowheads="1"/>
          </p:cNvSpPr>
          <p:nvPr>
            <p:ph type="body" idx="1"/>
          </p:nvPr>
        </p:nvSpPr>
        <p:spPr>
          <a:xfrm>
            <a:off x="1116013" y="1989138"/>
            <a:ext cx="7340600" cy="4248150"/>
          </a:xfrm>
        </p:spPr>
        <p:txBody>
          <a:bodyPr/>
          <a:lstStyle/>
          <a:p>
            <a:r>
              <a:rPr lang="en-US" altLang="en-US" sz="2600" dirty="0">
                <a:solidFill>
                  <a:schemeClr val="bg1"/>
                </a:solidFill>
              </a:rPr>
              <a:t>Cuba has never been a truly </a:t>
            </a:r>
            <a:r>
              <a:rPr lang="en-US" altLang="en-US" sz="2600" b="1" dirty="0">
                <a:solidFill>
                  <a:schemeClr val="bg1"/>
                </a:solidFill>
              </a:rPr>
              <a:t>egalitarian </a:t>
            </a:r>
            <a:r>
              <a:rPr lang="en-US" altLang="en-US" sz="2600" dirty="0">
                <a:solidFill>
                  <a:schemeClr val="bg1"/>
                </a:solidFill>
              </a:rPr>
              <a:t>society free of social disparities, even from 1959 to 1993.</a:t>
            </a:r>
          </a:p>
          <a:p>
            <a:r>
              <a:rPr lang="en-US" altLang="en-US" sz="2600" dirty="0">
                <a:solidFill>
                  <a:schemeClr val="bg1"/>
                </a:solidFill>
              </a:rPr>
              <a:t>Top officials enjoyed privileges and economic conditions unthinkable for the Cuban people.</a:t>
            </a:r>
          </a:p>
          <a:p>
            <a:r>
              <a:rPr lang="en-US" altLang="en-US" sz="2600" dirty="0">
                <a:solidFill>
                  <a:schemeClr val="bg1"/>
                </a:solidFill>
              </a:rPr>
              <a:t>The legalization of the US dollar in 1993 cut the traditional link between economic prosperity and political loyalty.</a:t>
            </a:r>
          </a:p>
          <a:p>
            <a:r>
              <a:rPr lang="en-US" altLang="en-US" sz="2600" dirty="0">
                <a:solidFill>
                  <a:schemeClr val="bg1"/>
                </a:solidFill>
              </a:rPr>
              <a:t>Now, social differences are more visible than before, but this is not the same as saying that Cubans were better during the 80´s.</a:t>
            </a:r>
          </a:p>
          <a:p>
            <a:endParaRPr lang="en-US" altLang="en-US" sz="2400" dirty="0">
              <a:solidFill>
                <a:schemeClr val="bg1"/>
              </a:solidFill>
            </a:endParaRPr>
          </a:p>
          <a:p>
            <a:endParaRPr lang="en-US" altLang="en-US" sz="2400"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84C82B4-AD56-5742-A09C-0066AED3B98D}"/>
              </a:ext>
            </a:extLst>
          </p:cNvPr>
          <p:cNvSpPr>
            <a:spLocks noGrp="1" noChangeArrowheads="1"/>
          </p:cNvSpPr>
          <p:nvPr>
            <p:ph type="title"/>
          </p:nvPr>
        </p:nvSpPr>
        <p:spPr>
          <a:xfrm>
            <a:off x="827088" y="1268413"/>
            <a:ext cx="7772400" cy="2736850"/>
          </a:xfrm>
        </p:spPr>
        <p:txBody>
          <a:bodyPr/>
          <a:lstStyle/>
          <a:p>
            <a:r>
              <a:rPr lang="es-MX" altLang="en-US" b="1" dirty="0">
                <a:solidFill>
                  <a:srgbClr val="FFFF00"/>
                </a:solidFill>
              </a:rPr>
              <a:t>What is Next? </a:t>
            </a:r>
            <a:br>
              <a:rPr lang="es-MX" altLang="en-US" b="1" dirty="0">
                <a:solidFill>
                  <a:srgbClr val="FFFF00"/>
                </a:solidFill>
              </a:rPr>
            </a:br>
            <a:r>
              <a:rPr lang="es-MX" altLang="en-US" b="1" dirty="0">
                <a:solidFill>
                  <a:srgbClr val="FFFF00"/>
                </a:solidFill>
              </a:rPr>
              <a:t>Time is Running Out for the Cuban Peso</a:t>
            </a:r>
            <a:endParaRPr lang="en-US" altLang="en-US" b="1" dirty="0">
              <a:solidFill>
                <a:srgbClr val="FFFF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881733A-9A56-B944-B136-D127D2FE1C6E}"/>
              </a:ext>
            </a:extLst>
          </p:cNvPr>
          <p:cNvSpPr>
            <a:spLocks noGrp="1" noChangeArrowheads="1"/>
          </p:cNvSpPr>
          <p:nvPr>
            <p:ph type="title"/>
          </p:nvPr>
        </p:nvSpPr>
        <p:spPr>
          <a:xfrm>
            <a:off x="684213" y="404813"/>
            <a:ext cx="7772400" cy="1143000"/>
          </a:xfrm>
        </p:spPr>
        <p:txBody>
          <a:bodyPr/>
          <a:lstStyle/>
          <a:p>
            <a:r>
              <a:rPr lang="es-MX" altLang="en-US" b="1">
                <a:solidFill>
                  <a:srgbClr val="FFFF00"/>
                </a:solidFill>
              </a:rPr>
              <a:t>Dollarization and the Economic Power of the Cuban Army</a:t>
            </a:r>
            <a:endParaRPr lang="en-US" altLang="en-US" b="1">
              <a:solidFill>
                <a:srgbClr val="FFFF00"/>
              </a:solidFill>
            </a:endParaRPr>
          </a:p>
        </p:txBody>
      </p:sp>
      <p:sp>
        <p:nvSpPr>
          <p:cNvPr id="17411" name="Rectangle 3">
            <a:extLst>
              <a:ext uri="{FF2B5EF4-FFF2-40B4-BE49-F238E27FC236}">
                <a16:creationId xmlns:a16="http://schemas.microsoft.com/office/drawing/2014/main" id="{E4ABF7F0-8D07-4443-9FC8-F9E472FCAB23}"/>
              </a:ext>
            </a:extLst>
          </p:cNvPr>
          <p:cNvSpPr>
            <a:spLocks noGrp="1" noChangeArrowheads="1"/>
          </p:cNvSpPr>
          <p:nvPr>
            <p:ph type="body" idx="1"/>
          </p:nvPr>
        </p:nvSpPr>
        <p:spPr>
          <a:xfrm>
            <a:off x="755650" y="1773238"/>
            <a:ext cx="7772400" cy="4175125"/>
          </a:xfrm>
        </p:spPr>
        <p:txBody>
          <a:bodyPr/>
          <a:lstStyle/>
          <a:p>
            <a:r>
              <a:rPr lang="en-US" altLang="en-US" sz="2800" dirty="0">
                <a:solidFill>
                  <a:schemeClr val="bg1"/>
                </a:solidFill>
              </a:rPr>
              <a:t>Although the Cuban Armed Forces remain a public institution, its commercial arm resembles  large Latin American holding companies [GAE = TRD, </a:t>
            </a:r>
            <a:r>
              <a:rPr lang="en-US" altLang="en-US" sz="2800" dirty="0" err="1">
                <a:solidFill>
                  <a:schemeClr val="bg1"/>
                </a:solidFill>
              </a:rPr>
              <a:t>Gaviota</a:t>
            </a:r>
            <a:r>
              <a:rPr lang="en-US" altLang="en-US" sz="2800" dirty="0">
                <a:solidFill>
                  <a:schemeClr val="bg1"/>
                </a:solidFill>
              </a:rPr>
              <a:t>, </a:t>
            </a:r>
            <a:r>
              <a:rPr lang="en-US" altLang="en-US" sz="2800" dirty="0" err="1">
                <a:solidFill>
                  <a:schemeClr val="bg1"/>
                </a:solidFill>
              </a:rPr>
              <a:t>Cimex</a:t>
            </a:r>
            <a:r>
              <a:rPr lang="en-US" altLang="en-US" sz="2800" dirty="0">
                <a:solidFill>
                  <a:schemeClr val="bg1"/>
                </a:solidFill>
              </a:rPr>
              <a:t>...]</a:t>
            </a:r>
          </a:p>
          <a:p>
            <a:r>
              <a:rPr lang="en-US" altLang="en-US" sz="2800" dirty="0">
                <a:solidFill>
                  <a:schemeClr val="bg1"/>
                </a:solidFill>
              </a:rPr>
              <a:t>Armed Forces and their foreign investment partners share aversion for CUP and affection for US dollars. </a:t>
            </a:r>
          </a:p>
          <a:p>
            <a:r>
              <a:rPr lang="en-US" altLang="en-US" sz="2800" dirty="0">
                <a:solidFill>
                  <a:schemeClr val="bg1"/>
                </a:solidFill>
              </a:rPr>
              <a:t>They will never embark in a monetary adventure with the CUP: If it is not broken, don´t fix it.</a:t>
            </a:r>
          </a:p>
          <a:p>
            <a:endParaRPr lang="en-US" altLang="en-US" sz="3600"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4FB16B83-9650-0B48-8F0C-0C7F2C1C5201}"/>
              </a:ext>
            </a:extLst>
          </p:cNvPr>
          <p:cNvSpPr>
            <a:spLocks noGrp="1" noChangeArrowheads="1"/>
          </p:cNvSpPr>
          <p:nvPr>
            <p:ph type="title"/>
          </p:nvPr>
        </p:nvSpPr>
        <p:spPr>
          <a:xfrm>
            <a:off x="287338" y="476250"/>
            <a:ext cx="8856662" cy="1152525"/>
          </a:xfrm>
        </p:spPr>
        <p:txBody>
          <a:bodyPr/>
          <a:lstStyle/>
          <a:p>
            <a:r>
              <a:rPr lang="en-US" altLang="en-US" b="1" dirty="0">
                <a:solidFill>
                  <a:srgbClr val="FFFF00"/>
                </a:solidFill>
              </a:rPr>
              <a:t>The Inconvenience of </a:t>
            </a:r>
            <a:br>
              <a:rPr lang="en-US" altLang="en-US" b="1" dirty="0">
                <a:solidFill>
                  <a:srgbClr val="FFFF00"/>
                </a:solidFill>
              </a:rPr>
            </a:br>
            <a:r>
              <a:rPr lang="en-US" altLang="en-US" b="1" dirty="0">
                <a:solidFill>
                  <a:srgbClr val="FFFF00"/>
                </a:solidFill>
              </a:rPr>
              <a:t>Monetary Unification</a:t>
            </a:r>
          </a:p>
        </p:txBody>
      </p:sp>
      <p:sp>
        <p:nvSpPr>
          <p:cNvPr id="18435" name="Rectangle 3">
            <a:extLst>
              <a:ext uri="{FF2B5EF4-FFF2-40B4-BE49-F238E27FC236}">
                <a16:creationId xmlns:a16="http://schemas.microsoft.com/office/drawing/2014/main" id="{77D2D365-E14C-B849-812F-1DF10C81B656}"/>
              </a:ext>
            </a:extLst>
          </p:cNvPr>
          <p:cNvSpPr>
            <a:spLocks noGrp="1" noChangeArrowheads="1"/>
          </p:cNvSpPr>
          <p:nvPr>
            <p:ph type="body" idx="1"/>
          </p:nvPr>
        </p:nvSpPr>
        <p:spPr>
          <a:xfrm>
            <a:off x="250825" y="1773238"/>
            <a:ext cx="8569325" cy="4465637"/>
          </a:xfrm>
        </p:spPr>
        <p:txBody>
          <a:bodyPr/>
          <a:lstStyle/>
          <a:p>
            <a:pPr>
              <a:lnSpc>
                <a:spcPct val="90000"/>
              </a:lnSpc>
            </a:pPr>
            <a:r>
              <a:rPr lang="en-US" altLang="en-US" sz="2800" dirty="0">
                <a:solidFill>
                  <a:schemeClr val="bg1"/>
                </a:solidFill>
              </a:rPr>
              <a:t>The government/army and their powerful holding companies will never take exchange risks.</a:t>
            </a:r>
          </a:p>
          <a:p>
            <a:pPr>
              <a:lnSpc>
                <a:spcPct val="90000"/>
              </a:lnSpc>
            </a:pPr>
            <a:r>
              <a:rPr lang="en-US" altLang="en-US" sz="2800" dirty="0">
                <a:solidFill>
                  <a:schemeClr val="bg1"/>
                </a:solidFill>
              </a:rPr>
              <a:t>A number of options are unfeasible:</a:t>
            </a:r>
          </a:p>
          <a:p>
            <a:pPr lvl="1" algn="just">
              <a:lnSpc>
                <a:spcPct val="90000"/>
              </a:lnSpc>
            </a:pPr>
            <a:r>
              <a:rPr lang="en-US" altLang="en-US" dirty="0">
                <a:solidFill>
                  <a:schemeClr val="bg1"/>
                </a:solidFill>
              </a:rPr>
              <a:t>Coming back to the economic apartheid of the 80s and 90s is irrational, since more and more ordinary citizens have access to US dollars and other hard currencies.</a:t>
            </a:r>
          </a:p>
          <a:p>
            <a:pPr lvl="1" algn="just">
              <a:lnSpc>
                <a:spcPct val="90000"/>
              </a:lnSpc>
            </a:pPr>
            <a:r>
              <a:rPr lang="en-US" altLang="en-US" dirty="0">
                <a:solidFill>
                  <a:schemeClr val="bg1"/>
                </a:solidFill>
              </a:rPr>
              <a:t>The wide use of the CUP will lead to a </a:t>
            </a:r>
            <a:r>
              <a:rPr lang="en-US" altLang="en-US" sz="3200" b="1" dirty="0">
                <a:solidFill>
                  <a:schemeClr val="bg1"/>
                </a:solidFill>
              </a:rPr>
              <a:t>worse mess </a:t>
            </a:r>
            <a:r>
              <a:rPr lang="en-US" altLang="en-US" dirty="0">
                <a:solidFill>
                  <a:schemeClr val="bg1"/>
                </a:solidFill>
              </a:rPr>
              <a:t>of preferential exchange rates, privileges to  purchase US dollars and differentiation between foreign investors, among other problems.</a:t>
            </a:r>
          </a:p>
          <a:p>
            <a:pPr>
              <a:lnSpc>
                <a:spcPct val="90000"/>
              </a:lnSpc>
            </a:pPr>
            <a:endParaRPr lang="en-US" altLang="en-US" dirty="0">
              <a:solidFill>
                <a:schemeClr val="bg1"/>
              </a:solidFill>
            </a:endParaRPr>
          </a:p>
          <a:p>
            <a:pPr>
              <a:lnSpc>
                <a:spcPct val="90000"/>
              </a:lnSpc>
              <a:buFontTx/>
              <a:buNone/>
            </a:pPr>
            <a:endParaRPr lang="en-US" altLang="en-US"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671FD61-4E6F-8040-9174-378F86B1E856}"/>
              </a:ext>
            </a:extLst>
          </p:cNvPr>
          <p:cNvSpPr>
            <a:spLocks noGrp="1" noChangeArrowheads="1"/>
          </p:cNvSpPr>
          <p:nvPr>
            <p:ph type="title"/>
          </p:nvPr>
        </p:nvSpPr>
        <p:spPr>
          <a:xfrm>
            <a:off x="539750" y="333375"/>
            <a:ext cx="7772400" cy="1079500"/>
          </a:xfrm>
        </p:spPr>
        <p:txBody>
          <a:bodyPr/>
          <a:lstStyle/>
          <a:p>
            <a:r>
              <a:rPr lang="es-MX" altLang="en-US" b="1" dirty="0">
                <a:solidFill>
                  <a:srgbClr val="FFFF00"/>
                </a:solidFill>
              </a:rPr>
              <a:t>Discouraging News </a:t>
            </a:r>
            <a:br>
              <a:rPr lang="es-MX" altLang="en-US" b="1" dirty="0">
                <a:solidFill>
                  <a:srgbClr val="FFFF00"/>
                </a:solidFill>
              </a:rPr>
            </a:br>
            <a:r>
              <a:rPr lang="es-MX" altLang="en-US" b="1" dirty="0">
                <a:solidFill>
                  <a:srgbClr val="FFFF00"/>
                </a:solidFill>
              </a:rPr>
              <a:t>from Overseas</a:t>
            </a:r>
            <a:endParaRPr lang="en-US" altLang="en-US" b="1" dirty="0">
              <a:solidFill>
                <a:srgbClr val="FFFF00"/>
              </a:solidFill>
            </a:endParaRPr>
          </a:p>
        </p:txBody>
      </p:sp>
      <p:sp>
        <p:nvSpPr>
          <p:cNvPr id="19459" name="Rectangle 3">
            <a:extLst>
              <a:ext uri="{FF2B5EF4-FFF2-40B4-BE49-F238E27FC236}">
                <a16:creationId xmlns:a16="http://schemas.microsoft.com/office/drawing/2014/main" id="{CBB92DD8-8EB3-004B-BC1B-87D5A7BA22AB}"/>
              </a:ext>
            </a:extLst>
          </p:cNvPr>
          <p:cNvSpPr>
            <a:spLocks noGrp="1" noChangeArrowheads="1"/>
          </p:cNvSpPr>
          <p:nvPr>
            <p:ph type="body" idx="1"/>
          </p:nvPr>
        </p:nvSpPr>
        <p:spPr>
          <a:xfrm>
            <a:off x="649288" y="1557338"/>
            <a:ext cx="7845425" cy="4791075"/>
          </a:xfrm>
        </p:spPr>
        <p:txBody>
          <a:bodyPr/>
          <a:lstStyle/>
          <a:p>
            <a:pPr>
              <a:lnSpc>
                <a:spcPct val="90000"/>
              </a:lnSpc>
            </a:pPr>
            <a:r>
              <a:rPr lang="en-US" altLang="en-US" sz="2800" dirty="0">
                <a:solidFill>
                  <a:schemeClr val="bg1"/>
                </a:solidFill>
              </a:rPr>
              <a:t>Since 2018, emerging market currencies have suffered great pain. </a:t>
            </a:r>
          </a:p>
          <a:p>
            <a:pPr>
              <a:lnSpc>
                <a:spcPct val="90000"/>
              </a:lnSpc>
            </a:pPr>
            <a:r>
              <a:rPr lang="en-US" altLang="en-US" sz="2800" dirty="0">
                <a:solidFill>
                  <a:schemeClr val="bg1"/>
                </a:solidFill>
              </a:rPr>
              <a:t>Investors are obsessed with US bonds and FAANG stocks. </a:t>
            </a:r>
          </a:p>
          <a:p>
            <a:pPr>
              <a:lnSpc>
                <a:spcPct val="90000"/>
              </a:lnSpc>
            </a:pPr>
            <a:r>
              <a:rPr lang="en-US" altLang="en-US" sz="2800" dirty="0">
                <a:solidFill>
                  <a:schemeClr val="bg1"/>
                </a:solidFill>
              </a:rPr>
              <a:t>During the </a:t>
            </a:r>
            <a:r>
              <a:rPr lang="en-US" altLang="en-US" sz="2800" dirty="0" err="1">
                <a:solidFill>
                  <a:schemeClr val="bg1"/>
                </a:solidFill>
              </a:rPr>
              <a:t>Covid</a:t>
            </a:r>
            <a:r>
              <a:rPr lang="en-US" altLang="en-US" sz="2800" dirty="0">
                <a:solidFill>
                  <a:schemeClr val="bg1"/>
                </a:solidFill>
              </a:rPr>
              <a:t> crisis, the FED provided some relief via swaps to Latin American central banks</a:t>
            </a:r>
          </a:p>
          <a:p>
            <a:pPr>
              <a:lnSpc>
                <a:spcPct val="90000"/>
              </a:lnSpc>
            </a:pPr>
            <a:r>
              <a:rPr lang="en-US" altLang="en-US" sz="2800" dirty="0">
                <a:solidFill>
                  <a:schemeClr val="bg1"/>
                </a:solidFill>
              </a:rPr>
              <a:t>Are Mexico, Argentina and Brazil doing better than Panamá, El Salvador and Ecuador in economic terms?</a:t>
            </a:r>
          </a:p>
          <a:p>
            <a:pPr>
              <a:lnSpc>
                <a:spcPct val="90000"/>
              </a:lnSpc>
            </a:pPr>
            <a:endParaRPr lang="es-MX" altLang="en-US" dirty="0">
              <a:solidFill>
                <a:schemeClr val="bg1"/>
              </a:solidFill>
            </a:endParaRPr>
          </a:p>
          <a:p>
            <a:pPr>
              <a:lnSpc>
                <a:spcPct val="90000"/>
              </a:lnSpc>
            </a:pPr>
            <a:endParaRPr lang="en-US" altLang="en-US" dirty="0">
              <a:solidFill>
                <a:schemeClr val="bg1"/>
              </a:solidFill>
            </a:endParaRPr>
          </a:p>
          <a:p>
            <a:pPr>
              <a:lnSpc>
                <a:spcPct val="90000"/>
              </a:lnSpc>
            </a:pPr>
            <a:endParaRPr lang="en-US" altLang="en-US"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B834171-9EC9-394D-AC60-732AA799B0FA}"/>
              </a:ext>
            </a:extLst>
          </p:cNvPr>
          <p:cNvSpPr>
            <a:spLocks noGrp="1" noChangeArrowheads="1"/>
          </p:cNvSpPr>
          <p:nvPr>
            <p:ph type="title"/>
          </p:nvPr>
        </p:nvSpPr>
        <p:spPr>
          <a:xfrm>
            <a:off x="144463" y="512763"/>
            <a:ext cx="8855075" cy="792162"/>
          </a:xfrm>
        </p:spPr>
        <p:txBody>
          <a:bodyPr/>
          <a:lstStyle/>
          <a:p>
            <a:r>
              <a:rPr lang="en-US" altLang="en-US" b="1">
                <a:solidFill>
                  <a:srgbClr val="FFFF00"/>
                </a:solidFill>
              </a:rPr>
              <a:t>Monetary Unification?</a:t>
            </a:r>
          </a:p>
        </p:txBody>
      </p:sp>
      <p:sp>
        <p:nvSpPr>
          <p:cNvPr id="25603" name="Rectangle 3">
            <a:extLst>
              <a:ext uri="{FF2B5EF4-FFF2-40B4-BE49-F238E27FC236}">
                <a16:creationId xmlns:a16="http://schemas.microsoft.com/office/drawing/2014/main" id="{15EE184B-C4BE-7C43-ACAE-408F4A2EB4A5}"/>
              </a:ext>
            </a:extLst>
          </p:cNvPr>
          <p:cNvSpPr>
            <a:spLocks noGrp="1" noChangeArrowheads="1"/>
          </p:cNvSpPr>
          <p:nvPr>
            <p:ph type="body" idx="1"/>
          </p:nvPr>
        </p:nvSpPr>
        <p:spPr>
          <a:xfrm>
            <a:off x="287338" y="1628775"/>
            <a:ext cx="8569325" cy="4071938"/>
          </a:xfrm>
        </p:spPr>
        <p:txBody>
          <a:bodyPr/>
          <a:lstStyle/>
          <a:p>
            <a:pPr lvl="1" algn="just">
              <a:lnSpc>
                <a:spcPct val="90000"/>
              </a:lnSpc>
              <a:defRPr/>
            </a:pPr>
            <a:r>
              <a:rPr lang="en-US" altLang="en-US" dirty="0">
                <a:solidFill>
                  <a:schemeClr val="bg1"/>
                </a:solidFill>
              </a:rPr>
              <a:t>Monetary unification in CUPs is just a dream.  </a:t>
            </a:r>
          </a:p>
          <a:p>
            <a:pPr lvl="1" algn="just">
              <a:lnSpc>
                <a:spcPct val="90000"/>
              </a:lnSpc>
              <a:defRPr/>
            </a:pPr>
            <a:r>
              <a:rPr lang="en-US" altLang="en-US" dirty="0">
                <a:solidFill>
                  <a:schemeClr val="bg1"/>
                </a:solidFill>
              </a:rPr>
              <a:t>Cuba missed a great opportunity to advance the unification goal during 2008-2012, when petrodollars were flowing from Venezuela. </a:t>
            </a:r>
          </a:p>
          <a:p>
            <a:pPr lvl="1" algn="just">
              <a:lnSpc>
                <a:spcPct val="90000"/>
              </a:lnSpc>
              <a:defRPr/>
            </a:pPr>
            <a:r>
              <a:rPr lang="en-US" altLang="en-US" dirty="0">
                <a:solidFill>
                  <a:schemeClr val="bg1"/>
                </a:solidFill>
              </a:rPr>
              <a:t>Quite the contrary, dollarization has spread to Venezuela.</a:t>
            </a:r>
          </a:p>
          <a:p>
            <a:pPr lvl="1" algn="just">
              <a:lnSpc>
                <a:spcPct val="90000"/>
              </a:lnSpc>
              <a:defRPr/>
            </a:pPr>
            <a:r>
              <a:rPr lang="en-US" altLang="en-US" dirty="0">
                <a:solidFill>
                  <a:schemeClr val="bg1"/>
                </a:solidFill>
              </a:rPr>
              <a:t>Now, in the midst of a very adverse economic situation, local as well as external, Cuba lacks the backstop needed to overhaul the CUP.  </a:t>
            </a:r>
          </a:p>
          <a:p>
            <a:pPr marL="457200" lvl="1" indent="0" algn="just">
              <a:lnSpc>
                <a:spcPct val="90000"/>
              </a:lnSpc>
              <a:buFontTx/>
              <a:buNone/>
              <a:defRPr/>
            </a:pPr>
            <a:endParaRPr lang="en-US" altLang="en-US" dirty="0">
              <a:solidFill>
                <a:schemeClr val="bg1"/>
              </a:solidFill>
            </a:endParaRPr>
          </a:p>
          <a:p>
            <a:pPr lvl="1" algn="just">
              <a:lnSpc>
                <a:spcPct val="90000"/>
              </a:lnSpc>
              <a:defRPr/>
            </a:pPr>
            <a:endParaRPr lang="en-US" altLang="en-US" dirty="0">
              <a:solidFill>
                <a:schemeClr val="bg1"/>
              </a:solidFill>
            </a:endParaRPr>
          </a:p>
          <a:p>
            <a:pPr lvl="1" algn="just">
              <a:lnSpc>
                <a:spcPct val="90000"/>
              </a:lnSpc>
              <a:defRPr/>
            </a:pPr>
            <a:endParaRPr lang="en-US" altLang="en-US" dirty="0">
              <a:solidFill>
                <a:schemeClr val="bg1"/>
              </a:solidFill>
            </a:endParaRPr>
          </a:p>
          <a:p>
            <a:pPr>
              <a:lnSpc>
                <a:spcPct val="90000"/>
              </a:lnSpc>
              <a:defRPr/>
            </a:pPr>
            <a:endParaRPr lang="en-US" altLang="en-US" dirty="0">
              <a:solidFill>
                <a:schemeClr val="bg1"/>
              </a:solidFill>
            </a:endParaRPr>
          </a:p>
          <a:p>
            <a:pPr>
              <a:lnSpc>
                <a:spcPct val="90000"/>
              </a:lnSpc>
              <a:buFontTx/>
              <a:buNone/>
              <a:defRPr/>
            </a:pPr>
            <a:endParaRPr lang="en-US" altLang="en-US"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70257165-BF88-BD4F-91B8-81619B661FFC}"/>
              </a:ext>
            </a:extLst>
          </p:cNvPr>
          <p:cNvSpPr>
            <a:spLocks noGrp="1" noChangeArrowheads="1"/>
          </p:cNvSpPr>
          <p:nvPr>
            <p:ph type="title"/>
          </p:nvPr>
        </p:nvSpPr>
        <p:spPr>
          <a:xfrm>
            <a:off x="285750" y="333375"/>
            <a:ext cx="8856663" cy="863600"/>
          </a:xfrm>
        </p:spPr>
        <p:txBody>
          <a:bodyPr/>
          <a:lstStyle/>
          <a:p>
            <a:r>
              <a:rPr lang="en-US" altLang="en-US" b="1">
                <a:solidFill>
                  <a:srgbClr val="FFFF00"/>
                </a:solidFill>
              </a:rPr>
              <a:t>Monetary Unification?</a:t>
            </a:r>
          </a:p>
        </p:txBody>
      </p:sp>
      <p:sp>
        <p:nvSpPr>
          <p:cNvPr id="21507" name="Rectangle 3">
            <a:extLst>
              <a:ext uri="{FF2B5EF4-FFF2-40B4-BE49-F238E27FC236}">
                <a16:creationId xmlns:a16="http://schemas.microsoft.com/office/drawing/2014/main" id="{305C376B-B8B8-F94E-B80D-C4C9AFDF6E09}"/>
              </a:ext>
            </a:extLst>
          </p:cNvPr>
          <p:cNvSpPr>
            <a:spLocks noGrp="1" noChangeArrowheads="1"/>
          </p:cNvSpPr>
          <p:nvPr>
            <p:ph type="body" idx="1"/>
          </p:nvPr>
        </p:nvSpPr>
        <p:spPr>
          <a:xfrm>
            <a:off x="285750" y="1341438"/>
            <a:ext cx="8569325" cy="4751387"/>
          </a:xfrm>
        </p:spPr>
        <p:txBody>
          <a:bodyPr/>
          <a:lstStyle/>
          <a:p>
            <a:pPr lvl="1" algn="just">
              <a:lnSpc>
                <a:spcPct val="90000"/>
              </a:lnSpc>
            </a:pPr>
            <a:r>
              <a:rPr lang="en-US" altLang="en-US" dirty="0">
                <a:solidFill>
                  <a:schemeClr val="bg1"/>
                </a:solidFill>
              </a:rPr>
              <a:t>The Cuban leadership and the political system in general stands against the CUP.  </a:t>
            </a:r>
          </a:p>
          <a:p>
            <a:pPr lvl="1" algn="just">
              <a:lnSpc>
                <a:spcPct val="90000"/>
              </a:lnSpc>
            </a:pPr>
            <a:r>
              <a:rPr lang="en-US" altLang="en-US" dirty="0">
                <a:solidFill>
                  <a:schemeClr val="bg1"/>
                </a:solidFill>
              </a:rPr>
              <a:t>Cuban leaders have strong addiction to US dollars and strong aversion to CUPs. </a:t>
            </a:r>
          </a:p>
          <a:p>
            <a:pPr lvl="1" algn="just">
              <a:lnSpc>
                <a:spcPct val="90000"/>
              </a:lnSpc>
            </a:pPr>
            <a:r>
              <a:rPr lang="en-US" altLang="en-US" dirty="0">
                <a:solidFill>
                  <a:schemeClr val="bg1"/>
                </a:solidFill>
              </a:rPr>
              <a:t>Raul Castro succession plans keep moving on.  People are getting used to a new leadership.</a:t>
            </a:r>
          </a:p>
          <a:p>
            <a:pPr lvl="1" algn="just">
              <a:lnSpc>
                <a:spcPct val="90000"/>
              </a:lnSpc>
            </a:pPr>
            <a:r>
              <a:rPr lang="en-US" altLang="en-US" dirty="0">
                <a:solidFill>
                  <a:schemeClr val="bg1"/>
                </a:solidFill>
              </a:rPr>
              <a:t>Whatever the outcome in the next US election and in spite of potential unrest in Cuba, the Communist Party, their leaders and the system in general with retain its grip on the Cuban society: nobody in the US wants a political earthquake in Cuba.</a:t>
            </a:r>
          </a:p>
          <a:p>
            <a:pPr lvl="1" algn="just">
              <a:lnSpc>
                <a:spcPct val="90000"/>
              </a:lnSpc>
            </a:pPr>
            <a:endParaRPr lang="en-US" altLang="en-US" dirty="0">
              <a:solidFill>
                <a:schemeClr val="bg1"/>
              </a:solidFill>
            </a:endParaRPr>
          </a:p>
          <a:p>
            <a:pPr lvl="1" algn="just">
              <a:lnSpc>
                <a:spcPct val="90000"/>
              </a:lnSpc>
            </a:pPr>
            <a:endParaRPr lang="en-US" altLang="en-US" dirty="0">
              <a:solidFill>
                <a:schemeClr val="bg1"/>
              </a:solidFill>
            </a:endParaRPr>
          </a:p>
          <a:p>
            <a:pPr>
              <a:lnSpc>
                <a:spcPct val="90000"/>
              </a:lnSpc>
            </a:pPr>
            <a:endParaRPr lang="en-US" altLang="en-US" dirty="0">
              <a:solidFill>
                <a:schemeClr val="bg1"/>
              </a:solidFill>
            </a:endParaRPr>
          </a:p>
          <a:p>
            <a:pPr>
              <a:lnSpc>
                <a:spcPct val="90000"/>
              </a:lnSpc>
              <a:buFontTx/>
              <a:buNone/>
            </a:pPr>
            <a:endParaRPr lang="en-US" altLang="en-US"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5A6E476-E05B-1A4B-AD5F-422CF27EB8BA}"/>
              </a:ext>
            </a:extLst>
          </p:cNvPr>
          <p:cNvSpPr>
            <a:spLocks noGrp="1" noChangeArrowheads="1"/>
          </p:cNvSpPr>
          <p:nvPr>
            <p:ph type="title"/>
          </p:nvPr>
        </p:nvSpPr>
        <p:spPr>
          <a:xfrm>
            <a:off x="142875" y="404813"/>
            <a:ext cx="8856663" cy="1116012"/>
          </a:xfrm>
        </p:spPr>
        <p:txBody>
          <a:bodyPr/>
          <a:lstStyle/>
          <a:p>
            <a:r>
              <a:rPr lang="en-US" altLang="en-US" b="1" dirty="0">
                <a:solidFill>
                  <a:srgbClr val="FFFF00"/>
                </a:solidFill>
              </a:rPr>
              <a:t>Monetary Unification?</a:t>
            </a:r>
            <a:br>
              <a:rPr lang="en-US" altLang="en-US" b="1" dirty="0">
                <a:solidFill>
                  <a:srgbClr val="FFFF00"/>
                </a:solidFill>
              </a:rPr>
            </a:br>
            <a:r>
              <a:rPr lang="en-US" altLang="en-US" b="1" dirty="0">
                <a:solidFill>
                  <a:srgbClr val="FFFF00"/>
                </a:solidFill>
              </a:rPr>
              <a:t>Winners and Losers</a:t>
            </a:r>
          </a:p>
        </p:txBody>
      </p:sp>
      <p:sp>
        <p:nvSpPr>
          <p:cNvPr id="25603" name="Rectangle 3">
            <a:extLst>
              <a:ext uri="{FF2B5EF4-FFF2-40B4-BE49-F238E27FC236}">
                <a16:creationId xmlns:a16="http://schemas.microsoft.com/office/drawing/2014/main" id="{403891F8-200B-CC4E-AEF7-0038F4D83C7A}"/>
              </a:ext>
            </a:extLst>
          </p:cNvPr>
          <p:cNvSpPr>
            <a:spLocks noGrp="1" noChangeArrowheads="1"/>
          </p:cNvSpPr>
          <p:nvPr>
            <p:ph type="body" idx="1"/>
          </p:nvPr>
        </p:nvSpPr>
        <p:spPr>
          <a:xfrm>
            <a:off x="142875" y="1989138"/>
            <a:ext cx="8569325" cy="3384550"/>
          </a:xfrm>
        </p:spPr>
        <p:txBody>
          <a:bodyPr/>
          <a:lstStyle/>
          <a:p>
            <a:pPr lvl="1" algn="just">
              <a:lnSpc>
                <a:spcPct val="90000"/>
              </a:lnSpc>
              <a:defRPr/>
            </a:pPr>
            <a:r>
              <a:rPr lang="en-US" altLang="en-US" dirty="0">
                <a:solidFill>
                  <a:schemeClr val="bg1"/>
                </a:solidFill>
              </a:rPr>
              <a:t>Who wins, who loses? It depends on the benchmark.</a:t>
            </a:r>
          </a:p>
          <a:p>
            <a:pPr lvl="1" algn="just">
              <a:lnSpc>
                <a:spcPct val="90000"/>
              </a:lnSpc>
              <a:defRPr/>
            </a:pPr>
            <a:r>
              <a:rPr lang="en-US" altLang="en-US" dirty="0">
                <a:solidFill>
                  <a:schemeClr val="bg1"/>
                </a:solidFill>
              </a:rPr>
              <a:t>The Cuban government is the biggest winner, it is hedged : faces no exchange rate risk.</a:t>
            </a:r>
          </a:p>
          <a:p>
            <a:pPr lvl="1" algn="just">
              <a:lnSpc>
                <a:spcPct val="90000"/>
              </a:lnSpc>
              <a:defRPr/>
            </a:pPr>
            <a:r>
              <a:rPr lang="en-US" altLang="en-US" dirty="0">
                <a:solidFill>
                  <a:schemeClr val="bg1"/>
                </a:solidFill>
              </a:rPr>
              <a:t>Cuban workers whose salaries are paid in CUCs and have no access to US dollars are the biggest losers.</a:t>
            </a:r>
          </a:p>
          <a:p>
            <a:pPr lvl="1" algn="just">
              <a:lnSpc>
                <a:spcPct val="90000"/>
              </a:lnSpc>
              <a:defRPr/>
            </a:pPr>
            <a:r>
              <a:rPr lang="en-US" altLang="en-US" dirty="0">
                <a:solidFill>
                  <a:schemeClr val="bg1"/>
                </a:solidFill>
              </a:rPr>
              <a:t>However, </a:t>
            </a:r>
            <a:r>
              <a:rPr lang="en-US" altLang="en-US" i="1" dirty="0" err="1">
                <a:solidFill>
                  <a:schemeClr val="bg1"/>
                </a:solidFill>
              </a:rPr>
              <a:t>cuentapropistas</a:t>
            </a:r>
            <a:r>
              <a:rPr lang="en-US" altLang="en-US" dirty="0">
                <a:solidFill>
                  <a:schemeClr val="bg1"/>
                </a:solidFill>
              </a:rPr>
              <a:t> and many Cubans with access to US dollars also gain with dollar comeback.</a:t>
            </a:r>
          </a:p>
          <a:p>
            <a:pPr marL="457200" lvl="1" indent="0" algn="just">
              <a:lnSpc>
                <a:spcPct val="90000"/>
              </a:lnSpc>
              <a:buFontTx/>
              <a:buNone/>
              <a:defRPr/>
            </a:pPr>
            <a:endParaRPr lang="en-US" altLang="en-US" dirty="0">
              <a:solidFill>
                <a:schemeClr val="bg1"/>
              </a:solidFill>
            </a:endParaRPr>
          </a:p>
          <a:p>
            <a:pPr lvl="1" algn="just">
              <a:lnSpc>
                <a:spcPct val="90000"/>
              </a:lnSpc>
              <a:defRPr/>
            </a:pPr>
            <a:endParaRPr lang="en-US" altLang="en-US" dirty="0">
              <a:solidFill>
                <a:schemeClr val="bg1"/>
              </a:solidFill>
            </a:endParaRPr>
          </a:p>
          <a:p>
            <a:pPr lvl="1" algn="just">
              <a:lnSpc>
                <a:spcPct val="90000"/>
              </a:lnSpc>
              <a:defRPr/>
            </a:pPr>
            <a:endParaRPr lang="en-US" altLang="en-US" dirty="0">
              <a:solidFill>
                <a:schemeClr val="bg1"/>
              </a:solidFill>
            </a:endParaRPr>
          </a:p>
          <a:p>
            <a:pPr>
              <a:lnSpc>
                <a:spcPct val="90000"/>
              </a:lnSpc>
              <a:defRPr/>
            </a:pPr>
            <a:endParaRPr lang="en-US" altLang="en-US" dirty="0">
              <a:solidFill>
                <a:schemeClr val="bg1"/>
              </a:solidFill>
            </a:endParaRPr>
          </a:p>
          <a:p>
            <a:pPr>
              <a:lnSpc>
                <a:spcPct val="90000"/>
              </a:lnSpc>
              <a:buFontTx/>
              <a:buNone/>
              <a:defRPr/>
            </a:pPr>
            <a:endParaRPr lang="en-US" alt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679E37D-46B4-1141-9FAA-4ED082B5C8F6}"/>
              </a:ext>
            </a:extLst>
          </p:cNvPr>
          <p:cNvSpPr>
            <a:spLocks noGrp="1" noChangeArrowheads="1"/>
          </p:cNvSpPr>
          <p:nvPr>
            <p:ph type="title"/>
          </p:nvPr>
        </p:nvSpPr>
        <p:spPr>
          <a:xfrm>
            <a:off x="755650" y="549275"/>
            <a:ext cx="7340600" cy="792163"/>
          </a:xfrm>
        </p:spPr>
        <p:txBody>
          <a:bodyPr/>
          <a:lstStyle/>
          <a:p>
            <a:r>
              <a:rPr lang="en-US" altLang="en-US" b="1" dirty="0">
                <a:solidFill>
                  <a:srgbClr val="FFFF00"/>
                </a:solidFill>
              </a:rPr>
              <a:t>Order of Presentation</a:t>
            </a:r>
            <a:endParaRPr lang="en-US" altLang="en-US" dirty="0"/>
          </a:p>
        </p:txBody>
      </p:sp>
      <p:sp>
        <p:nvSpPr>
          <p:cNvPr id="4099" name="Rectangle 3">
            <a:extLst>
              <a:ext uri="{FF2B5EF4-FFF2-40B4-BE49-F238E27FC236}">
                <a16:creationId xmlns:a16="http://schemas.microsoft.com/office/drawing/2014/main" id="{127C4C22-3D09-EB44-8322-3EB4102C3787}"/>
              </a:ext>
            </a:extLst>
          </p:cNvPr>
          <p:cNvSpPr>
            <a:spLocks noGrp="1" noChangeArrowheads="1"/>
          </p:cNvSpPr>
          <p:nvPr>
            <p:ph type="body" idx="1"/>
          </p:nvPr>
        </p:nvSpPr>
        <p:spPr>
          <a:xfrm>
            <a:off x="747713" y="1452563"/>
            <a:ext cx="7772400" cy="3952875"/>
          </a:xfrm>
        </p:spPr>
        <p:txBody>
          <a:bodyPr/>
          <a:lstStyle/>
          <a:p>
            <a:r>
              <a:rPr lang="en-US" altLang="en-US" dirty="0">
                <a:solidFill>
                  <a:schemeClr val="bg1"/>
                </a:solidFill>
              </a:rPr>
              <a:t>Introduction</a:t>
            </a:r>
          </a:p>
          <a:p>
            <a:r>
              <a:rPr lang="en-US" altLang="en-US" dirty="0">
                <a:solidFill>
                  <a:schemeClr val="bg1"/>
                </a:solidFill>
              </a:rPr>
              <a:t>The “Return” of the Dollar in 2019</a:t>
            </a:r>
          </a:p>
          <a:p>
            <a:r>
              <a:rPr lang="en-US" altLang="en-US" dirty="0">
                <a:solidFill>
                  <a:schemeClr val="bg1"/>
                </a:solidFill>
              </a:rPr>
              <a:t>Fallacies and wrong assumptions on dollarization and monetary unification in Cuba</a:t>
            </a:r>
          </a:p>
          <a:p>
            <a:r>
              <a:rPr lang="en-US" altLang="en-US" dirty="0">
                <a:solidFill>
                  <a:schemeClr val="bg1"/>
                </a:solidFill>
              </a:rPr>
              <a:t>The greenback is back in full force in 2020</a:t>
            </a:r>
          </a:p>
          <a:p>
            <a:r>
              <a:rPr lang="es-MX" altLang="en-US" dirty="0">
                <a:solidFill>
                  <a:schemeClr val="bg1"/>
                </a:solidFill>
              </a:rPr>
              <a:t>What is next?</a:t>
            </a:r>
            <a:r>
              <a:rPr lang="en-US" altLang="en-US" dirty="0">
                <a:solidFill>
                  <a:schemeClr val="bg1"/>
                </a:solidFill>
              </a:rPr>
              <a:t>: Time is running out for the Cuban Peso</a:t>
            </a:r>
          </a:p>
          <a:p>
            <a:endParaRPr lang="en-US" altLang="en-US" dirty="0">
              <a:solidFill>
                <a:schemeClr val="bg1"/>
              </a:solidFill>
            </a:endParaRPr>
          </a:p>
          <a:p>
            <a:endParaRPr lang="es-MX" altLang="en-US" dirty="0">
              <a:solidFill>
                <a:schemeClr val="bg1"/>
              </a:solidFill>
            </a:endParaRPr>
          </a:p>
          <a:p>
            <a:endParaRPr lang="en-US" altLang="en-US" dirty="0">
              <a:solidFill>
                <a:schemeClr val="bg1"/>
              </a:solidFill>
            </a:endParaRPr>
          </a:p>
          <a:p>
            <a:endParaRPr lang="en-US" altLang="en-US" dirty="0">
              <a:solidFill>
                <a:schemeClr val="bg1"/>
              </a:solidFill>
            </a:endParaRPr>
          </a:p>
          <a:p>
            <a:endParaRPr lang="es-MX" altLang="en-US" dirty="0">
              <a:solidFill>
                <a:schemeClr val="bg1"/>
              </a:solidFill>
            </a:endParaRPr>
          </a:p>
          <a:p>
            <a:endParaRPr lang="es-MX" altLang="en-US" dirty="0">
              <a:solidFill>
                <a:schemeClr val="bg1"/>
              </a:solidFill>
            </a:endParaRPr>
          </a:p>
          <a:p>
            <a:endParaRPr lang="en-US" altLang="en-US"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22CD7FA-1257-3043-AF1A-B284D0ACCED8}"/>
              </a:ext>
            </a:extLst>
          </p:cNvPr>
          <p:cNvSpPr>
            <a:spLocks noGrp="1" noChangeArrowheads="1"/>
          </p:cNvSpPr>
          <p:nvPr>
            <p:ph type="title"/>
          </p:nvPr>
        </p:nvSpPr>
        <p:spPr>
          <a:xfrm>
            <a:off x="120650" y="260350"/>
            <a:ext cx="8856663" cy="577850"/>
          </a:xfrm>
        </p:spPr>
        <p:txBody>
          <a:bodyPr/>
          <a:lstStyle/>
          <a:p>
            <a:r>
              <a:rPr lang="en-US" altLang="en-US" b="1" dirty="0">
                <a:solidFill>
                  <a:srgbClr val="FFFF00"/>
                </a:solidFill>
              </a:rPr>
              <a:t>Questions that Must be Answered</a:t>
            </a:r>
          </a:p>
        </p:txBody>
      </p:sp>
      <p:sp>
        <p:nvSpPr>
          <p:cNvPr id="23555" name="Rectangle 3">
            <a:extLst>
              <a:ext uri="{FF2B5EF4-FFF2-40B4-BE49-F238E27FC236}">
                <a16:creationId xmlns:a16="http://schemas.microsoft.com/office/drawing/2014/main" id="{578AF80E-A5CC-4149-A91F-37D0388A1533}"/>
              </a:ext>
            </a:extLst>
          </p:cNvPr>
          <p:cNvSpPr>
            <a:spLocks noGrp="1" noChangeArrowheads="1"/>
          </p:cNvSpPr>
          <p:nvPr>
            <p:ph type="body" idx="1"/>
          </p:nvPr>
        </p:nvSpPr>
        <p:spPr>
          <a:xfrm>
            <a:off x="120650" y="981075"/>
            <a:ext cx="8569325" cy="5327650"/>
          </a:xfrm>
        </p:spPr>
        <p:txBody>
          <a:bodyPr/>
          <a:lstStyle/>
          <a:p>
            <a:pPr lvl="1" algn="just">
              <a:lnSpc>
                <a:spcPct val="90000"/>
              </a:lnSpc>
              <a:spcBef>
                <a:spcPts val="800"/>
              </a:spcBef>
            </a:pPr>
            <a:r>
              <a:rPr lang="en-US" altLang="en-US" dirty="0">
                <a:solidFill>
                  <a:schemeClr val="bg1"/>
                </a:solidFill>
              </a:rPr>
              <a:t>Who or what is going to force the Cuban leadership to end its sixty-year dependence on the US dollar?  </a:t>
            </a:r>
          </a:p>
          <a:p>
            <a:pPr lvl="1" algn="just">
              <a:lnSpc>
                <a:spcPct val="90000"/>
              </a:lnSpc>
              <a:spcBef>
                <a:spcPts val="800"/>
              </a:spcBef>
            </a:pPr>
            <a:r>
              <a:rPr lang="en-US" altLang="en-US" dirty="0">
                <a:solidFill>
                  <a:schemeClr val="bg1"/>
                </a:solidFill>
              </a:rPr>
              <a:t>Let’s assume that the CUP is restored as the only currency. How will Cuban leaders react if they lose money due to exchange rate movements? </a:t>
            </a:r>
          </a:p>
          <a:p>
            <a:pPr lvl="1" algn="just">
              <a:lnSpc>
                <a:spcPct val="90000"/>
              </a:lnSpc>
              <a:spcBef>
                <a:spcPts val="800"/>
              </a:spcBef>
            </a:pPr>
            <a:r>
              <a:rPr lang="en-US" altLang="en-US" dirty="0">
                <a:solidFill>
                  <a:schemeClr val="bg1"/>
                </a:solidFill>
              </a:rPr>
              <a:t>Who is going to provide the financial backstop to create and develop an independent monetary authority?. What about transition costs, a competent staff and other related issues?</a:t>
            </a:r>
          </a:p>
          <a:p>
            <a:pPr lvl="1" algn="just">
              <a:lnSpc>
                <a:spcPct val="90000"/>
              </a:lnSpc>
              <a:spcBef>
                <a:spcPts val="800"/>
              </a:spcBef>
            </a:pPr>
            <a:r>
              <a:rPr lang="en-US" altLang="en-US" dirty="0">
                <a:solidFill>
                  <a:schemeClr val="bg1"/>
                </a:solidFill>
              </a:rPr>
              <a:t>Millions of Cubans and foreigners with stakes in Cuba are used to operating in foreign currency without facing exchange risks. Who or what can change that?</a:t>
            </a:r>
          </a:p>
          <a:p>
            <a:pPr lvl="1" algn="just">
              <a:lnSpc>
                <a:spcPct val="90000"/>
              </a:lnSpc>
            </a:pPr>
            <a:endParaRPr lang="en-US" altLang="en-US" dirty="0">
              <a:solidFill>
                <a:schemeClr val="bg1"/>
              </a:solidFill>
            </a:endParaRPr>
          </a:p>
          <a:p>
            <a:pPr lvl="1" algn="just">
              <a:lnSpc>
                <a:spcPct val="90000"/>
              </a:lnSpc>
            </a:pPr>
            <a:endParaRPr lang="en-US" altLang="en-US" dirty="0">
              <a:solidFill>
                <a:schemeClr val="bg1"/>
              </a:solidFill>
            </a:endParaRPr>
          </a:p>
          <a:p>
            <a:pPr>
              <a:lnSpc>
                <a:spcPct val="90000"/>
              </a:lnSpc>
            </a:pPr>
            <a:endParaRPr lang="en-US" altLang="en-US" dirty="0">
              <a:solidFill>
                <a:schemeClr val="bg1"/>
              </a:solidFill>
            </a:endParaRPr>
          </a:p>
          <a:p>
            <a:pPr>
              <a:lnSpc>
                <a:spcPct val="90000"/>
              </a:lnSpc>
              <a:buFontTx/>
              <a:buNone/>
            </a:pPr>
            <a:endParaRPr lang="en-US" altLang="en-US"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92E3C4AC-55CE-F44E-BA02-B15EF735B6B6}"/>
              </a:ext>
            </a:extLst>
          </p:cNvPr>
          <p:cNvSpPr>
            <a:spLocks noGrp="1" noChangeArrowheads="1"/>
          </p:cNvSpPr>
          <p:nvPr>
            <p:ph type="title"/>
          </p:nvPr>
        </p:nvSpPr>
        <p:spPr>
          <a:xfrm>
            <a:off x="323850" y="476250"/>
            <a:ext cx="8172450" cy="576263"/>
          </a:xfrm>
        </p:spPr>
        <p:txBody>
          <a:bodyPr/>
          <a:lstStyle/>
          <a:p>
            <a:r>
              <a:rPr lang="en-US" altLang="en-US" b="1">
                <a:solidFill>
                  <a:srgbClr val="FFFF00"/>
                </a:solidFill>
              </a:rPr>
              <a:t>Conclussions</a:t>
            </a:r>
          </a:p>
        </p:txBody>
      </p:sp>
      <p:sp>
        <p:nvSpPr>
          <p:cNvPr id="24579" name="Rectangle 3">
            <a:extLst>
              <a:ext uri="{FF2B5EF4-FFF2-40B4-BE49-F238E27FC236}">
                <a16:creationId xmlns:a16="http://schemas.microsoft.com/office/drawing/2014/main" id="{FE36272C-97FC-9341-B948-2A181A4E6A62}"/>
              </a:ext>
            </a:extLst>
          </p:cNvPr>
          <p:cNvSpPr>
            <a:spLocks noGrp="1" noChangeArrowheads="1"/>
          </p:cNvSpPr>
          <p:nvPr>
            <p:ph type="body" idx="1"/>
          </p:nvPr>
        </p:nvSpPr>
        <p:spPr>
          <a:xfrm>
            <a:off x="293688" y="1341438"/>
            <a:ext cx="8569325" cy="3671887"/>
          </a:xfrm>
        </p:spPr>
        <p:txBody>
          <a:bodyPr/>
          <a:lstStyle/>
          <a:p>
            <a:pPr>
              <a:lnSpc>
                <a:spcPct val="90000"/>
              </a:lnSpc>
            </a:pPr>
            <a:r>
              <a:rPr lang="en-US" altLang="en-US" dirty="0">
                <a:solidFill>
                  <a:schemeClr val="bg1"/>
                </a:solidFill>
              </a:rPr>
              <a:t>The Cuban government has no real incentives to embark on a risky and complicated monetary unification.</a:t>
            </a:r>
          </a:p>
          <a:p>
            <a:pPr>
              <a:lnSpc>
                <a:spcPct val="90000"/>
              </a:lnSpc>
            </a:pPr>
            <a:r>
              <a:rPr lang="en-US" altLang="en-US" dirty="0">
                <a:solidFill>
                  <a:schemeClr val="bg1"/>
                </a:solidFill>
              </a:rPr>
              <a:t>The CUP is at its low ebb. </a:t>
            </a:r>
          </a:p>
          <a:p>
            <a:pPr>
              <a:lnSpc>
                <a:spcPct val="90000"/>
              </a:lnSpc>
            </a:pPr>
            <a:r>
              <a:rPr lang="en-US" altLang="en-US" dirty="0">
                <a:solidFill>
                  <a:schemeClr val="bg1"/>
                </a:solidFill>
              </a:rPr>
              <a:t>A transition scenario with CUP restored </a:t>
            </a:r>
            <a:r>
              <a:rPr lang="en-US" altLang="en-US">
                <a:solidFill>
                  <a:schemeClr val="bg1"/>
                </a:solidFill>
              </a:rPr>
              <a:t>as true </a:t>
            </a:r>
            <a:r>
              <a:rPr lang="en-US" altLang="en-US" dirty="0">
                <a:solidFill>
                  <a:schemeClr val="bg1"/>
                </a:solidFill>
              </a:rPr>
              <a:t>national currency in hard to imagine.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1CD7730-C822-C645-B1EF-4E1B866F0EC7}"/>
              </a:ext>
            </a:extLst>
          </p:cNvPr>
          <p:cNvSpPr>
            <a:spLocks noGrp="1" noChangeArrowheads="1"/>
          </p:cNvSpPr>
          <p:nvPr>
            <p:ph type="title"/>
          </p:nvPr>
        </p:nvSpPr>
        <p:spPr>
          <a:xfrm>
            <a:off x="539750" y="260350"/>
            <a:ext cx="7772400" cy="792163"/>
          </a:xfrm>
        </p:spPr>
        <p:txBody>
          <a:bodyPr/>
          <a:lstStyle/>
          <a:p>
            <a:r>
              <a:rPr lang="en-US" altLang="en-US" b="1">
                <a:solidFill>
                  <a:srgbClr val="FFFF00"/>
                </a:solidFill>
              </a:rPr>
              <a:t>The “Return” of the US dollar</a:t>
            </a:r>
            <a:endParaRPr lang="en-US" altLang="en-US"/>
          </a:p>
        </p:txBody>
      </p:sp>
      <p:sp>
        <p:nvSpPr>
          <p:cNvPr id="5123" name="Rectangle 3">
            <a:extLst>
              <a:ext uri="{FF2B5EF4-FFF2-40B4-BE49-F238E27FC236}">
                <a16:creationId xmlns:a16="http://schemas.microsoft.com/office/drawing/2014/main" id="{C6EA4B22-7F1C-B240-9FCE-24A5F1E4783D}"/>
              </a:ext>
            </a:extLst>
          </p:cNvPr>
          <p:cNvSpPr>
            <a:spLocks noGrp="1" noChangeArrowheads="1"/>
          </p:cNvSpPr>
          <p:nvPr>
            <p:ph type="body" idx="1"/>
          </p:nvPr>
        </p:nvSpPr>
        <p:spPr>
          <a:xfrm>
            <a:off x="611188" y="1196975"/>
            <a:ext cx="7772400" cy="5184775"/>
          </a:xfrm>
        </p:spPr>
        <p:txBody>
          <a:bodyPr/>
          <a:lstStyle/>
          <a:p>
            <a:r>
              <a:rPr lang="es-MX" altLang="en-US" sz="2800" dirty="0">
                <a:solidFill>
                  <a:schemeClr val="bg1"/>
                </a:solidFill>
              </a:rPr>
              <a:t>After hiding backstage for 15-years, the US dollar has come back stronger than ever.</a:t>
            </a:r>
          </a:p>
          <a:p>
            <a:r>
              <a:rPr lang="es-MX" altLang="en-US" sz="2800" dirty="0">
                <a:solidFill>
                  <a:schemeClr val="bg1"/>
                </a:solidFill>
              </a:rPr>
              <a:t>In 2019, the Government designated some stores for dollar transactions.</a:t>
            </a:r>
          </a:p>
          <a:p>
            <a:r>
              <a:rPr lang="es-MX" altLang="en-US" sz="2800" dirty="0">
                <a:solidFill>
                  <a:schemeClr val="bg1"/>
                </a:solidFill>
              </a:rPr>
              <a:t>In 2020, in during Covid-19 pandemic, </a:t>
            </a:r>
            <a:r>
              <a:rPr lang="en-US" altLang="en-US" sz="2800" dirty="0">
                <a:solidFill>
                  <a:schemeClr val="bg1"/>
                </a:solidFill>
              </a:rPr>
              <a:t>the greenback is back in full force in 2020.</a:t>
            </a:r>
            <a:endParaRPr lang="es-MX" altLang="en-US" sz="2800" dirty="0">
              <a:solidFill>
                <a:schemeClr val="bg1"/>
              </a:solidFill>
            </a:endParaRPr>
          </a:p>
          <a:p>
            <a:r>
              <a:rPr lang="es-MX" altLang="en-US" sz="2800" dirty="0">
                <a:solidFill>
                  <a:schemeClr val="bg1"/>
                </a:solidFill>
              </a:rPr>
              <a:t>The CUC is still used for local transactions but is no longer useful as store of value.</a:t>
            </a:r>
            <a:endParaRPr lang="en-US" altLang="en-US" sz="2800" dirty="0">
              <a:solidFill>
                <a:schemeClr val="bg1"/>
              </a:solidFill>
            </a:endParaRPr>
          </a:p>
          <a:p>
            <a:endParaRPr lang="en-US" altLang="en-US" dirty="0">
              <a:solidFill>
                <a:schemeClr val="bg1"/>
              </a:solidFill>
            </a:endParaRPr>
          </a:p>
          <a:p>
            <a:endParaRPr lang="es-MX" altLang="en-US" dirty="0">
              <a:solidFill>
                <a:schemeClr val="bg1"/>
              </a:solidFill>
            </a:endParaRPr>
          </a:p>
          <a:p>
            <a:endParaRPr lang="en-US" altLang="en-US" dirty="0">
              <a:solidFill>
                <a:schemeClr val="bg1"/>
              </a:solidFill>
            </a:endParaRPr>
          </a:p>
          <a:p>
            <a:endParaRPr lang="en-US" altLang="en-US" dirty="0">
              <a:solidFill>
                <a:schemeClr val="bg1"/>
              </a:solidFill>
            </a:endParaRPr>
          </a:p>
          <a:p>
            <a:endParaRPr lang="es-MX" altLang="en-US" dirty="0">
              <a:solidFill>
                <a:schemeClr val="bg1"/>
              </a:solidFill>
            </a:endParaRPr>
          </a:p>
          <a:p>
            <a:endParaRPr lang="es-MX" altLang="en-US" dirty="0">
              <a:solidFill>
                <a:schemeClr val="bg1"/>
              </a:solidFill>
            </a:endParaRPr>
          </a:p>
          <a:p>
            <a:endParaRPr lang="en-US" alt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1D7BB6E-BB74-5147-9E5C-B10FEF38C725}"/>
              </a:ext>
            </a:extLst>
          </p:cNvPr>
          <p:cNvSpPr>
            <a:spLocks noGrp="1" noChangeArrowheads="1"/>
          </p:cNvSpPr>
          <p:nvPr>
            <p:ph type="title"/>
          </p:nvPr>
        </p:nvSpPr>
        <p:spPr>
          <a:xfrm>
            <a:off x="287338" y="476250"/>
            <a:ext cx="8856662" cy="1152525"/>
          </a:xfrm>
        </p:spPr>
        <p:txBody>
          <a:bodyPr/>
          <a:lstStyle/>
          <a:p>
            <a:r>
              <a:rPr lang="en-US" altLang="en-US" b="1" dirty="0">
                <a:solidFill>
                  <a:srgbClr val="FFFF00"/>
                </a:solidFill>
              </a:rPr>
              <a:t>The CUP is on Life Support</a:t>
            </a:r>
          </a:p>
        </p:txBody>
      </p:sp>
      <p:sp>
        <p:nvSpPr>
          <p:cNvPr id="6147" name="Rectangle 3">
            <a:extLst>
              <a:ext uri="{FF2B5EF4-FFF2-40B4-BE49-F238E27FC236}">
                <a16:creationId xmlns:a16="http://schemas.microsoft.com/office/drawing/2014/main" id="{C44B63EB-EB21-D047-935A-8675BB2CD2E3}"/>
              </a:ext>
            </a:extLst>
          </p:cNvPr>
          <p:cNvSpPr>
            <a:spLocks noGrp="1" noChangeArrowheads="1"/>
          </p:cNvSpPr>
          <p:nvPr>
            <p:ph type="body" idx="1"/>
          </p:nvPr>
        </p:nvSpPr>
        <p:spPr>
          <a:xfrm>
            <a:off x="179388" y="1620838"/>
            <a:ext cx="8569325" cy="4392612"/>
          </a:xfrm>
        </p:spPr>
        <p:txBody>
          <a:bodyPr/>
          <a:lstStyle/>
          <a:p>
            <a:pPr lvl="1" algn="just">
              <a:lnSpc>
                <a:spcPct val="90000"/>
              </a:lnSpc>
            </a:pPr>
            <a:r>
              <a:rPr lang="en-US" altLang="en-US" dirty="0">
                <a:solidFill>
                  <a:schemeClr val="bg1"/>
                </a:solidFill>
              </a:rPr>
              <a:t>Demand for US dollars has exploded.</a:t>
            </a:r>
          </a:p>
          <a:p>
            <a:pPr lvl="1" algn="just">
              <a:lnSpc>
                <a:spcPct val="90000"/>
              </a:lnSpc>
            </a:pPr>
            <a:r>
              <a:rPr lang="en-US" altLang="en-US" dirty="0">
                <a:solidFill>
                  <a:schemeClr val="bg1"/>
                </a:solidFill>
              </a:rPr>
              <a:t>The Cuban people distrust the CUP and the CUC.</a:t>
            </a:r>
          </a:p>
          <a:p>
            <a:pPr lvl="1" algn="just">
              <a:lnSpc>
                <a:spcPct val="90000"/>
              </a:lnSpc>
            </a:pPr>
            <a:r>
              <a:rPr lang="en-US" altLang="en-US" dirty="0">
                <a:solidFill>
                  <a:schemeClr val="bg1"/>
                </a:solidFill>
              </a:rPr>
              <a:t>Cuban leaders only trust the US dollar.</a:t>
            </a:r>
          </a:p>
          <a:p>
            <a:pPr lvl="1" algn="just">
              <a:lnSpc>
                <a:spcPct val="90000"/>
              </a:lnSpc>
            </a:pPr>
            <a:r>
              <a:rPr lang="en-US" altLang="en-US" dirty="0">
                <a:solidFill>
                  <a:schemeClr val="bg1"/>
                </a:solidFill>
              </a:rPr>
              <a:t>Although the Cuban government has handled Covid-19 crisis relatively well, the virus is taking a heavy toll on tourism, remittances and the economy in general.  </a:t>
            </a:r>
          </a:p>
          <a:p>
            <a:pPr lvl="1" algn="just">
              <a:lnSpc>
                <a:spcPct val="90000"/>
              </a:lnSpc>
            </a:pPr>
            <a:r>
              <a:rPr lang="en-US" altLang="en-US" dirty="0">
                <a:solidFill>
                  <a:schemeClr val="bg1"/>
                </a:solidFill>
              </a:rPr>
              <a:t>A perfect storm for the Cuban Peso (CUP): stronger demand with a limited supply of US dollars.</a:t>
            </a:r>
          </a:p>
          <a:p>
            <a:pPr lvl="1" algn="just">
              <a:lnSpc>
                <a:spcPct val="90000"/>
              </a:lnSpc>
            </a:pPr>
            <a:endParaRPr lang="en-US" altLang="en-US" dirty="0">
              <a:solidFill>
                <a:schemeClr val="bg1"/>
              </a:solidFill>
            </a:endParaRPr>
          </a:p>
          <a:p>
            <a:pPr lvl="1" algn="just">
              <a:lnSpc>
                <a:spcPct val="90000"/>
              </a:lnSpc>
            </a:pPr>
            <a:endParaRPr lang="en-US" altLang="en-US" dirty="0">
              <a:solidFill>
                <a:schemeClr val="bg1"/>
              </a:solidFill>
            </a:endParaRPr>
          </a:p>
          <a:p>
            <a:pPr>
              <a:lnSpc>
                <a:spcPct val="90000"/>
              </a:lnSpc>
            </a:pPr>
            <a:endParaRPr lang="en-US" altLang="en-US" dirty="0">
              <a:solidFill>
                <a:schemeClr val="bg1"/>
              </a:solidFill>
            </a:endParaRPr>
          </a:p>
          <a:p>
            <a:pPr>
              <a:lnSpc>
                <a:spcPct val="90000"/>
              </a:lnSpc>
              <a:buFontTx/>
              <a:buNone/>
            </a:pPr>
            <a:endParaRPr lang="en-US" alt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1A18080-5FC6-5046-8D0F-04ED5528D927}"/>
              </a:ext>
            </a:extLst>
          </p:cNvPr>
          <p:cNvSpPr>
            <a:spLocks noGrp="1" noChangeArrowheads="1"/>
          </p:cNvSpPr>
          <p:nvPr>
            <p:ph type="title"/>
          </p:nvPr>
        </p:nvSpPr>
        <p:spPr>
          <a:xfrm>
            <a:off x="431800" y="317500"/>
            <a:ext cx="8280400" cy="936625"/>
          </a:xfrm>
        </p:spPr>
        <p:txBody>
          <a:bodyPr/>
          <a:lstStyle/>
          <a:p>
            <a:r>
              <a:rPr lang="es-ES_tradnl" altLang="en-US" sz="4000" b="1">
                <a:solidFill>
                  <a:srgbClr val="FFFF00"/>
                </a:solidFill>
                <a:latin typeface="Times New Roman" panose="02020603050405020304" pitchFamily="18" charset="0"/>
                <a:cs typeface="Times New Roman" panose="02020603050405020304" pitchFamily="18" charset="0"/>
              </a:rPr>
              <a:t>The CUC has lost strenght</a:t>
            </a:r>
          </a:p>
        </p:txBody>
      </p:sp>
      <p:graphicFrame>
        <p:nvGraphicFramePr>
          <p:cNvPr id="7171" name="Object 3">
            <a:extLst>
              <a:ext uri="{FF2B5EF4-FFF2-40B4-BE49-F238E27FC236}">
                <a16:creationId xmlns:a16="http://schemas.microsoft.com/office/drawing/2014/main" id="{AEB6A40B-270C-DD4F-9105-B5F0BDE3317A}"/>
              </a:ext>
            </a:extLst>
          </p:cNvPr>
          <p:cNvGraphicFramePr>
            <a:graphicFrameLocks noGrp="1" noChangeAspect="1"/>
          </p:cNvGraphicFramePr>
          <p:nvPr>
            <p:ph type="chart" idx="1"/>
          </p:nvPr>
        </p:nvGraphicFramePr>
        <p:xfrm>
          <a:off x="176213" y="1503363"/>
          <a:ext cx="8382000" cy="4697412"/>
        </p:xfrm>
        <a:graphic>
          <a:graphicData uri="http://schemas.openxmlformats.org/presentationml/2006/ole">
            <mc:AlternateContent xmlns:mc="http://schemas.openxmlformats.org/markup-compatibility/2006">
              <mc:Choice xmlns:v="urn:schemas-microsoft-com:vml" Requires="v">
                <p:oleObj spid="_x0000_s7185" name="Chart" r:id="rId3" imgW="8737600" imgH="4902200" progId="Excel.Chart.8">
                  <p:embed/>
                </p:oleObj>
              </mc:Choice>
              <mc:Fallback>
                <p:oleObj name="Chart" r:id="rId3" imgW="8737600" imgH="4902200" progId="Excel.Chart.8">
                  <p:embed/>
                  <p:pic>
                    <p:nvPicPr>
                      <p:cNvPr id="0" name="Object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213" y="1503363"/>
                        <a:ext cx="8382000" cy="4697412"/>
                      </a:xfrm>
                      <a:prstGeom prst="rect">
                        <a:avLst/>
                      </a:prstGeom>
                    </p:spPr>
                  </p:pic>
                </p:oleObj>
              </mc:Fallback>
            </mc:AlternateContent>
          </a:graphicData>
        </a:graphic>
      </p:graphicFrame>
      <p:sp>
        <p:nvSpPr>
          <p:cNvPr id="7172" name="Text Box 4">
            <a:extLst>
              <a:ext uri="{FF2B5EF4-FFF2-40B4-BE49-F238E27FC236}">
                <a16:creationId xmlns:a16="http://schemas.microsoft.com/office/drawing/2014/main" id="{DDB614F4-57A7-E941-AD32-F56B186BEB0D}"/>
              </a:ext>
            </a:extLst>
          </p:cNvPr>
          <p:cNvSpPr txBox="1">
            <a:spLocks noChangeArrowheads="1"/>
          </p:cNvSpPr>
          <p:nvPr/>
        </p:nvSpPr>
        <p:spPr bwMode="auto">
          <a:xfrm>
            <a:off x="1752600" y="1354138"/>
            <a:ext cx="5410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defRPr>
            </a:lvl1pPr>
            <a:lvl2pPr marL="742950" indent="-285750">
              <a:spcBef>
                <a:spcPct val="20000"/>
              </a:spcBef>
              <a:buChar char="–"/>
              <a:defRPr sz="2800">
                <a:solidFill>
                  <a:schemeClr val="tx1"/>
                </a:solidFill>
                <a:latin typeface="Times" pitchFamily="2" charset="0"/>
              </a:defRPr>
            </a:lvl2pPr>
            <a:lvl3pPr marL="1143000" indent="-228600">
              <a:spcBef>
                <a:spcPct val="20000"/>
              </a:spcBef>
              <a:buChar char="•"/>
              <a:defRPr sz="2400">
                <a:solidFill>
                  <a:schemeClr val="tx1"/>
                </a:solidFill>
                <a:latin typeface="Times" pitchFamily="2" charset="0"/>
              </a:defRPr>
            </a:lvl3pPr>
            <a:lvl4pPr marL="1600200" indent="-228600">
              <a:spcBef>
                <a:spcPct val="20000"/>
              </a:spcBef>
              <a:buChar char="–"/>
              <a:defRPr sz="2000">
                <a:solidFill>
                  <a:schemeClr val="tx1"/>
                </a:solidFill>
                <a:latin typeface="Times" pitchFamily="2" charset="0"/>
              </a:defRPr>
            </a:lvl4pPr>
            <a:lvl5pPr marL="2057400" indent="-228600">
              <a:spcBef>
                <a:spcPct val="20000"/>
              </a:spcBef>
              <a:buChar char="»"/>
              <a:defRPr sz="2000">
                <a:solidFill>
                  <a:schemeClr val="tx1"/>
                </a:solidFill>
                <a:latin typeface="Times" pitchFamily="2" charset="0"/>
              </a:defRPr>
            </a:lvl5pPr>
            <a:lvl6pPr marL="2514600" indent="-228600" eaLnBrk="0" fontAlgn="base" hangingPunct="0">
              <a:spcBef>
                <a:spcPct val="20000"/>
              </a:spcBef>
              <a:spcAft>
                <a:spcPct val="0"/>
              </a:spcAft>
              <a:buChar char="»"/>
              <a:defRPr sz="2000">
                <a:solidFill>
                  <a:schemeClr val="tx1"/>
                </a:solidFill>
                <a:latin typeface="Times" pitchFamily="2" charset="0"/>
              </a:defRPr>
            </a:lvl6pPr>
            <a:lvl7pPr marL="2971800" indent="-228600" eaLnBrk="0" fontAlgn="base" hangingPunct="0">
              <a:spcBef>
                <a:spcPct val="20000"/>
              </a:spcBef>
              <a:spcAft>
                <a:spcPct val="0"/>
              </a:spcAft>
              <a:buChar char="»"/>
              <a:defRPr sz="2000">
                <a:solidFill>
                  <a:schemeClr val="tx1"/>
                </a:solidFill>
                <a:latin typeface="Times" pitchFamily="2" charset="0"/>
              </a:defRPr>
            </a:lvl7pPr>
            <a:lvl8pPr marL="3429000" indent="-228600" eaLnBrk="0" fontAlgn="base" hangingPunct="0">
              <a:spcBef>
                <a:spcPct val="20000"/>
              </a:spcBef>
              <a:spcAft>
                <a:spcPct val="0"/>
              </a:spcAft>
              <a:buChar char="»"/>
              <a:defRPr sz="2000">
                <a:solidFill>
                  <a:schemeClr val="tx1"/>
                </a:solidFill>
                <a:latin typeface="Times" pitchFamily="2" charset="0"/>
              </a:defRPr>
            </a:lvl8pPr>
            <a:lvl9pPr marL="3886200" indent="-228600" eaLnBrk="0" fontAlgn="base" hangingPunct="0">
              <a:spcBef>
                <a:spcPct val="20000"/>
              </a:spcBef>
              <a:spcAft>
                <a:spcPct val="0"/>
              </a:spcAft>
              <a:buChar char="»"/>
              <a:defRPr sz="2000">
                <a:solidFill>
                  <a:schemeClr val="tx1"/>
                </a:solidFill>
                <a:latin typeface="Times" pitchFamily="2" charset="0"/>
              </a:defRPr>
            </a:lvl9pPr>
          </a:lstStyle>
          <a:p>
            <a:pPr algn="ctr" eaLnBrk="1" hangingPunct="1">
              <a:spcBef>
                <a:spcPct val="50000"/>
              </a:spcBef>
              <a:buFontTx/>
              <a:buNone/>
            </a:pPr>
            <a:r>
              <a:rPr lang="en-US" altLang="en-US" sz="2000">
                <a:solidFill>
                  <a:srgbClr val="FFFF00"/>
                </a:solidFill>
                <a:latin typeface="Times New Roman" panose="02020603050405020304" pitchFamily="18" charset="0"/>
              </a:rPr>
              <a:t>$ US dollar/one CUC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7999EB92-1D57-054E-A314-41EF16D344C7}"/>
              </a:ext>
            </a:extLst>
          </p:cNvPr>
          <p:cNvSpPr>
            <a:spLocks noGrp="1" noChangeArrowheads="1"/>
          </p:cNvSpPr>
          <p:nvPr>
            <p:ph type="title"/>
          </p:nvPr>
        </p:nvSpPr>
        <p:spPr>
          <a:xfrm>
            <a:off x="322263" y="258763"/>
            <a:ext cx="8426450" cy="927100"/>
          </a:xfrm>
        </p:spPr>
        <p:txBody>
          <a:bodyPr/>
          <a:lstStyle/>
          <a:p>
            <a:br>
              <a:rPr lang="es-MX" altLang="en-US" sz="3600" b="1" dirty="0">
                <a:solidFill>
                  <a:srgbClr val="FFFF00"/>
                </a:solidFill>
              </a:rPr>
            </a:br>
            <a:r>
              <a:rPr lang="es-MX" altLang="en-US" sz="3600" b="1" dirty="0">
                <a:solidFill>
                  <a:srgbClr val="FFFF00"/>
                </a:solidFill>
              </a:rPr>
              <a:t>What the ‘Unification’ Discourse </a:t>
            </a:r>
            <a:br>
              <a:rPr lang="es-MX" altLang="en-US" sz="3600" b="1" dirty="0">
                <a:solidFill>
                  <a:srgbClr val="FFFF00"/>
                </a:solidFill>
              </a:rPr>
            </a:br>
            <a:r>
              <a:rPr lang="es-MX" altLang="en-US" sz="3600" b="1" dirty="0">
                <a:solidFill>
                  <a:srgbClr val="FFFF00"/>
                </a:solidFill>
              </a:rPr>
              <a:t>Really Meant</a:t>
            </a:r>
            <a:br>
              <a:rPr lang="es-MX" altLang="en-US" sz="3600" b="1" dirty="0">
                <a:solidFill>
                  <a:srgbClr val="FFFF00"/>
                </a:solidFill>
              </a:rPr>
            </a:br>
            <a:r>
              <a:rPr lang="es-MX" altLang="en-US" sz="3600" b="1" dirty="0">
                <a:solidFill>
                  <a:srgbClr val="FFFF00"/>
                </a:solidFill>
              </a:rPr>
              <a:t> </a:t>
            </a:r>
            <a:endParaRPr lang="en-US" altLang="en-US" sz="3600" b="1" dirty="0">
              <a:solidFill>
                <a:srgbClr val="FFFF00"/>
              </a:solidFill>
            </a:endParaRPr>
          </a:p>
        </p:txBody>
      </p:sp>
      <p:sp>
        <p:nvSpPr>
          <p:cNvPr id="8195" name="Rectangle 3">
            <a:extLst>
              <a:ext uri="{FF2B5EF4-FFF2-40B4-BE49-F238E27FC236}">
                <a16:creationId xmlns:a16="http://schemas.microsoft.com/office/drawing/2014/main" id="{3FC94E5E-E9F6-9F41-BE2B-0D73BB5234A2}"/>
              </a:ext>
            </a:extLst>
          </p:cNvPr>
          <p:cNvSpPr>
            <a:spLocks noGrp="1" noChangeArrowheads="1"/>
          </p:cNvSpPr>
          <p:nvPr>
            <p:ph type="body" idx="1"/>
          </p:nvPr>
        </p:nvSpPr>
        <p:spPr>
          <a:xfrm>
            <a:off x="685800" y="1185862"/>
            <a:ext cx="7772400" cy="5267473"/>
          </a:xfrm>
        </p:spPr>
        <p:txBody>
          <a:bodyPr/>
          <a:lstStyle/>
          <a:p>
            <a:endParaRPr lang="en-US" altLang="en-US" sz="2800" dirty="0">
              <a:solidFill>
                <a:schemeClr val="bg1"/>
              </a:solidFill>
              <a:latin typeface="Times New Roman" panose="02020603050405020304" pitchFamily="18" charset="0"/>
            </a:endParaRPr>
          </a:p>
          <a:p>
            <a:r>
              <a:rPr lang="en-US" altLang="en-US" sz="2800" dirty="0">
                <a:solidFill>
                  <a:schemeClr val="bg1"/>
                </a:solidFill>
                <a:latin typeface="Times New Roman" panose="02020603050405020304" pitchFamily="18" charset="0"/>
              </a:rPr>
              <a:t>Though COVID crisis expedited process, pandemic is not the cause of the dollar’s return.</a:t>
            </a:r>
          </a:p>
          <a:p>
            <a:r>
              <a:rPr lang="en-US" altLang="en-US" sz="2800" dirty="0">
                <a:solidFill>
                  <a:schemeClr val="bg1"/>
                </a:solidFill>
                <a:latin typeface="Times New Roman" panose="02020603050405020304" pitchFamily="18" charset="0"/>
              </a:rPr>
              <a:t>Government never meant a true monetary unification: the Zero Day was a ruse to take more CUCs out of circulation.</a:t>
            </a:r>
          </a:p>
          <a:p>
            <a:r>
              <a:rPr lang="en-US" altLang="en-US" sz="2800" dirty="0">
                <a:solidFill>
                  <a:schemeClr val="bg1"/>
                </a:solidFill>
                <a:latin typeface="Times New Roman" panose="02020603050405020304" pitchFamily="18" charset="0"/>
              </a:rPr>
              <a:t>A road map for unification never carefully laid out.</a:t>
            </a:r>
          </a:p>
          <a:p>
            <a:r>
              <a:rPr lang="en-US" altLang="en-US" sz="2800" dirty="0">
                <a:solidFill>
                  <a:schemeClr val="bg1"/>
                </a:solidFill>
                <a:latin typeface="Times New Roman" panose="02020603050405020304" pitchFamily="18" charset="0"/>
              </a:rPr>
              <a:t>The government’s critique of the dual system was in effect a complaint about the weakness of the CUC</a:t>
            </a:r>
          </a:p>
          <a:p>
            <a:endParaRPr lang="en-US" altLang="en-US" dirty="0">
              <a:solidFill>
                <a:schemeClr val="bg1"/>
              </a:solidFill>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3B416FD-890D-EB4F-9887-6768A7C0BA3D}"/>
              </a:ext>
            </a:extLst>
          </p:cNvPr>
          <p:cNvSpPr>
            <a:spLocks noGrp="1" noChangeArrowheads="1"/>
          </p:cNvSpPr>
          <p:nvPr>
            <p:ph type="title"/>
          </p:nvPr>
        </p:nvSpPr>
        <p:spPr>
          <a:xfrm>
            <a:off x="827088" y="1268413"/>
            <a:ext cx="7772400" cy="3076575"/>
          </a:xfrm>
        </p:spPr>
        <p:txBody>
          <a:bodyPr/>
          <a:lstStyle/>
          <a:p>
            <a:r>
              <a:rPr lang="es-MX" altLang="en-US" b="1">
                <a:solidFill>
                  <a:srgbClr val="FFFF00"/>
                </a:solidFill>
              </a:rPr>
              <a:t>Fallacies and Wrong Assumptions on the Cuban Dollarization</a:t>
            </a:r>
            <a:endParaRPr lang="en-US" altLang="en-US" b="1">
              <a:solidFill>
                <a:srgbClr val="FFFF00"/>
              </a:solidFill>
            </a:endParaRPr>
          </a:p>
        </p:txBody>
      </p:sp>
      <p:sp>
        <p:nvSpPr>
          <p:cNvPr id="2" name="Content Placeholder 1">
            <a:extLst>
              <a:ext uri="{FF2B5EF4-FFF2-40B4-BE49-F238E27FC236}">
                <a16:creationId xmlns:a16="http://schemas.microsoft.com/office/drawing/2014/main" id="{C9B9D7DB-78A9-F141-8016-5F878ACD63C1}"/>
              </a:ext>
            </a:extLst>
          </p:cNvPr>
          <p:cNvSpPr>
            <a:spLocks noGrp="1"/>
          </p:cNvSpPr>
          <p:nvPr>
            <p:ph idx="1"/>
          </p:nvPr>
        </p:nvSpPr>
        <p:spPr/>
        <p:txBody>
          <a:bodyPr/>
          <a:lstStyle/>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B2B9831-E615-C54F-9668-D9B72E4D836A}"/>
              </a:ext>
            </a:extLst>
          </p:cNvPr>
          <p:cNvSpPr>
            <a:spLocks noGrp="1" noChangeArrowheads="1"/>
          </p:cNvSpPr>
          <p:nvPr>
            <p:ph type="title"/>
          </p:nvPr>
        </p:nvSpPr>
        <p:spPr>
          <a:xfrm>
            <a:off x="1116013" y="333375"/>
            <a:ext cx="7329487" cy="1196975"/>
          </a:xfrm>
        </p:spPr>
        <p:txBody>
          <a:bodyPr/>
          <a:lstStyle/>
          <a:p>
            <a:r>
              <a:rPr lang="en-US" altLang="en-US" sz="4000" u="sng" dirty="0">
                <a:solidFill>
                  <a:srgbClr val="FFFF00"/>
                </a:solidFill>
              </a:rPr>
              <a:t>Monetary Dualism or </a:t>
            </a:r>
            <a:br>
              <a:rPr lang="en-US" altLang="en-US" sz="4000" u="sng" dirty="0">
                <a:solidFill>
                  <a:srgbClr val="FFFF00"/>
                </a:solidFill>
              </a:rPr>
            </a:br>
            <a:r>
              <a:rPr lang="en-US" altLang="en-US" sz="4000" u="sng" dirty="0">
                <a:solidFill>
                  <a:srgbClr val="FFFF00"/>
                </a:solidFill>
              </a:rPr>
              <a:t>Monetary Troika?</a:t>
            </a:r>
            <a:endParaRPr lang="en-US" altLang="en-US" sz="4000" dirty="0">
              <a:solidFill>
                <a:srgbClr val="FFFF00"/>
              </a:solidFill>
            </a:endParaRPr>
          </a:p>
        </p:txBody>
      </p:sp>
      <p:sp>
        <p:nvSpPr>
          <p:cNvPr id="106499" name="Rectangle 3">
            <a:extLst>
              <a:ext uri="{FF2B5EF4-FFF2-40B4-BE49-F238E27FC236}">
                <a16:creationId xmlns:a16="http://schemas.microsoft.com/office/drawing/2014/main" id="{57D6A8EC-8E93-FB48-A5E3-C7E787143259}"/>
              </a:ext>
            </a:extLst>
          </p:cNvPr>
          <p:cNvSpPr>
            <a:spLocks noGrp="1" noChangeArrowheads="1"/>
          </p:cNvSpPr>
          <p:nvPr>
            <p:ph type="body" idx="1"/>
          </p:nvPr>
        </p:nvSpPr>
        <p:spPr>
          <a:xfrm>
            <a:off x="755650" y="1773238"/>
            <a:ext cx="7993063" cy="4103687"/>
          </a:xfrm>
        </p:spPr>
        <p:txBody>
          <a:bodyPr/>
          <a:lstStyle/>
          <a:p>
            <a:pPr>
              <a:defRPr/>
            </a:pPr>
            <a:r>
              <a:rPr lang="en-US" sz="2600" dirty="0">
                <a:solidFill>
                  <a:schemeClr val="bg1">
                    <a:lumMod val="95000"/>
                  </a:schemeClr>
                </a:solidFill>
              </a:rPr>
              <a:t>Cuban monetary system is a </a:t>
            </a:r>
            <a:r>
              <a:rPr lang="en-US" sz="2600" b="1" dirty="0">
                <a:solidFill>
                  <a:schemeClr val="bg1">
                    <a:lumMod val="95000"/>
                  </a:schemeClr>
                </a:solidFill>
              </a:rPr>
              <a:t>troika </a:t>
            </a:r>
            <a:r>
              <a:rPr lang="en-US" sz="2600" dirty="0">
                <a:solidFill>
                  <a:schemeClr val="bg1">
                    <a:lumMod val="95000"/>
                  </a:schemeClr>
                </a:solidFill>
              </a:rPr>
              <a:t>rather than a </a:t>
            </a:r>
            <a:r>
              <a:rPr lang="en-US" sz="2600" b="1" dirty="0">
                <a:solidFill>
                  <a:schemeClr val="bg1">
                    <a:lumMod val="95000"/>
                  </a:schemeClr>
                </a:solidFill>
              </a:rPr>
              <a:t>dual </a:t>
            </a:r>
            <a:r>
              <a:rPr lang="en-US" sz="2600" dirty="0">
                <a:solidFill>
                  <a:schemeClr val="bg1">
                    <a:lumMod val="95000"/>
                  </a:schemeClr>
                </a:solidFill>
              </a:rPr>
              <a:t>system.</a:t>
            </a:r>
          </a:p>
          <a:p>
            <a:pPr lvl="1">
              <a:defRPr/>
            </a:pPr>
            <a:r>
              <a:rPr lang="en-US" sz="2200" dirty="0">
                <a:solidFill>
                  <a:schemeClr val="bg1">
                    <a:lumMod val="95000"/>
                  </a:schemeClr>
                </a:solidFill>
              </a:rPr>
              <a:t>Top: US dollar</a:t>
            </a:r>
          </a:p>
          <a:p>
            <a:pPr lvl="1">
              <a:defRPr/>
            </a:pPr>
            <a:r>
              <a:rPr lang="en-US" sz="2200" dirty="0">
                <a:solidFill>
                  <a:schemeClr val="bg1">
                    <a:lumMod val="95000"/>
                  </a:schemeClr>
                </a:solidFill>
              </a:rPr>
              <a:t>Middle: CUC as buffer and taxation tool, and as way to prevent compromising government’s US dollar reserves; </a:t>
            </a:r>
          </a:p>
          <a:p>
            <a:pPr lvl="1">
              <a:defRPr/>
            </a:pPr>
            <a:r>
              <a:rPr lang="en-US" altLang="en-US" sz="2200" dirty="0">
                <a:solidFill>
                  <a:schemeClr val="bg1">
                    <a:lumMod val="95000"/>
                  </a:schemeClr>
                </a:solidFill>
              </a:rPr>
              <a:t>Bottom:  CUP.</a:t>
            </a:r>
          </a:p>
          <a:p>
            <a:pPr marL="457200" lvl="1" indent="0">
              <a:buNone/>
              <a:defRPr/>
            </a:pPr>
            <a:endParaRPr lang="en-US" altLang="en-US" sz="2200" dirty="0">
              <a:solidFill>
                <a:schemeClr val="bg1">
                  <a:lumMod val="95000"/>
                </a:schemeClr>
              </a:solidFill>
            </a:endParaRPr>
          </a:p>
          <a:p>
            <a:pPr>
              <a:defRPr/>
            </a:pPr>
            <a:r>
              <a:rPr lang="en-US" sz="2800" dirty="0">
                <a:solidFill>
                  <a:schemeClr val="bg1">
                    <a:lumMod val="95000"/>
                  </a:schemeClr>
                </a:solidFill>
              </a:rPr>
              <a:t>CUC has worn out. Has lost its taxation power and has a disruptive effect on the supply chains of the economy.</a:t>
            </a:r>
          </a:p>
          <a:p>
            <a:pPr>
              <a:defRPr/>
            </a:pPr>
            <a:endParaRPr lang="en-US" altLang="en-US" sz="2600" dirty="0">
              <a:solidFill>
                <a:schemeClr val="bg1">
                  <a:lumMod val="9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CD15E7E-EEE7-334A-AFDA-6E4F5A403B09}"/>
              </a:ext>
            </a:extLst>
          </p:cNvPr>
          <p:cNvSpPr>
            <a:spLocks noGrp="1" noChangeArrowheads="1"/>
          </p:cNvSpPr>
          <p:nvPr>
            <p:ph type="title"/>
          </p:nvPr>
        </p:nvSpPr>
        <p:spPr>
          <a:xfrm>
            <a:off x="1116013" y="333375"/>
            <a:ext cx="7329487" cy="1196975"/>
          </a:xfrm>
        </p:spPr>
        <p:txBody>
          <a:bodyPr/>
          <a:lstStyle/>
          <a:p>
            <a:r>
              <a:rPr lang="en-US" altLang="en-US" sz="4000" u="sng" dirty="0">
                <a:solidFill>
                  <a:srgbClr val="FFFF00"/>
                </a:solidFill>
              </a:rPr>
              <a:t>Monetary Dualism Introduced Economic Distortions</a:t>
            </a:r>
            <a:r>
              <a:rPr lang="en-US" altLang="en-US" sz="4000" dirty="0">
                <a:solidFill>
                  <a:srgbClr val="FFFF00"/>
                </a:solidFill>
              </a:rPr>
              <a:t> </a:t>
            </a:r>
          </a:p>
        </p:txBody>
      </p:sp>
      <p:sp>
        <p:nvSpPr>
          <p:cNvPr id="106499" name="Rectangle 3">
            <a:extLst>
              <a:ext uri="{FF2B5EF4-FFF2-40B4-BE49-F238E27FC236}">
                <a16:creationId xmlns:a16="http://schemas.microsoft.com/office/drawing/2014/main" id="{3B325E06-ABA4-AE43-A5D7-0CF91732895D}"/>
              </a:ext>
            </a:extLst>
          </p:cNvPr>
          <p:cNvSpPr>
            <a:spLocks noGrp="1" noChangeArrowheads="1"/>
          </p:cNvSpPr>
          <p:nvPr>
            <p:ph type="body" idx="1"/>
          </p:nvPr>
        </p:nvSpPr>
        <p:spPr>
          <a:xfrm>
            <a:off x="755650" y="1773238"/>
            <a:ext cx="7993063" cy="4103687"/>
          </a:xfrm>
        </p:spPr>
        <p:txBody>
          <a:bodyPr/>
          <a:lstStyle/>
          <a:p>
            <a:pPr>
              <a:defRPr/>
            </a:pPr>
            <a:r>
              <a:rPr lang="en-US" sz="2600" dirty="0">
                <a:solidFill>
                  <a:schemeClr val="bg1">
                    <a:lumMod val="95000"/>
                  </a:schemeClr>
                </a:solidFill>
              </a:rPr>
              <a:t>If it were true, we would have to conclude that Cuba had a more efficient monetary system in the 80s, during the cusp of the central planning and the honey moon with the Soviet Union.</a:t>
            </a:r>
          </a:p>
          <a:p>
            <a:pPr>
              <a:defRPr/>
            </a:pPr>
            <a:r>
              <a:rPr lang="en-US" sz="2600" dirty="0">
                <a:solidFill>
                  <a:schemeClr val="bg1">
                    <a:lumMod val="95000"/>
                  </a:schemeClr>
                </a:solidFill>
              </a:rPr>
              <a:t>The artificial rate of one to one was not an invention in the early 90´s; it has existed for five decades  </a:t>
            </a:r>
          </a:p>
          <a:p>
            <a:pPr>
              <a:defRPr/>
            </a:pPr>
            <a:r>
              <a:rPr lang="en-US" sz="2600" dirty="0">
                <a:solidFill>
                  <a:schemeClr val="bg1">
                    <a:lumMod val="95000"/>
                  </a:schemeClr>
                </a:solidFill>
              </a:rPr>
              <a:t>The exchange rate labyrinth was complicated by the system of  bartering with Council for Mutual Economic Assistance (COMECON) member countries. </a:t>
            </a:r>
            <a:endParaRPr lang="en-US" altLang="en-US" sz="2600" dirty="0">
              <a:solidFill>
                <a:schemeClr val="bg1">
                  <a:lumMod val="95000"/>
                </a:schemeClr>
              </a:solidFill>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Digital Dots</Template>
  <TotalTime>2837</TotalTime>
  <Words>1380</Words>
  <Application>Microsoft Macintosh PowerPoint</Application>
  <PresentationFormat>On-screen Show (4:3)</PresentationFormat>
  <Paragraphs>122</Paragraphs>
  <Slides>21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Times</vt:lpstr>
      <vt:lpstr>Times New Roman</vt:lpstr>
      <vt:lpstr>Blank Presentation</vt:lpstr>
      <vt:lpstr>Chart</vt:lpstr>
      <vt:lpstr>The US Dollar is “Back” in Cuba:  Chronicle of a Foretold Return</vt:lpstr>
      <vt:lpstr>Order of Presentation</vt:lpstr>
      <vt:lpstr>The “Return” of the US dollar</vt:lpstr>
      <vt:lpstr>The CUP is on Life Support</vt:lpstr>
      <vt:lpstr>The CUC has lost strenght</vt:lpstr>
      <vt:lpstr> What the ‘Unification’ Discourse  Really Meant  </vt:lpstr>
      <vt:lpstr>Fallacies and Wrong Assumptions on the Cuban Dollarization</vt:lpstr>
      <vt:lpstr>Monetary Dualism or  Monetary Troika?</vt:lpstr>
      <vt:lpstr>Monetary Dualism Introduced Economic Distortions </vt:lpstr>
      <vt:lpstr>Dollarization Started in the Early 90´s  and Ended in 2004</vt:lpstr>
      <vt:lpstr>Monetary Dualism Hampers Exports Led to Crash of Sugar Industry</vt:lpstr>
      <vt:lpstr>Monetary Dualism Exaerbated   Inegalitarian Society</vt:lpstr>
      <vt:lpstr>What is Next?  Time is Running Out for the Cuban Peso</vt:lpstr>
      <vt:lpstr>Dollarization and the Economic Power of the Cuban Army</vt:lpstr>
      <vt:lpstr>The Inconvenience of  Monetary Unification</vt:lpstr>
      <vt:lpstr>Discouraging News  from Overseas</vt:lpstr>
      <vt:lpstr>Monetary Unification?</vt:lpstr>
      <vt:lpstr>Monetary Unification?</vt:lpstr>
      <vt:lpstr>Monetary Unification? Winners and Losers</vt:lpstr>
      <vt:lpstr>Questions that Must be Answered</vt:lpstr>
      <vt:lpstr>Conclussions</vt:lpstr>
    </vt:vector>
  </TitlesOfParts>
  <Company>H. Calero Consulting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 </dc:creator>
  <cp:lastModifiedBy>Backer, Larry Cata</cp:lastModifiedBy>
  <cp:revision>279</cp:revision>
  <dcterms:created xsi:type="dcterms:W3CDTF">2002-10-18T17:49:19Z</dcterms:created>
  <dcterms:modified xsi:type="dcterms:W3CDTF">2020-08-14T03:12:32Z</dcterms:modified>
</cp:coreProperties>
</file>