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0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philasun.com/travel/cuba-to-test-tourists-for-covid-19-for-entry-will-be-quarantined-sent-back-home/" TargetMode="Externa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s://cubaplatform.org/food-and-agriculture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philasun.com/travel/cuba-to-test-tourists-for-covid-19-for-entry-will-be-quarantined-sent-back-home/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s://cubaplatform.org/food-and-agricultur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4BAE82-64F6-824D-9F04-EF6E1C2D5AE7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30D17B65-B6DD-B347-BA81-2248ACF57668}">
      <dgm:prSet/>
      <dgm:spPr/>
      <dgm:t>
        <a:bodyPr/>
        <a:lstStyle/>
        <a:p>
          <a:r>
            <a:rPr lang="en-US"/>
            <a:t>Most attention focused on great powers and great tragedies</a:t>
          </a:r>
        </a:p>
      </dgm:t>
    </dgm:pt>
    <dgm:pt modelId="{ACB301B5-5A08-CF49-B9B0-CDFE5F0BD448}" type="parTrans" cxnId="{EC672960-2AF6-DE4D-A0BB-53BA3413A9C3}">
      <dgm:prSet/>
      <dgm:spPr/>
      <dgm:t>
        <a:bodyPr/>
        <a:lstStyle/>
        <a:p>
          <a:endParaRPr lang="en-US"/>
        </a:p>
      </dgm:t>
    </dgm:pt>
    <dgm:pt modelId="{7D0B3AB8-18EF-8645-A31B-0FE2E7F10F3B}" type="sibTrans" cxnId="{EC672960-2AF6-DE4D-A0BB-53BA3413A9C3}">
      <dgm:prSet/>
      <dgm:spPr/>
      <dgm:t>
        <a:bodyPr/>
        <a:lstStyle/>
        <a:p>
          <a:endParaRPr lang="en-US"/>
        </a:p>
      </dgm:t>
    </dgm:pt>
    <dgm:pt modelId="{862E77D7-F965-DC4C-A197-FEF63512A36C}">
      <dgm:prSet/>
      <dgm:spPr/>
      <dgm:t>
        <a:bodyPr/>
        <a:lstStyle/>
        <a:p>
          <a:r>
            <a:rPr lang="en-US"/>
            <a:t>Viewed in the popular press and by certain states as a  test for the legitimacy and strength of a political system</a:t>
          </a:r>
        </a:p>
      </dgm:t>
    </dgm:pt>
    <dgm:pt modelId="{2F87DB35-E058-F448-A375-1EF8D41075EA}" type="parTrans" cxnId="{103366A6-177B-D94F-ACE6-21676C6D69B5}">
      <dgm:prSet/>
      <dgm:spPr/>
      <dgm:t>
        <a:bodyPr/>
        <a:lstStyle/>
        <a:p>
          <a:endParaRPr lang="en-US"/>
        </a:p>
      </dgm:t>
    </dgm:pt>
    <dgm:pt modelId="{638CBFFE-461F-5F47-A979-BA15900104D8}" type="sibTrans" cxnId="{103366A6-177B-D94F-ACE6-21676C6D69B5}">
      <dgm:prSet/>
      <dgm:spPr/>
      <dgm:t>
        <a:bodyPr/>
        <a:lstStyle/>
        <a:p>
          <a:endParaRPr lang="en-US"/>
        </a:p>
      </dgm:t>
    </dgm:pt>
    <dgm:pt modelId="{A1BEAA3D-51A2-CD44-9A02-A75569F452AA}">
      <dgm:prSet/>
      <dgm:spPr/>
      <dgm:t>
        <a:bodyPr/>
        <a:lstStyle/>
        <a:p>
          <a:r>
            <a:rPr lang="en-US"/>
            <a:t>The battles for policy supremacy between economics and health policy</a:t>
          </a:r>
        </a:p>
      </dgm:t>
    </dgm:pt>
    <dgm:pt modelId="{F8FCC690-0BA0-7B42-99BF-E118E0B85E1A}" type="parTrans" cxnId="{ECA7C370-A291-E344-A2A6-298B24DBF7FF}">
      <dgm:prSet/>
      <dgm:spPr/>
      <dgm:t>
        <a:bodyPr/>
        <a:lstStyle/>
        <a:p>
          <a:endParaRPr lang="en-US"/>
        </a:p>
      </dgm:t>
    </dgm:pt>
    <dgm:pt modelId="{320AA2CA-5B8C-F441-A53A-811A60CB836C}" type="sibTrans" cxnId="{ECA7C370-A291-E344-A2A6-298B24DBF7FF}">
      <dgm:prSet/>
      <dgm:spPr/>
      <dgm:t>
        <a:bodyPr/>
        <a:lstStyle/>
        <a:p>
          <a:endParaRPr lang="en-US"/>
        </a:p>
      </dgm:t>
    </dgm:pt>
    <dgm:pt modelId="{ADA94F5B-6473-9D4B-916A-D94C5591BF83}">
      <dgm:prSet/>
      <dgm:spPr/>
      <dgm:t>
        <a:bodyPr/>
        <a:lstStyle/>
        <a:p>
          <a:r>
            <a:rPr lang="en-US"/>
            <a:t>Policy shaped by need to preserve health of entire population</a:t>
          </a:r>
        </a:p>
      </dgm:t>
    </dgm:pt>
    <dgm:pt modelId="{DCC21924-896B-9B43-AD48-EB1DACF46045}" type="parTrans" cxnId="{8B38B650-422F-D84D-BC30-9A436A41C1FE}">
      <dgm:prSet/>
      <dgm:spPr/>
      <dgm:t>
        <a:bodyPr/>
        <a:lstStyle/>
        <a:p>
          <a:endParaRPr lang="en-US"/>
        </a:p>
      </dgm:t>
    </dgm:pt>
    <dgm:pt modelId="{BFADD713-34CF-9C45-9B99-BA0746AAA4EF}" type="sibTrans" cxnId="{8B38B650-422F-D84D-BC30-9A436A41C1FE}">
      <dgm:prSet/>
      <dgm:spPr/>
      <dgm:t>
        <a:bodyPr/>
        <a:lstStyle/>
        <a:p>
          <a:endParaRPr lang="en-US"/>
        </a:p>
      </dgm:t>
    </dgm:pt>
    <dgm:pt modelId="{9DB488F1-5B24-D14C-A272-BCF80FB427DC}">
      <dgm:prSet/>
      <dgm:spPr/>
      <dgm:t>
        <a:bodyPr/>
        <a:lstStyle/>
        <a:p>
          <a:r>
            <a:rPr lang="en-US"/>
            <a:t>Policy shaped by the need for a viable economic system to continue to function</a:t>
          </a:r>
        </a:p>
      </dgm:t>
    </dgm:pt>
    <dgm:pt modelId="{6F8B7B11-5211-B24F-BEF0-8681F736CD96}" type="parTrans" cxnId="{4A876902-A1B5-3145-84AA-CA825191FC25}">
      <dgm:prSet/>
      <dgm:spPr/>
      <dgm:t>
        <a:bodyPr/>
        <a:lstStyle/>
        <a:p>
          <a:endParaRPr lang="en-US"/>
        </a:p>
      </dgm:t>
    </dgm:pt>
    <dgm:pt modelId="{230DC5FE-55CF-3348-8E09-BEC15911D9DA}" type="sibTrans" cxnId="{4A876902-A1B5-3145-84AA-CA825191FC25}">
      <dgm:prSet/>
      <dgm:spPr/>
      <dgm:t>
        <a:bodyPr/>
        <a:lstStyle/>
        <a:p>
          <a:endParaRPr lang="en-US"/>
        </a:p>
      </dgm:t>
    </dgm:pt>
    <dgm:pt modelId="{DDDF8D28-76AD-194C-A286-D910D846FB67}">
      <dgm:prSet/>
      <dgm:spPr/>
      <dgm:t>
        <a:bodyPr/>
        <a:lstStyle/>
        <a:p>
          <a:r>
            <a:rPr lang="en-US"/>
            <a:t>Much less attention paid to the developing world </a:t>
          </a:r>
        </a:p>
      </dgm:t>
    </dgm:pt>
    <dgm:pt modelId="{A1C582EB-0911-E546-B4B0-8BD18131753C}" type="parTrans" cxnId="{60B26B1B-900D-6044-86D1-3CAD50F33827}">
      <dgm:prSet/>
      <dgm:spPr/>
      <dgm:t>
        <a:bodyPr/>
        <a:lstStyle/>
        <a:p>
          <a:endParaRPr lang="en-US"/>
        </a:p>
      </dgm:t>
    </dgm:pt>
    <dgm:pt modelId="{F1CD6959-3ABF-FC4D-9B3E-3563F5983225}" type="sibTrans" cxnId="{60B26B1B-900D-6044-86D1-3CAD50F33827}">
      <dgm:prSet/>
      <dgm:spPr/>
      <dgm:t>
        <a:bodyPr/>
        <a:lstStyle/>
        <a:p>
          <a:endParaRPr lang="en-US"/>
        </a:p>
      </dgm:t>
    </dgm:pt>
    <dgm:pt modelId="{A53FA05A-0106-6844-B166-4A300C850F6F}">
      <dgm:prSet/>
      <dgm:spPr/>
      <dgm:t>
        <a:bodyPr/>
        <a:lstStyle/>
        <a:p>
          <a:r>
            <a:rPr lang="en-US"/>
            <a:t>Exception—sensationalism in tragedy (Central and South America)</a:t>
          </a:r>
        </a:p>
      </dgm:t>
    </dgm:pt>
    <dgm:pt modelId="{207E65A9-5169-B74A-A879-370A65B780C8}" type="parTrans" cxnId="{B0E51456-5216-0546-A48C-8F346E64BECC}">
      <dgm:prSet/>
      <dgm:spPr/>
      <dgm:t>
        <a:bodyPr/>
        <a:lstStyle/>
        <a:p>
          <a:endParaRPr lang="en-US"/>
        </a:p>
      </dgm:t>
    </dgm:pt>
    <dgm:pt modelId="{2D1E787A-E84B-DE4D-A311-CA4C302F8356}" type="sibTrans" cxnId="{B0E51456-5216-0546-A48C-8F346E64BECC}">
      <dgm:prSet/>
      <dgm:spPr/>
      <dgm:t>
        <a:bodyPr/>
        <a:lstStyle/>
        <a:p>
          <a:endParaRPr lang="en-US"/>
        </a:p>
      </dgm:t>
    </dgm:pt>
    <dgm:pt modelId="{4B55130B-1915-5C41-8908-AAE891F290EE}">
      <dgm:prSet/>
      <dgm:spPr/>
      <dgm:t>
        <a:bodyPr/>
        <a:lstStyle/>
        <a:p>
          <a:r>
            <a:rPr lang="en-US"/>
            <a:t>Exception—where a government that is unpopular in the United States does “badly” in its response (Brazil) </a:t>
          </a:r>
        </a:p>
      </dgm:t>
    </dgm:pt>
    <dgm:pt modelId="{A5946A34-10F0-AA4F-B3EB-3AE33EFEABCC}" type="parTrans" cxnId="{5DE05693-E44A-8644-99EF-D9DE092525DA}">
      <dgm:prSet/>
      <dgm:spPr/>
      <dgm:t>
        <a:bodyPr/>
        <a:lstStyle/>
        <a:p>
          <a:endParaRPr lang="en-US"/>
        </a:p>
      </dgm:t>
    </dgm:pt>
    <dgm:pt modelId="{C161DB9E-CD2F-954C-A789-918D3035D11E}" type="sibTrans" cxnId="{5DE05693-E44A-8644-99EF-D9DE092525DA}">
      <dgm:prSet/>
      <dgm:spPr/>
      <dgm:t>
        <a:bodyPr/>
        <a:lstStyle/>
        <a:p>
          <a:endParaRPr lang="en-US"/>
        </a:p>
      </dgm:t>
    </dgm:pt>
    <dgm:pt modelId="{13AFED26-9053-9540-B7A4-71608C2B54C3}" type="pres">
      <dgm:prSet presAssocID="{074BAE82-64F6-824D-9F04-EF6E1C2D5AE7}" presName="linear" presStyleCnt="0">
        <dgm:presLayoutVars>
          <dgm:animLvl val="lvl"/>
          <dgm:resizeHandles val="exact"/>
        </dgm:presLayoutVars>
      </dgm:prSet>
      <dgm:spPr/>
    </dgm:pt>
    <dgm:pt modelId="{2D9C1257-55D3-2B4D-B657-FFD387E9A062}" type="pres">
      <dgm:prSet presAssocID="{30D17B65-B6DD-B347-BA81-2248ACF5766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AC14304-2A4C-5D4D-B2F1-3483C8D1AF8A}" type="pres">
      <dgm:prSet presAssocID="{30D17B65-B6DD-B347-BA81-2248ACF57668}" presName="childText" presStyleLbl="revTx" presStyleIdx="0" presStyleCnt="3">
        <dgm:presLayoutVars>
          <dgm:bulletEnabled val="1"/>
        </dgm:presLayoutVars>
      </dgm:prSet>
      <dgm:spPr/>
    </dgm:pt>
    <dgm:pt modelId="{CC57B63F-9905-3649-8F53-7475B26882FE}" type="pres">
      <dgm:prSet presAssocID="{A1BEAA3D-51A2-CD44-9A02-A75569F452A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FE8DD5A-5B97-2C45-8EC6-9D22B23D310D}" type="pres">
      <dgm:prSet presAssocID="{A1BEAA3D-51A2-CD44-9A02-A75569F452AA}" presName="childText" presStyleLbl="revTx" presStyleIdx="1" presStyleCnt="3">
        <dgm:presLayoutVars>
          <dgm:bulletEnabled val="1"/>
        </dgm:presLayoutVars>
      </dgm:prSet>
      <dgm:spPr/>
    </dgm:pt>
    <dgm:pt modelId="{878E299E-2C56-F843-9E22-0DC7504C47DD}" type="pres">
      <dgm:prSet presAssocID="{DDDF8D28-76AD-194C-A286-D910D846FB6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B166AEB-C89F-3C48-B53F-5D2C05491E04}" type="pres">
      <dgm:prSet presAssocID="{DDDF8D28-76AD-194C-A286-D910D846FB6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A876902-A1B5-3145-84AA-CA825191FC25}" srcId="{A1BEAA3D-51A2-CD44-9A02-A75569F452AA}" destId="{9DB488F1-5B24-D14C-A272-BCF80FB427DC}" srcOrd="1" destOrd="0" parTransId="{6F8B7B11-5211-B24F-BEF0-8681F736CD96}" sibTransId="{230DC5FE-55CF-3348-8E09-BEC15911D9DA}"/>
    <dgm:cxn modelId="{E81C2914-1272-774E-BE16-3555E1925AB2}" type="presOf" srcId="{DDDF8D28-76AD-194C-A286-D910D846FB67}" destId="{878E299E-2C56-F843-9E22-0DC7504C47DD}" srcOrd="0" destOrd="0" presId="urn:microsoft.com/office/officeart/2005/8/layout/vList2"/>
    <dgm:cxn modelId="{60B26B1B-900D-6044-86D1-3CAD50F33827}" srcId="{074BAE82-64F6-824D-9F04-EF6E1C2D5AE7}" destId="{DDDF8D28-76AD-194C-A286-D910D846FB67}" srcOrd="2" destOrd="0" parTransId="{A1C582EB-0911-E546-B4B0-8BD18131753C}" sibTransId="{F1CD6959-3ABF-FC4D-9B3E-3563F5983225}"/>
    <dgm:cxn modelId="{ACEB9A1B-37AE-5243-9C32-FF1F4B991F8F}" type="presOf" srcId="{ADA94F5B-6473-9D4B-916A-D94C5591BF83}" destId="{8FE8DD5A-5B97-2C45-8EC6-9D22B23D310D}" srcOrd="0" destOrd="0" presId="urn:microsoft.com/office/officeart/2005/8/layout/vList2"/>
    <dgm:cxn modelId="{8BA6C622-E596-0942-8A3C-1DD09A313AB1}" type="presOf" srcId="{A53FA05A-0106-6844-B166-4A300C850F6F}" destId="{8B166AEB-C89F-3C48-B53F-5D2C05491E04}" srcOrd="0" destOrd="0" presId="urn:microsoft.com/office/officeart/2005/8/layout/vList2"/>
    <dgm:cxn modelId="{0E5C4B26-69A2-7145-A04F-61123D5973AD}" type="presOf" srcId="{4B55130B-1915-5C41-8908-AAE891F290EE}" destId="{8B166AEB-C89F-3C48-B53F-5D2C05491E04}" srcOrd="0" destOrd="1" presId="urn:microsoft.com/office/officeart/2005/8/layout/vList2"/>
    <dgm:cxn modelId="{DDD63147-C9D7-7E42-8A4B-16E3836B62E2}" type="presOf" srcId="{862E77D7-F965-DC4C-A197-FEF63512A36C}" destId="{9AC14304-2A4C-5D4D-B2F1-3483C8D1AF8A}" srcOrd="0" destOrd="0" presId="urn:microsoft.com/office/officeart/2005/8/layout/vList2"/>
    <dgm:cxn modelId="{8B38B650-422F-D84D-BC30-9A436A41C1FE}" srcId="{A1BEAA3D-51A2-CD44-9A02-A75569F452AA}" destId="{ADA94F5B-6473-9D4B-916A-D94C5591BF83}" srcOrd="0" destOrd="0" parTransId="{DCC21924-896B-9B43-AD48-EB1DACF46045}" sibTransId="{BFADD713-34CF-9C45-9B99-BA0746AAA4EF}"/>
    <dgm:cxn modelId="{B0E51456-5216-0546-A48C-8F346E64BECC}" srcId="{DDDF8D28-76AD-194C-A286-D910D846FB67}" destId="{A53FA05A-0106-6844-B166-4A300C850F6F}" srcOrd="0" destOrd="0" parTransId="{207E65A9-5169-B74A-A879-370A65B780C8}" sibTransId="{2D1E787A-E84B-DE4D-A311-CA4C302F8356}"/>
    <dgm:cxn modelId="{EC672960-2AF6-DE4D-A0BB-53BA3413A9C3}" srcId="{074BAE82-64F6-824D-9F04-EF6E1C2D5AE7}" destId="{30D17B65-B6DD-B347-BA81-2248ACF57668}" srcOrd="0" destOrd="0" parTransId="{ACB301B5-5A08-CF49-B9B0-CDFE5F0BD448}" sibTransId="{7D0B3AB8-18EF-8645-A31B-0FE2E7F10F3B}"/>
    <dgm:cxn modelId="{ECA7C370-A291-E344-A2A6-298B24DBF7FF}" srcId="{074BAE82-64F6-824D-9F04-EF6E1C2D5AE7}" destId="{A1BEAA3D-51A2-CD44-9A02-A75569F452AA}" srcOrd="1" destOrd="0" parTransId="{F8FCC690-0BA0-7B42-99BF-E118E0B85E1A}" sibTransId="{320AA2CA-5B8C-F441-A53A-811A60CB836C}"/>
    <dgm:cxn modelId="{76E38B7F-70EB-A540-83A8-F6089100908E}" type="presOf" srcId="{074BAE82-64F6-824D-9F04-EF6E1C2D5AE7}" destId="{13AFED26-9053-9540-B7A4-71608C2B54C3}" srcOrd="0" destOrd="0" presId="urn:microsoft.com/office/officeart/2005/8/layout/vList2"/>
    <dgm:cxn modelId="{5DE05693-E44A-8644-99EF-D9DE092525DA}" srcId="{DDDF8D28-76AD-194C-A286-D910D846FB67}" destId="{4B55130B-1915-5C41-8908-AAE891F290EE}" srcOrd="1" destOrd="0" parTransId="{A5946A34-10F0-AA4F-B3EB-3AE33EFEABCC}" sibTransId="{C161DB9E-CD2F-954C-A789-918D3035D11E}"/>
    <dgm:cxn modelId="{CED0A794-5512-7A48-ABBD-295C94C4677E}" type="presOf" srcId="{30D17B65-B6DD-B347-BA81-2248ACF57668}" destId="{2D9C1257-55D3-2B4D-B657-FFD387E9A062}" srcOrd="0" destOrd="0" presId="urn:microsoft.com/office/officeart/2005/8/layout/vList2"/>
    <dgm:cxn modelId="{C4424A9C-9558-654D-8A78-24E98529D602}" type="presOf" srcId="{9DB488F1-5B24-D14C-A272-BCF80FB427DC}" destId="{8FE8DD5A-5B97-2C45-8EC6-9D22B23D310D}" srcOrd="0" destOrd="1" presId="urn:microsoft.com/office/officeart/2005/8/layout/vList2"/>
    <dgm:cxn modelId="{103366A6-177B-D94F-ACE6-21676C6D69B5}" srcId="{30D17B65-B6DD-B347-BA81-2248ACF57668}" destId="{862E77D7-F965-DC4C-A197-FEF63512A36C}" srcOrd="0" destOrd="0" parTransId="{2F87DB35-E058-F448-A375-1EF8D41075EA}" sibTransId="{638CBFFE-461F-5F47-A979-BA15900104D8}"/>
    <dgm:cxn modelId="{5076D1FB-081E-8B43-AA0A-9D0AEA6CB788}" type="presOf" srcId="{A1BEAA3D-51A2-CD44-9A02-A75569F452AA}" destId="{CC57B63F-9905-3649-8F53-7475B26882FE}" srcOrd="0" destOrd="0" presId="urn:microsoft.com/office/officeart/2005/8/layout/vList2"/>
    <dgm:cxn modelId="{45A0999C-445C-8344-BBD0-FC260125B806}" type="presParOf" srcId="{13AFED26-9053-9540-B7A4-71608C2B54C3}" destId="{2D9C1257-55D3-2B4D-B657-FFD387E9A062}" srcOrd="0" destOrd="0" presId="urn:microsoft.com/office/officeart/2005/8/layout/vList2"/>
    <dgm:cxn modelId="{2FB96741-6550-134E-9713-2A8FD1291414}" type="presParOf" srcId="{13AFED26-9053-9540-B7A4-71608C2B54C3}" destId="{9AC14304-2A4C-5D4D-B2F1-3483C8D1AF8A}" srcOrd="1" destOrd="0" presId="urn:microsoft.com/office/officeart/2005/8/layout/vList2"/>
    <dgm:cxn modelId="{3FC14D90-D347-A346-801C-05DB0001F88A}" type="presParOf" srcId="{13AFED26-9053-9540-B7A4-71608C2B54C3}" destId="{CC57B63F-9905-3649-8F53-7475B26882FE}" srcOrd="2" destOrd="0" presId="urn:microsoft.com/office/officeart/2005/8/layout/vList2"/>
    <dgm:cxn modelId="{0C077539-BA0B-7C46-9ACD-95C521689B3D}" type="presParOf" srcId="{13AFED26-9053-9540-B7A4-71608C2B54C3}" destId="{8FE8DD5A-5B97-2C45-8EC6-9D22B23D310D}" srcOrd="3" destOrd="0" presId="urn:microsoft.com/office/officeart/2005/8/layout/vList2"/>
    <dgm:cxn modelId="{2BDB9FC4-C526-0348-8867-9D97D433BBCE}" type="presParOf" srcId="{13AFED26-9053-9540-B7A4-71608C2B54C3}" destId="{878E299E-2C56-F843-9E22-0DC7504C47DD}" srcOrd="4" destOrd="0" presId="urn:microsoft.com/office/officeart/2005/8/layout/vList2"/>
    <dgm:cxn modelId="{FB57933A-617B-6249-8A51-A8AB7FAD7CAD}" type="presParOf" srcId="{13AFED26-9053-9540-B7A4-71608C2B54C3}" destId="{8B166AEB-C89F-3C48-B53F-5D2C05491E0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C49F60-7803-8942-8EE1-FAEA4794D3C4}" type="doc">
      <dgm:prSet loTypeId="urn:microsoft.com/office/officeart/2005/8/layout/hList6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69C196A-1A99-0C4F-ACC0-FF474E750C71}">
      <dgm:prSet/>
      <dgm:spPr/>
      <dgm:t>
        <a:bodyPr/>
        <a:lstStyle/>
        <a:p>
          <a:r>
            <a:rPr lang="en-US"/>
            <a:t>Has many of the characteristics of a developing states</a:t>
          </a:r>
        </a:p>
      </dgm:t>
    </dgm:pt>
    <dgm:pt modelId="{E8C179D3-DA97-1743-AE51-6260AC7040BD}" type="parTrans" cxnId="{D3C86F3F-B6A1-704A-B1CD-BFD909106D91}">
      <dgm:prSet/>
      <dgm:spPr/>
      <dgm:t>
        <a:bodyPr/>
        <a:lstStyle/>
        <a:p>
          <a:endParaRPr lang="en-US"/>
        </a:p>
      </dgm:t>
    </dgm:pt>
    <dgm:pt modelId="{13A1A910-4CA8-884A-86A5-4CED97B08CC6}" type="sibTrans" cxnId="{D3C86F3F-B6A1-704A-B1CD-BFD909106D91}">
      <dgm:prSet/>
      <dgm:spPr/>
      <dgm:t>
        <a:bodyPr/>
        <a:lstStyle/>
        <a:p>
          <a:endParaRPr lang="en-US"/>
        </a:p>
      </dgm:t>
    </dgm:pt>
    <dgm:pt modelId="{CA78242E-7702-9144-B18A-39D5F64BF49D}">
      <dgm:prSet/>
      <dgm:spPr/>
      <dgm:t>
        <a:bodyPr/>
        <a:lstStyle/>
        <a:p>
          <a:r>
            <a:rPr lang="en-US"/>
            <a:t>But also shares some of the characteristics and sensibilities of a developed state</a:t>
          </a:r>
        </a:p>
      </dgm:t>
    </dgm:pt>
    <dgm:pt modelId="{1F9520A8-FD6C-754F-9C66-9132C7E45A65}" type="parTrans" cxnId="{D8D2FDF8-546E-034C-8F69-AC9B2ADD9714}">
      <dgm:prSet/>
      <dgm:spPr/>
      <dgm:t>
        <a:bodyPr/>
        <a:lstStyle/>
        <a:p>
          <a:endParaRPr lang="en-US"/>
        </a:p>
      </dgm:t>
    </dgm:pt>
    <dgm:pt modelId="{F06F04CD-0B1D-B047-AE06-C71242B97E95}" type="sibTrans" cxnId="{D8D2FDF8-546E-034C-8F69-AC9B2ADD9714}">
      <dgm:prSet/>
      <dgm:spPr/>
      <dgm:t>
        <a:bodyPr/>
        <a:lstStyle/>
        <a:p>
          <a:endParaRPr lang="en-US"/>
        </a:p>
      </dgm:t>
    </dgm:pt>
    <dgm:pt modelId="{77AC51BB-5A60-8646-90FC-3DCBC65E8A70}">
      <dgm:prSet/>
      <dgm:spPr/>
      <dgm:t>
        <a:bodyPr/>
        <a:lstStyle/>
        <a:p>
          <a:r>
            <a:rPr lang="en-US"/>
            <a:t>The conflict with the United States adds greater interest</a:t>
          </a:r>
        </a:p>
      </dgm:t>
    </dgm:pt>
    <dgm:pt modelId="{62901D9B-5C31-5248-AA31-96092EF355AD}" type="parTrans" cxnId="{7C53304A-196A-7C4B-8208-88BFB15CEFF6}">
      <dgm:prSet/>
      <dgm:spPr/>
      <dgm:t>
        <a:bodyPr/>
        <a:lstStyle/>
        <a:p>
          <a:endParaRPr lang="en-US"/>
        </a:p>
      </dgm:t>
    </dgm:pt>
    <dgm:pt modelId="{AB824E3B-7FEA-5344-89B4-B05615D607A2}" type="sibTrans" cxnId="{7C53304A-196A-7C4B-8208-88BFB15CEFF6}">
      <dgm:prSet/>
      <dgm:spPr/>
      <dgm:t>
        <a:bodyPr/>
        <a:lstStyle/>
        <a:p>
          <a:endParaRPr lang="en-US"/>
        </a:p>
      </dgm:t>
    </dgm:pt>
    <dgm:pt modelId="{EDC8A369-D70F-AC4E-A0C5-E83613BB22AB}">
      <dgm:prSet/>
      <dgm:spPr/>
      <dgm:t>
        <a:bodyPr/>
        <a:lstStyle/>
        <a:p>
          <a:r>
            <a:rPr lang="en-US"/>
            <a:t>The issue of medical internationalism exposes quite strong ideological rifts between Marxist Leninist and Western Liberal Democratic sensibilities</a:t>
          </a:r>
        </a:p>
      </dgm:t>
    </dgm:pt>
    <dgm:pt modelId="{CE4D9B24-CCCE-9544-AEE5-C0721785618F}" type="parTrans" cxnId="{9668034A-2C31-C240-B2DE-D1A0263F27C1}">
      <dgm:prSet/>
      <dgm:spPr/>
      <dgm:t>
        <a:bodyPr/>
        <a:lstStyle/>
        <a:p>
          <a:endParaRPr lang="en-US"/>
        </a:p>
      </dgm:t>
    </dgm:pt>
    <dgm:pt modelId="{A8320596-DAE9-1449-98D0-59EB6D623D50}" type="sibTrans" cxnId="{9668034A-2C31-C240-B2DE-D1A0263F27C1}">
      <dgm:prSet/>
      <dgm:spPr/>
      <dgm:t>
        <a:bodyPr/>
        <a:lstStyle/>
        <a:p>
          <a:endParaRPr lang="en-US"/>
        </a:p>
      </dgm:t>
    </dgm:pt>
    <dgm:pt modelId="{D66A7B4D-CB05-1F45-B97A-DBD27A622799}">
      <dgm:prSet/>
      <dgm:spPr/>
      <dgm:t>
        <a:bodyPr/>
        <a:lstStyle/>
        <a:p>
          <a:r>
            <a:rPr lang="en-US"/>
            <a:t>The tensions between seeking to help and protecting populations  is substantially exposed</a:t>
          </a:r>
        </a:p>
      </dgm:t>
    </dgm:pt>
    <dgm:pt modelId="{92D5F221-CA9C-9742-8865-69083FCC0123}" type="parTrans" cxnId="{077B6773-64F4-1A44-A73D-279F0FD93F93}">
      <dgm:prSet/>
      <dgm:spPr/>
      <dgm:t>
        <a:bodyPr/>
        <a:lstStyle/>
        <a:p>
          <a:endParaRPr lang="en-US"/>
        </a:p>
      </dgm:t>
    </dgm:pt>
    <dgm:pt modelId="{8C204BAF-D051-EC42-AD1D-EDF106E5A1AB}" type="sibTrans" cxnId="{077B6773-64F4-1A44-A73D-279F0FD93F93}">
      <dgm:prSet/>
      <dgm:spPr/>
      <dgm:t>
        <a:bodyPr/>
        <a:lstStyle/>
        <a:p>
          <a:endParaRPr lang="en-US"/>
        </a:p>
      </dgm:t>
    </dgm:pt>
    <dgm:pt modelId="{34032716-F5E0-5B44-8770-1CD989CAF87D}">
      <dgm:prSet/>
      <dgm:spPr/>
      <dgm:t>
        <a:bodyPr/>
        <a:lstStyle/>
        <a:p>
          <a:r>
            <a:rPr lang="en-US"/>
            <a:t>The interactions of economic and health policy and their tensions are highlighted</a:t>
          </a:r>
        </a:p>
      </dgm:t>
    </dgm:pt>
    <dgm:pt modelId="{067AB29E-4D98-F144-989C-091D56741A90}" type="parTrans" cxnId="{566253B1-E578-434A-8F2D-16466D39A009}">
      <dgm:prSet/>
      <dgm:spPr/>
      <dgm:t>
        <a:bodyPr/>
        <a:lstStyle/>
        <a:p>
          <a:endParaRPr lang="en-US"/>
        </a:p>
      </dgm:t>
    </dgm:pt>
    <dgm:pt modelId="{3BB83EB4-D37C-3F4A-8E2F-F96016601D00}" type="sibTrans" cxnId="{566253B1-E578-434A-8F2D-16466D39A009}">
      <dgm:prSet/>
      <dgm:spPr/>
      <dgm:t>
        <a:bodyPr/>
        <a:lstStyle/>
        <a:p>
          <a:endParaRPr lang="en-US"/>
        </a:p>
      </dgm:t>
    </dgm:pt>
    <dgm:pt modelId="{1D47AD97-AFBE-3340-ADB9-7CDA8498BBAE}">
      <dgm:prSet/>
      <dgm:spPr/>
      <dgm:t>
        <a:bodyPr/>
        <a:lstStyle/>
        <a:p>
          <a:r>
            <a:rPr lang="en-US"/>
            <a:t>The specific effect of placement downstream in pathways of economic production produces dependencies that then affect health policy and capabilities</a:t>
          </a:r>
        </a:p>
      </dgm:t>
    </dgm:pt>
    <dgm:pt modelId="{392D31C8-3180-FB4B-8819-8CC963811C56}" type="parTrans" cxnId="{98F54EF9-582F-4B4B-A269-DC2D3BB54D29}">
      <dgm:prSet/>
      <dgm:spPr/>
      <dgm:t>
        <a:bodyPr/>
        <a:lstStyle/>
        <a:p>
          <a:endParaRPr lang="en-US"/>
        </a:p>
      </dgm:t>
    </dgm:pt>
    <dgm:pt modelId="{B3F77DE7-8515-6C45-BAB9-0149B16C3772}" type="sibTrans" cxnId="{98F54EF9-582F-4B4B-A269-DC2D3BB54D29}">
      <dgm:prSet/>
      <dgm:spPr/>
      <dgm:t>
        <a:bodyPr/>
        <a:lstStyle/>
        <a:p>
          <a:endParaRPr lang="en-US"/>
        </a:p>
      </dgm:t>
    </dgm:pt>
    <dgm:pt modelId="{508631FB-EE87-1E4F-8818-1E517BAD3666}" type="pres">
      <dgm:prSet presAssocID="{B9C49F60-7803-8942-8EE1-FAEA4794D3C4}" presName="Name0" presStyleCnt="0">
        <dgm:presLayoutVars>
          <dgm:dir/>
          <dgm:resizeHandles val="exact"/>
        </dgm:presLayoutVars>
      </dgm:prSet>
      <dgm:spPr/>
    </dgm:pt>
    <dgm:pt modelId="{DCD3EA52-65B2-A946-B2BD-567CBF3D2DED}" type="pres">
      <dgm:prSet presAssocID="{269C196A-1A99-0C4F-ACC0-FF474E750C71}" presName="node" presStyleLbl="node1" presStyleIdx="0" presStyleCnt="7">
        <dgm:presLayoutVars>
          <dgm:bulletEnabled val="1"/>
        </dgm:presLayoutVars>
      </dgm:prSet>
      <dgm:spPr/>
    </dgm:pt>
    <dgm:pt modelId="{079CE69A-C680-CA44-BBF3-7EFE4FDF4F87}" type="pres">
      <dgm:prSet presAssocID="{13A1A910-4CA8-884A-86A5-4CED97B08CC6}" presName="sibTrans" presStyleCnt="0"/>
      <dgm:spPr/>
    </dgm:pt>
    <dgm:pt modelId="{A1F9282B-B029-FE4E-83E4-44D87DC7BEEA}" type="pres">
      <dgm:prSet presAssocID="{CA78242E-7702-9144-B18A-39D5F64BF49D}" presName="node" presStyleLbl="node1" presStyleIdx="1" presStyleCnt="7">
        <dgm:presLayoutVars>
          <dgm:bulletEnabled val="1"/>
        </dgm:presLayoutVars>
      </dgm:prSet>
      <dgm:spPr/>
    </dgm:pt>
    <dgm:pt modelId="{AA52C02F-DF45-6B4D-8FB3-F303100743BF}" type="pres">
      <dgm:prSet presAssocID="{F06F04CD-0B1D-B047-AE06-C71242B97E95}" presName="sibTrans" presStyleCnt="0"/>
      <dgm:spPr/>
    </dgm:pt>
    <dgm:pt modelId="{AB074736-C90B-C444-9125-0A16F608B2D9}" type="pres">
      <dgm:prSet presAssocID="{77AC51BB-5A60-8646-90FC-3DCBC65E8A70}" presName="node" presStyleLbl="node1" presStyleIdx="2" presStyleCnt="7">
        <dgm:presLayoutVars>
          <dgm:bulletEnabled val="1"/>
        </dgm:presLayoutVars>
      </dgm:prSet>
      <dgm:spPr/>
    </dgm:pt>
    <dgm:pt modelId="{C5F0FBE8-D1FF-3246-A35E-803A88A14404}" type="pres">
      <dgm:prSet presAssocID="{AB824E3B-7FEA-5344-89B4-B05615D607A2}" presName="sibTrans" presStyleCnt="0"/>
      <dgm:spPr/>
    </dgm:pt>
    <dgm:pt modelId="{994A1FEF-D47C-9444-B5E6-92CA4EECD460}" type="pres">
      <dgm:prSet presAssocID="{EDC8A369-D70F-AC4E-A0C5-E83613BB22AB}" presName="node" presStyleLbl="node1" presStyleIdx="3" presStyleCnt="7">
        <dgm:presLayoutVars>
          <dgm:bulletEnabled val="1"/>
        </dgm:presLayoutVars>
      </dgm:prSet>
      <dgm:spPr/>
    </dgm:pt>
    <dgm:pt modelId="{2BDBF834-57D1-7549-8655-1B5E0990827A}" type="pres">
      <dgm:prSet presAssocID="{A8320596-DAE9-1449-98D0-59EB6D623D50}" presName="sibTrans" presStyleCnt="0"/>
      <dgm:spPr/>
    </dgm:pt>
    <dgm:pt modelId="{ACC4CD13-C02E-5B4E-9447-8EAC8F868579}" type="pres">
      <dgm:prSet presAssocID="{D66A7B4D-CB05-1F45-B97A-DBD27A622799}" presName="node" presStyleLbl="node1" presStyleIdx="4" presStyleCnt="7">
        <dgm:presLayoutVars>
          <dgm:bulletEnabled val="1"/>
        </dgm:presLayoutVars>
      </dgm:prSet>
      <dgm:spPr/>
    </dgm:pt>
    <dgm:pt modelId="{7F3EF452-767D-514F-AEF3-0955044CE109}" type="pres">
      <dgm:prSet presAssocID="{8C204BAF-D051-EC42-AD1D-EDF106E5A1AB}" presName="sibTrans" presStyleCnt="0"/>
      <dgm:spPr/>
    </dgm:pt>
    <dgm:pt modelId="{7BEB3B79-E54A-5742-8748-80C26C619822}" type="pres">
      <dgm:prSet presAssocID="{34032716-F5E0-5B44-8770-1CD989CAF87D}" presName="node" presStyleLbl="node1" presStyleIdx="5" presStyleCnt="7">
        <dgm:presLayoutVars>
          <dgm:bulletEnabled val="1"/>
        </dgm:presLayoutVars>
      </dgm:prSet>
      <dgm:spPr/>
    </dgm:pt>
    <dgm:pt modelId="{EDAE30C4-54F1-584A-A0DF-293D3A1D4CCC}" type="pres">
      <dgm:prSet presAssocID="{3BB83EB4-D37C-3F4A-8E2F-F96016601D00}" presName="sibTrans" presStyleCnt="0"/>
      <dgm:spPr/>
    </dgm:pt>
    <dgm:pt modelId="{32B347D9-C19F-E749-9E13-BEB1689BAE23}" type="pres">
      <dgm:prSet presAssocID="{1D47AD97-AFBE-3340-ADB9-7CDA8498BBAE}" presName="node" presStyleLbl="node1" presStyleIdx="6" presStyleCnt="7">
        <dgm:presLayoutVars>
          <dgm:bulletEnabled val="1"/>
        </dgm:presLayoutVars>
      </dgm:prSet>
      <dgm:spPr/>
    </dgm:pt>
  </dgm:ptLst>
  <dgm:cxnLst>
    <dgm:cxn modelId="{4E001205-0221-7648-BCAC-E1BBBDE85588}" type="presOf" srcId="{D66A7B4D-CB05-1F45-B97A-DBD27A622799}" destId="{ACC4CD13-C02E-5B4E-9447-8EAC8F868579}" srcOrd="0" destOrd="0" presId="urn:microsoft.com/office/officeart/2005/8/layout/hList6"/>
    <dgm:cxn modelId="{43E0C40A-8AE7-D547-B17F-CF48CF40B1EF}" type="presOf" srcId="{34032716-F5E0-5B44-8770-1CD989CAF87D}" destId="{7BEB3B79-E54A-5742-8748-80C26C619822}" srcOrd="0" destOrd="0" presId="urn:microsoft.com/office/officeart/2005/8/layout/hList6"/>
    <dgm:cxn modelId="{DDC75A38-8BC0-A643-83D7-BB80D2E0ACFE}" type="presOf" srcId="{EDC8A369-D70F-AC4E-A0C5-E83613BB22AB}" destId="{994A1FEF-D47C-9444-B5E6-92CA4EECD460}" srcOrd="0" destOrd="0" presId="urn:microsoft.com/office/officeart/2005/8/layout/hList6"/>
    <dgm:cxn modelId="{D3C86F3F-B6A1-704A-B1CD-BFD909106D91}" srcId="{B9C49F60-7803-8942-8EE1-FAEA4794D3C4}" destId="{269C196A-1A99-0C4F-ACC0-FF474E750C71}" srcOrd="0" destOrd="0" parTransId="{E8C179D3-DA97-1743-AE51-6260AC7040BD}" sibTransId="{13A1A910-4CA8-884A-86A5-4CED97B08CC6}"/>
    <dgm:cxn modelId="{9668034A-2C31-C240-B2DE-D1A0263F27C1}" srcId="{B9C49F60-7803-8942-8EE1-FAEA4794D3C4}" destId="{EDC8A369-D70F-AC4E-A0C5-E83613BB22AB}" srcOrd="3" destOrd="0" parTransId="{CE4D9B24-CCCE-9544-AEE5-C0721785618F}" sibTransId="{A8320596-DAE9-1449-98D0-59EB6D623D50}"/>
    <dgm:cxn modelId="{7C53304A-196A-7C4B-8208-88BFB15CEFF6}" srcId="{B9C49F60-7803-8942-8EE1-FAEA4794D3C4}" destId="{77AC51BB-5A60-8646-90FC-3DCBC65E8A70}" srcOrd="2" destOrd="0" parTransId="{62901D9B-5C31-5248-AA31-96092EF355AD}" sibTransId="{AB824E3B-7FEA-5344-89B4-B05615D607A2}"/>
    <dgm:cxn modelId="{077B6773-64F4-1A44-A73D-279F0FD93F93}" srcId="{B9C49F60-7803-8942-8EE1-FAEA4794D3C4}" destId="{D66A7B4D-CB05-1F45-B97A-DBD27A622799}" srcOrd="4" destOrd="0" parTransId="{92D5F221-CA9C-9742-8865-69083FCC0123}" sibTransId="{8C204BAF-D051-EC42-AD1D-EDF106E5A1AB}"/>
    <dgm:cxn modelId="{03A10A8C-AC76-B547-ACDE-0D86D79D1120}" type="presOf" srcId="{269C196A-1A99-0C4F-ACC0-FF474E750C71}" destId="{DCD3EA52-65B2-A946-B2BD-567CBF3D2DED}" srcOrd="0" destOrd="0" presId="urn:microsoft.com/office/officeart/2005/8/layout/hList6"/>
    <dgm:cxn modelId="{E4947B9D-170E-1644-AAA6-B61B50442EA7}" type="presOf" srcId="{CA78242E-7702-9144-B18A-39D5F64BF49D}" destId="{A1F9282B-B029-FE4E-83E4-44D87DC7BEEA}" srcOrd="0" destOrd="0" presId="urn:microsoft.com/office/officeart/2005/8/layout/hList6"/>
    <dgm:cxn modelId="{566253B1-E578-434A-8F2D-16466D39A009}" srcId="{B9C49F60-7803-8942-8EE1-FAEA4794D3C4}" destId="{34032716-F5E0-5B44-8770-1CD989CAF87D}" srcOrd="5" destOrd="0" parTransId="{067AB29E-4D98-F144-989C-091D56741A90}" sibTransId="{3BB83EB4-D37C-3F4A-8E2F-F96016601D00}"/>
    <dgm:cxn modelId="{493E34E0-2D36-0D4E-8B8A-B4076BF2A301}" type="presOf" srcId="{1D47AD97-AFBE-3340-ADB9-7CDA8498BBAE}" destId="{32B347D9-C19F-E749-9E13-BEB1689BAE23}" srcOrd="0" destOrd="0" presId="urn:microsoft.com/office/officeart/2005/8/layout/hList6"/>
    <dgm:cxn modelId="{08CD44EB-3ADD-3E4C-82DE-5ACE65D8C882}" type="presOf" srcId="{77AC51BB-5A60-8646-90FC-3DCBC65E8A70}" destId="{AB074736-C90B-C444-9125-0A16F608B2D9}" srcOrd="0" destOrd="0" presId="urn:microsoft.com/office/officeart/2005/8/layout/hList6"/>
    <dgm:cxn modelId="{4244BAF2-20D4-3548-B7C2-D99FF4316B60}" type="presOf" srcId="{B9C49F60-7803-8942-8EE1-FAEA4794D3C4}" destId="{508631FB-EE87-1E4F-8818-1E517BAD3666}" srcOrd="0" destOrd="0" presId="urn:microsoft.com/office/officeart/2005/8/layout/hList6"/>
    <dgm:cxn modelId="{D8D2FDF8-546E-034C-8F69-AC9B2ADD9714}" srcId="{B9C49F60-7803-8942-8EE1-FAEA4794D3C4}" destId="{CA78242E-7702-9144-B18A-39D5F64BF49D}" srcOrd="1" destOrd="0" parTransId="{1F9520A8-FD6C-754F-9C66-9132C7E45A65}" sibTransId="{F06F04CD-0B1D-B047-AE06-C71242B97E95}"/>
    <dgm:cxn modelId="{98F54EF9-582F-4B4B-A269-DC2D3BB54D29}" srcId="{B9C49F60-7803-8942-8EE1-FAEA4794D3C4}" destId="{1D47AD97-AFBE-3340-ADB9-7CDA8498BBAE}" srcOrd="6" destOrd="0" parTransId="{392D31C8-3180-FB4B-8819-8CC963811C56}" sibTransId="{B3F77DE7-8515-6C45-BAB9-0149B16C3772}"/>
    <dgm:cxn modelId="{37C92FDA-631D-7B42-9BA7-C39717A9AFD1}" type="presParOf" srcId="{508631FB-EE87-1E4F-8818-1E517BAD3666}" destId="{DCD3EA52-65B2-A946-B2BD-567CBF3D2DED}" srcOrd="0" destOrd="0" presId="urn:microsoft.com/office/officeart/2005/8/layout/hList6"/>
    <dgm:cxn modelId="{06CD38E3-8946-1041-8E5A-B6970ECB04ED}" type="presParOf" srcId="{508631FB-EE87-1E4F-8818-1E517BAD3666}" destId="{079CE69A-C680-CA44-BBF3-7EFE4FDF4F87}" srcOrd="1" destOrd="0" presId="urn:microsoft.com/office/officeart/2005/8/layout/hList6"/>
    <dgm:cxn modelId="{59F21EE0-9852-8546-9EEA-EC133CDBB99F}" type="presParOf" srcId="{508631FB-EE87-1E4F-8818-1E517BAD3666}" destId="{A1F9282B-B029-FE4E-83E4-44D87DC7BEEA}" srcOrd="2" destOrd="0" presId="urn:microsoft.com/office/officeart/2005/8/layout/hList6"/>
    <dgm:cxn modelId="{839C9A15-2078-3445-9F71-0AFBB44FABCD}" type="presParOf" srcId="{508631FB-EE87-1E4F-8818-1E517BAD3666}" destId="{AA52C02F-DF45-6B4D-8FB3-F303100743BF}" srcOrd="3" destOrd="0" presId="urn:microsoft.com/office/officeart/2005/8/layout/hList6"/>
    <dgm:cxn modelId="{E7BC6E07-591D-894F-BEFB-6489FEEEB311}" type="presParOf" srcId="{508631FB-EE87-1E4F-8818-1E517BAD3666}" destId="{AB074736-C90B-C444-9125-0A16F608B2D9}" srcOrd="4" destOrd="0" presId="urn:microsoft.com/office/officeart/2005/8/layout/hList6"/>
    <dgm:cxn modelId="{02CFA8E7-115C-A94E-8E3F-2C969B0B0B3E}" type="presParOf" srcId="{508631FB-EE87-1E4F-8818-1E517BAD3666}" destId="{C5F0FBE8-D1FF-3246-A35E-803A88A14404}" srcOrd="5" destOrd="0" presId="urn:microsoft.com/office/officeart/2005/8/layout/hList6"/>
    <dgm:cxn modelId="{5E89949E-C38D-D248-B35B-98D1C3C430C1}" type="presParOf" srcId="{508631FB-EE87-1E4F-8818-1E517BAD3666}" destId="{994A1FEF-D47C-9444-B5E6-92CA4EECD460}" srcOrd="6" destOrd="0" presId="urn:microsoft.com/office/officeart/2005/8/layout/hList6"/>
    <dgm:cxn modelId="{7C6DE431-DC23-784E-90E6-C5F0910CF0B2}" type="presParOf" srcId="{508631FB-EE87-1E4F-8818-1E517BAD3666}" destId="{2BDBF834-57D1-7549-8655-1B5E0990827A}" srcOrd="7" destOrd="0" presId="urn:microsoft.com/office/officeart/2005/8/layout/hList6"/>
    <dgm:cxn modelId="{5461668E-1DF7-D24F-9F09-602DF9869372}" type="presParOf" srcId="{508631FB-EE87-1E4F-8818-1E517BAD3666}" destId="{ACC4CD13-C02E-5B4E-9447-8EAC8F868579}" srcOrd="8" destOrd="0" presId="urn:microsoft.com/office/officeart/2005/8/layout/hList6"/>
    <dgm:cxn modelId="{A2992F3A-1093-5F4A-95FC-111DCE8A8467}" type="presParOf" srcId="{508631FB-EE87-1E4F-8818-1E517BAD3666}" destId="{7F3EF452-767D-514F-AEF3-0955044CE109}" srcOrd="9" destOrd="0" presId="urn:microsoft.com/office/officeart/2005/8/layout/hList6"/>
    <dgm:cxn modelId="{0744CE77-8538-0142-B1FF-AEDEAED1C334}" type="presParOf" srcId="{508631FB-EE87-1E4F-8818-1E517BAD3666}" destId="{7BEB3B79-E54A-5742-8748-80C26C619822}" srcOrd="10" destOrd="0" presId="urn:microsoft.com/office/officeart/2005/8/layout/hList6"/>
    <dgm:cxn modelId="{306F74BD-AB1D-3043-B1DB-AA5C2811D663}" type="presParOf" srcId="{508631FB-EE87-1E4F-8818-1E517BAD3666}" destId="{EDAE30C4-54F1-584A-A0DF-293D3A1D4CCC}" srcOrd="11" destOrd="0" presId="urn:microsoft.com/office/officeart/2005/8/layout/hList6"/>
    <dgm:cxn modelId="{CC9B0AC3-D290-FB40-BA9B-2F26AE161FD7}" type="presParOf" srcId="{508631FB-EE87-1E4F-8818-1E517BAD3666}" destId="{32B347D9-C19F-E749-9E13-BEB1689BAE23}" srcOrd="1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E4C848-28B7-6944-A2FF-33930836DF20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F08F724-97DC-FF46-9831-31DA57A5F3AE}">
      <dgm:prSet/>
      <dgm:spPr/>
      <dgm:t>
        <a:bodyPr/>
        <a:lstStyle/>
        <a:p>
          <a:r>
            <a:rPr lang="en-US"/>
            <a:t>The infection vectors</a:t>
          </a:r>
        </a:p>
      </dgm:t>
    </dgm:pt>
    <dgm:pt modelId="{74424DF0-52D8-2945-9E78-DF56ACB5FAC9}" type="parTrans" cxnId="{7AECAC9A-24C4-8E4F-B76E-99F66DAF4168}">
      <dgm:prSet/>
      <dgm:spPr/>
      <dgm:t>
        <a:bodyPr/>
        <a:lstStyle/>
        <a:p>
          <a:endParaRPr lang="en-US"/>
        </a:p>
      </dgm:t>
    </dgm:pt>
    <dgm:pt modelId="{A42EF9F8-3F25-A140-AB95-7C5CDA259DB4}" type="sibTrans" cxnId="{7AECAC9A-24C4-8E4F-B76E-99F66DAF4168}">
      <dgm:prSet/>
      <dgm:spPr/>
      <dgm:t>
        <a:bodyPr/>
        <a:lstStyle/>
        <a:p>
          <a:endParaRPr lang="en-US"/>
        </a:p>
      </dgm:t>
    </dgm:pt>
    <dgm:pt modelId="{0D64C20A-ECA4-714C-9BD3-D13BC6DE0A52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Tourism—European visitors right before the European flareup</a:t>
          </a:r>
        </a:p>
      </dgm:t>
    </dgm:pt>
    <dgm:pt modelId="{A58D2207-19FF-034D-9F46-1A8B37A47284}" type="parTrans" cxnId="{C05A452F-508B-4145-9F54-816473FD715F}">
      <dgm:prSet/>
      <dgm:spPr/>
      <dgm:t>
        <a:bodyPr/>
        <a:lstStyle/>
        <a:p>
          <a:endParaRPr lang="en-US"/>
        </a:p>
      </dgm:t>
    </dgm:pt>
    <dgm:pt modelId="{ADCAC94B-0B2F-8341-93BB-FC8B604295B8}" type="sibTrans" cxnId="{C05A452F-508B-4145-9F54-816473FD715F}">
      <dgm:prSet/>
      <dgm:spPr/>
      <dgm:t>
        <a:bodyPr/>
        <a:lstStyle/>
        <a:p>
          <a:endParaRPr lang="en-US"/>
        </a:p>
      </dgm:t>
    </dgm:pt>
    <dgm:pt modelId="{A3CAC449-F5DD-2146-9858-EE637881628C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Diaspora—Cubans traveling back and forth from countries immediately before flare ups in host states</a:t>
          </a:r>
        </a:p>
      </dgm:t>
    </dgm:pt>
    <dgm:pt modelId="{5E8AE495-DD8D-F242-8562-A09E04A7E019}" type="parTrans" cxnId="{207DC41A-A418-7341-B722-3B3F886E9F55}">
      <dgm:prSet/>
      <dgm:spPr/>
      <dgm:t>
        <a:bodyPr/>
        <a:lstStyle/>
        <a:p>
          <a:endParaRPr lang="en-US"/>
        </a:p>
      </dgm:t>
    </dgm:pt>
    <dgm:pt modelId="{2C2A61A9-0A0D-8A49-A892-15A1943E0984}" type="sibTrans" cxnId="{207DC41A-A418-7341-B722-3B3F886E9F55}">
      <dgm:prSet/>
      <dgm:spPr/>
      <dgm:t>
        <a:bodyPr/>
        <a:lstStyle/>
        <a:p>
          <a:endParaRPr lang="en-US"/>
        </a:p>
      </dgm:t>
    </dgm:pt>
    <dgm:pt modelId="{5B1F32B1-9729-E14E-B23B-2E357BD3F2D3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/>
            <a:t>Internationalism--Cuban doctors and other medical staff abroad</a:t>
          </a:r>
        </a:p>
      </dgm:t>
    </dgm:pt>
    <dgm:pt modelId="{6FD60366-2B51-D645-8110-79992D45CBB1}" type="parTrans" cxnId="{5EA91182-FC55-D54C-A52E-22C43CF9D4D1}">
      <dgm:prSet/>
      <dgm:spPr/>
      <dgm:t>
        <a:bodyPr/>
        <a:lstStyle/>
        <a:p>
          <a:endParaRPr lang="en-US"/>
        </a:p>
      </dgm:t>
    </dgm:pt>
    <dgm:pt modelId="{1BEEAB76-D81D-2445-A54F-EB057FC83A14}" type="sibTrans" cxnId="{5EA91182-FC55-D54C-A52E-22C43CF9D4D1}">
      <dgm:prSet/>
      <dgm:spPr/>
      <dgm:t>
        <a:bodyPr/>
        <a:lstStyle/>
        <a:p>
          <a:endParaRPr lang="en-US"/>
        </a:p>
      </dgm:t>
    </dgm:pt>
    <dgm:pt modelId="{A27BD878-FEB8-794A-A563-18F21AAC49CF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/>
            <a:t>Humanitarianism—the sage of the cruise ships allowed to dock in Cuba</a:t>
          </a:r>
        </a:p>
      </dgm:t>
    </dgm:pt>
    <dgm:pt modelId="{4BB6C8AC-076A-BA48-92E5-CF55D03E95C7}" type="parTrans" cxnId="{403DA5C0-6C98-1A4A-9D3F-077E1E62B7F7}">
      <dgm:prSet/>
      <dgm:spPr/>
      <dgm:t>
        <a:bodyPr/>
        <a:lstStyle/>
        <a:p>
          <a:endParaRPr lang="en-US"/>
        </a:p>
      </dgm:t>
    </dgm:pt>
    <dgm:pt modelId="{379F632A-79AC-0947-B374-197DB8ADE817}" type="sibTrans" cxnId="{403DA5C0-6C98-1A4A-9D3F-077E1E62B7F7}">
      <dgm:prSet/>
      <dgm:spPr/>
      <dgm:t>
        <a:bodyPr/>
        <a:lstStyle/>
        <a:p>
          <a:endParaRPr lang="en-US"/>
        </a:p>
      </dgm:t>
    </dgm:pt>
    <dgm:pt modelId="{8E559DD6-8015-414F-B327-A7FFE5F5E264}">
      <dgm:prSet/>
      <dgm:spPr/>
      <dgm:t>
        <a:bodyPr/>
        <a:lstStyle/>
        <a:p>
          <a:r>
            <a:rPr lang="en-US"/>
            <a:t>Consequences</a:t>
          </a:r>
        </a:p>
      </dgm:t>
    </dgm:pt>
    <dgm:pt modelId="{93738744-AED0-AB4E-9BF5-A845FA783358}" type="parTrans" cxnId="{C921104F-B076-6742-B367-8AFD71726914}">
      <dgm:prSet/>
      <dgm:spPr/>
      <dgm:t>
        <a:bodyPr/>
        <a:lstStyle/>
        <a:p>
          <a:endParaRPr lang="en-US"/>
        </a:p>
      </dgm:t>
    </dgm:pt>
    <dgm:pt modelId="{42EA8CD1-6F45-1946-B8D8-A8CED5767518}" type="sibTrans" cxnId="{C921104F-B076-6742-B367-8AFD71726914}">
      <dgm:prSet/>
      <dgm:spPr/>
      <dgm:t>
        <a:bodyPr/>
        <a:lstStyle/>
        <a:p>
          <a:endParaRPr lang="en-US"/>
        </a:p>
      </dgm:t>
    </dgm:pt>
    <dgm:pt modelId="{86940D4C-6FB3-8840-A209-193FAB960847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/>
            <a:t>Closing borders</a:t>
          </a:r>
        </a:p>
      </dgm:t>
    </dgm:pt>
    <dgm:pt modelId="{1FA0A22A-0C38-0448-B54D-726B70C15E98}" type="parTrans" cxnId="{9DB5A097-A46E-F44C-9E97-BB61593DD135}">
      <dgm:prSet/>
      <dgm:spPr/>
      <dgm:t>
        <a:bodyPr/>
        <a:lstStyle/>
        <a:p>
          <a:endParaRPr lang="en-US"/>
        </a:p>
      </dgm:t>
    </dgm:pt>
    <dgm:pt modelId="{C106240D-C4CA-CE45-A192-23B23C67BD52}" type="sibTrans" cxnId="{9DB5A097-A46E-F44C-9E97-BB61593DD135}">
      <dgm:prSet/>
      <dgm:spPr/>
      <dgm:t>
        <a:bodyPr/>
        <a:lstStyle/>
        <a:p>
          <a:endParaRPr lang="en-US"/>
        </a:p>
      </dgm:t>
    </dgm:pt>
    <dgm:pt modelId="{5D8A145C-70AC-904B-867A-A1FAA124DD29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/>
            <a:t>Developing treatments</a:t>
          </a:r>
        </a:p>
      </dgm:t>
    </dgm:pt>
    <dgm:pt modelId="{9AE0E96A-41DF-F348-909E-E9B44401A25D}" type="parTrans" cxnId="{E4A5BD21-AB0E-AB48-BBD0-E7DDD0E40069}">
      <dgm:prSet/>
      <dgm:spPr/>
      <dgm:t>
        <a:bodyPr/>
        <a:lstStyle/>
        <a:p>
          <a:endParaRPr lang="en-US"/>
        </a:p>
      </dgm:t>
    </dgm:pt>
    <dgm:pt modelId="{9268C4C2-6190-5B4F-827C-2A5CC533448F}" type="sibTrans" cxnId="{E4A5BD21-AB0E-AB48-BBD0-E7DDD0E40069}">
      <dgm:prSet/>
      <dgm:spPr/>
      <dgm:t>
        <a:bodyPr/>
        <a:lstStyle/>
        <a:p>
          <a:endParaRPr lang="en-US"/>
        </a:p>
      </dgm:t>
    </dgm:pt>
    <dgm:pt modelId="{F79A1A4C-8311-704D-8653-CE86AC25C868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/>
            <a:t>Keeping the country running in the face of shortages</a:t>
          </a:r>
        </a:p>
      </dgm:t>
    </dgm:pt>
    <dgm:pt modelId="{5544429A-C1FB-DE40-A19F-01B4921CD654}" type="parTrans" cxnId="{5DCD268A-C554-AB42-8C2E-61314D7F315C}">
      <dgm:prSet/>
      <dgm:spPr/>
      <dgm:t>
        <a:bodyPr/>
        <a:lstStyle/>
        <a:p>
          <a:endParaRPr lang="en-US"/>
        </a:p>
      </dgm:t>
    </dgm:pt>
    <dgm:pt modelId="{AE977E51-E6D4-4F46-87BE-8288158EA53D}" type="sibTrans" cxnId="{5DCD268A-C554-AB42-8C2E-61314D7F315C}">
      <dgm:prSet/>
      <dgm:spPr/>
      <dgm:t>
        <a:bodyPr/>
        <a:lstStyle/>
        <a:p>
          <a:endParaRPr lang="en-US"/>
        </a:p>
      </dgm:t>
    </dgm:pt>
    <dgm:pt modelId="{26AE4D78-F390-ED46-96BC-43A55643F952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/>
            <a:t>Reducing incidence of mortality and disease severity</a:t>
          </a:r>
        </a:p>
      </dgm:t>
    </dgm:pt>
    <dgm:pt modelId="{936C542A-BAD2-BB45-A4B0-ACCF95D93436}" type="parTrans" cxnId="{B5A2A8E2-ECA8-DB4C-92F2-35AD9017E207}">
      <dgm:prSet/>
      <dgm:spPr/>
      <dgm:t>
        <a:bodyPr/>
        <a:lstStyle/>
        <a:p>
          <a:endParaRPr lang="en-US"/>
        </a:p>
      </dgm:t>
    </dgm:pt>
    <dgm:pt modelId="{1129B398-367C-7841-B415-13F439A89427}" type="sibTrans" cxnId="{B5A2A8E2-ECA8-DB4C-92F2-35AD9017E207}">
      <dgm:prSet/>
      <dgm:spPr/>
      <dgm:t>
        <a:bodyPr/>
        <a:lstStyle/>
        <a:p>
          <a:endParaRPr lang="en-US"/>
        </a:p>
      </dgm:t>
    </dgm:pt>
    <dgm:pt modelId="{CA0988FA-6363-3D47-8035-95C227184C72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Difficulties of maintaining disease reduction strategies</a:t>
          </a:r>
        </a:p>
      </dgm:t>
    </dgm:pt>
    <dgm:pt modelId="{6125F3BF-DBB2-3446-B2C9-265E4A530F11}" type="parTrans" cxnId="{3E1060FB-EAB1-2540-B527-432325B840F5}">
      <dgm:prSet/>
      <dgm:spPr/>
      <dgm:t>
        <a:bodyPr/>
        <a:lstStyle/>
        <a:p>
          <a:endParaRPr lang="en-US"/>
        </a:p>
      </dgm:t>
    </dgm:pt>
    <dgm:pt modelId="{2DCF6DB6-6DE8-2048-AD8C-9EA641F51200}" type="sibTrans" cxnId="{3E1060FB-EAB1-2540-B527-432325B840F5}">
      <dgm:prSet/>
      <dgm:spPr/>
      <dgm:t>
        <a:bodyPr/>
        <a:lstStyle/>
        <a:p>
          <a:endParaRPr lang="en-US"/>
        </a:p>
      </dgm:t>
    </dgm:pt>
    <dgm:pt modelId="{1510AAEE-A1A4-624C-B943-044A971CF444}" type="pres">
      <dgm:prSet presAssocID="{61E4C848-28B7-6944-A2FF-33930836DF20}" presName="linearFlow" presStyleCnt="0">
        <dgm:presLayoutVars>
          <dgm:dir/>
          <dgm:animLvl val="lvl"/>
          <dgm:resizeHandles val="exact"/>
        </dgm:presLayoutVars>
      </dgm:prSet>
      <dgm:spPr/>
    </dgm:pt>
    <dgm:pt modelId="{2A003091-0257-5249-A9EC-C167C566E1F8}" type="pres">
      <dgm:prSet presAssocID="{DF08F724-97DC-FF46-9831-31DA57A5F3AE}" presName="composite" presStyleCnt="0"/>
      <dgm:spPr/>
    </dgm:pt>
    <dgm:pt modelId="{F3FF11E7-ADC7-A54E-9866-5FD6DE8EC1D4}" type="pres">
      <dgm:prSet presAssocID="{DF08F724-97DC-FF46-9831-31DA57A5F3AE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87095C0C-4DD4-F045-930F-3048EC7A0CEA}" type="pres">
      <dgm:prSet presAssocID="{DF08F724-97DC-FF46-9831-31DA57A5F3AE}" presName="descendantText" presStyleLbl="alignAcc1" presStyleIdx="0" presStyleCnt="2">
        <dgm:presLayoutVars>
          <dgm:bulletEnabled val="1"/>
        </dgm:presLayoutVars>
      </dgm:prSet>
      <dgm:spPr/>
    </dgm:pt>
    <dgm:pt modelId="{4F3F2E25-6AEF-1A40-8A41-43BBAEC72064}" type="pres">
      <dgm:prSet presAssocID="{A42EF9F8-3F25-A140-AB95-7C5CDA259DB4}" presName="sp" presStyleCnt="0"/>
      <dgm:spPr/>
    </dgm:pt>
    <dgm:pt modelId="{53731629-1A53-3747-9A25-060AE8623D63}" type="pres">
      <dgm:prSet presAssocID="{8E559DD6-8015-414F-B327-A7FFE5F5E264}" presName="composite" presStyleCnt="0"/>
      <dgm:spPr/>
    </dgm:pt>
    <dgm:pt modelId="{878E88CE-0E71-2A43-93AE-469509A144ED}" type="pres">
      <dgm:prSet presAssocID="{8E559DD6-8015-414F-B327-A7FFE5F5E264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053B4606-CDDB-0340-AE70-FB076179072D}" type="pres">
      <dgm:prSet presAssocID="{8E559DD6-8015-414F-B327-A7FFE5F5E264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D6849C09-1590-FB4E-A2D7-9A3A7C5182A9}" type="presOf" srcId="{CA0988FA-6363-3D47-8035-95C227184C72}" destId="{053B4606-CDDB-0340-AE70-FB076179072D}" srcOrd="0" destOrd="4" presId="urn:microsoft.com/office/officeart/2005/8/layout/chevron2"/>
    <dgm:cxn modelId="{207DC41A-A418-7341-B722-3B3F886E9F55}" srcId="{DF08F724-97DC-FF46-9831-31DA57A5F3AE}" destId="{A3CAC449-F5DD-2146-9858-EE637881628C}" srcOrd="1" destOrd="0" parTransId="{5E8AE495-DD8D-F242-8562-A09E04A7E019}" sibTransId="{2C2A61A9-0A0D-8A49-A892-15A1943E0984}"/>
    <dgm:cxn modelId="{E4A5BD21-AB0E-AB48-BBD0-E7DDD0E40069}" srcId="{8E559DD6-8015-414F-B327-A7FFE5F5E264}" destId="{5D8A145C-70AC-904B-867A-A1FAA124DD29}" srcOrd="1" destOrd="0" parTransId="{9AE0E96A-41DF-F348-909E-E9B44401A25D}" sibTransId="{9268C4C2-6190-5B4F-827C-2A5CC533448F}"/>
    <dgm:cxn modelId="{36BF8B2D-183E-C943-8C78-2B7AD9E5EC49}" type="presOf" srcId="{26AE4D78-F390-ED46-96BC-43A55643F952}" destId="{053B4606-CDDB-0340-AE70-FB076179072D}" srcOrd="0" destOrd="3" presId="urn:microsoft.com/office/officeart/2005/8/layout/chevron2"/>
    <dgm:cxn modelId="{C05A452F-508B-4145-9F54-816473FD715F}" srcId="{DF08F724-97DC-FF46-9831-31DA57A5F3AE}" destId="{0D64C20A-ECA4-714C-9BD3-D13BC6DE0A52}" srcOrd="0" destOrd="0" parTransId="{A58D2207-19FF-034D-9F46-1A8B37A47284}" sibTransId="{ADCAC94B-0B2F-8341-93BB-FC8B604295B8}"/>
    <dgm:cxn modelId="{FA165233-52F3-FB43-A1C2-643328A8D3AA}" type="presOf" srcId="{DF08F724-97DC-FF46-9831-31DA57A5F3AE}" destId="{F3FF11E7-ADC7-A54E-9866-5FD6DE8EC1D4}" srcOrd="0" destOrd="0" presId="urn:microsoft.com/office/officeart/2005/8/layout/chevron2"/>
    <dgm:cxn modelId="{C921104F-B076-6742-B367-8AFD71726914}" srcId="{61E4C848-28B7-6944-A2FF-33930836DF20}" destId="{8E559DD6-8015-414F-B327-A7FFE5F5E264}" srcOrd="1" destOrd="0" parTransId="{93738744-AED0-AB4E-9BF5-A845FA783358}" sibTransId="{42EA8CD1-6F45-1946-B8D8-A8CED5767518}"/>
    <dgm:cxn modelId="{72F17B79-80CB-BB49-B707-3466E905DC18}" type="presOf" srcId="{F79A1A4C-8311-704D-8653-CE86AC25C868}" destId="{053B4606-CDDB-0340-AE70-FB076179072D}" srcOrd="0" destOrd="2" presId="urn:microsoft.com/office/officeart/2005/8/layout/chevron2"/>
    <dgm:cxn modelId="{5EA91182-FC55-D54C-A52E-22C43CF9D4D1}" srcId="{DF08F724-97DC-FF46-9831-31DA57A5F3AE}" destId="{5B1F32B1-9729-E14E-B23B-2E357BD3F2D3}" srcOrd="2" destOrd="0" parTransId="{6FD60366-2B51-D645-8110-79992D45CBB1}" sibTransId="{1BEEAB76-D81D-2445-A54F-EB057FC83A14}"/>
    <dgm:cxn modelId="{5DCD268A-C554-AB42-8C2E-61314D7F315C}" srcId="{8E559DD6-8015-414F-B327-A7FFE5F5E264}" destId="{F79A1A4C-8311-704D-8653-CE86AC25C868}" srcOrd="2" destOrd="0" parTransId="{5544429A-C1FB-DE40-A19F-01B4921CD654}" sibTransId="{AE977E51-E6D4-4F46-87BE-8288158EA53D}"/>
    <dgm:cxn modelId="{AF557795-FE77-3049-B2D5-C6CA5CD86FA8}" type="presOf" srcId="{61E4C848-28B7-6944-A2FF-33930836DF20}" destId="{1510AAEE-A1A4-624C-B943-044A971CF444}" srcOrd="0" destOrd="0" presId="urn:microsoft.com/office/officeart/2005/8/layout/chevron2"/>
    <dgm:cxn modelId="{9DB5A097-A46E-F44C-9E97-BB61593DD135}" srcId="{8E559DD6-8015-414F-B327-A7FFE5F5E264}" destId="{86940D4C-6FB3-8840-A209-193FAB960847}" srcOrd="0" destOrd="0" parTransId="{1FA0A22A-0C38-0448-B54D-726B70C15E98}" sibTransId="{C106240D-C4CA-CE45-A192-23B23C67BD52}"/>
    <dgm:cxn modelId="{59785298-17B4-1B45-AC39-9D211CDD430A}" type="presOf" srcId="{8E559DD6-8015-414F-B327-A7FFE5F5E264}" destId="{878E88CE-0E71-2A43-93AE-469509A144ED}" srcOrd="0" destOrd="0" presId="urn:microsoft.com/office/officeart/2005/8/layout/chevron2"/>
    <dgm:cxn modelId="{8DEF5A9A-0F80-BB41-8EC0-CB744495A418}" type="presOf" srcId="{0D64C20A-ECA4-714C-9BD3-D13BC6DE0A52}" destId="{87095C0C-4DD4-F045-930F-3048EC7A0CEA}" srcOrd="0" destOrd="0" presId="urn:microsoft.com/office/officeart/2005/8/layout/chevron2"/>
    <dgm:cxn modelId="{7AECAC9A-24C4-8E4F-B76E-99F66DAF4168}" srcId="{61E4C848-28B7-6944-A2FF-33930836DF20}" destId="{DF08F724-97DC-FF46-9831-31DA57A5F3AE}" srcOrd="0" destOrd="0" parTransId="{74424DF0-52D8-2945-9E78-DF56ACB5FAC9}" sibTransId="{A42EF9F8-3F25-A140-AB95-7C5CDA259DB4}"/>
    <dgm:cxn modelId="{FD9DEABA-AF59-C044-8DC4-FDD1CA44AF38}" type="presOf" srcId="{5D8A145C-70AC-904B-867A-A1FAA124DD29}" destId="{053B4606-CDDB-0340-AE70-FB076179072D}" srcOrd="0" destOrd="1" presId="urn:microsoft.com/office/officeart/2005/8/layout/chevron2"/>
    <dgm:cxn modelId="{403DA5C0-6C98-1A4A-9D3F-077E1E62B7F7}" srcId="{DF08F724-97DC-FF46-9831-31DA57A5F3AE}" destId="{A27BD878-FEB8-794A-A563-18F21AAC49CF}" srcOrd="3" destOrd="0" parTransId="{4BB6C8AC-076A-BA48-92E5-CF55D03E95C7}" sibTransId="{379F632A-79AC-0947-B374-197DB8ADE817}"/>
    <dgm:cxn modelId="{B5A2A8E2-ECA8-DB4C-92F2-35AD9017E207}" srcId="{8E559DD6-8015-414F-B327-A7FFE5F5E264}" destId="{26AE4D78-F390-ED46-96BC-43A55643F952}" srcOrd="3" destOrd="0" parTransId="{936C542A-BAD2-BB45-A4B0-ACCF95D93436}" sibTransId="{1129B398-367C-7841-B415-13F439A89427}"/>
    <dgm:cxn modelId="{EBA5C0E8-B652-7E48-A951-6093871CB07A}" type="presOf" srcId="{A27BD878-FEB8-794A-A563-18F21AAC49CF}" destId="{87095C0C-4DD4-F045-930F-3048EC7A0CEA}" srcOrd="0" destOrd="3" presId="urn:microsoft.com/office/officeart/2005/8/layout/chevron2"/>
    <dgm:cxn modelId="{36B312EC-6569-3C4C-825B-A5CBC95CB440}" type="presOf" srcId="{A3CAC449-F5DD-2146-9858-EE637881628C}" destId="{87095C0C-4DD4-F045-930F-3048EC7A0CEA}" srcOrd="0" destOrd="1" presId="urn:microsoft.com/office/officeart/2005/8/layout/chevron2"/>
    <dgm:cxn modelId="{A58F92F5-8A14-0046-A779-ECEB5CC2511E}" type="presOf" srcId="{5B1F32B1-9729-E14E-B23B-2E357BD3F2D3}" destId="{87095C0C-4DD4-F045-930F-3048EC7A0CEA}" srcOrd="0" destOrd="2" presId="urn:microsoft.com/office/officeart/2005/8/layout/chevron2"/>
    <dgm:cxn modelId="{390FCBF9-A652-B542-9C60-9E799FB8EBC6}" type="presOf" srcId="{86940D4C-6FB3-8840-A209-193FAB960847}" destId="{053B4606-CDDB-0340-AE70-FB076179072D}" srcOrd="0" destOrd="0" presId="urn:microsoft.com/office/officeart/2005/8/layout/chevron2"/>
    <dgm:cxn modelId="{3E1060FB-EAB1-2540-B527-432325B840F5}" srcId="{8E559DD6-8015-414F-B327-A7FFE5F5E264}" destId="{CA0988FA-6363-3D47-8035-95C227184C72}" srcOrd="4" destOrd="0" parTransId="{6125F3BF-DBB2-3446-B2C9-265E4A530F11}" sibTransId="{2DCF6DB6-6DE8-2048-AD8C-9EA641F51200}"/>
    <dgm:cxn modelId="{215C35F9-7E1C-C749-ADEA-2420620053F2}" type="presParOf" srcId="{1510AAEE-A1A4-624C-B943-044A971CF444}" destId="{2A003091-0257-5249-A9EC-C167C566E1F8}" srcOrd="0" destOrd="0" presId="urn:microsoft.com/office/officeart/2005/8/layout/chevron2"/>
    <dgm:cxn modelId="{78504982-EA15-A24F-82FD-C920E403A079}" type="presParOf" srcId="{2A003091-0257-5249-A9EC-C167C566E1F8}" destId="{F3FF11E7-ADC7-A54E-9866-5FD6DE8EC1D4}" srcOrd="0" destOrd="0" presId="urn:microsoft.com/office/officeart/2005/8/layout/chevron2"/>
    <dgm:cxn modelId="{A2967D65-9B0A-5046-9E3A-44D6EBC69BA5}" type="presParOf" srcId="{2A003091-0257-5249-A9EC-C167C566E1F8}" destId="{87095C0C-4DD4-F045-930F-3048EC7A0CEA}" srcOrd="1" destOrd="0" presId="urn:microsoft.com/office/officeart/2005/8/layout/chevron2"/>
    <dgm:cxn modelId="{3F6BCE03-3E9C-8F4D-85CD-AF451B648E48}" type="presParOf" srcId="{1510AAEE-A1A4-624C-B943-044A971CF444}" destId="{4F3F2E25-6AEF-1A40-8A41-43BBAEC72064}" srcOrd="1" destOrd="0" presId="urn:microsoft.com/office/officeart/2005/8/layout/chevron2"/>
    <dgm:cxn modelId="{3FDE6D69-CA30-594C-98E7-28115FB6D32E}" type="presParOf" srcId="{1510AAEE-A1A4-624C-B943-044A971CF444}" destId="{53731629-1A53-3747-9A25-060AE8623D63}" srcOrd="2" destOrd="0" presId="urn:microsoft.com/office/officeart/2005/8/layout/chevron2"/>
    <dgm:cxn modelId="{6E04CFBA-420A-A64D-BFCA-2530161EF0E0}" type="presParOf" srcId="{53731629-1A53-3747-9A25-060AE8623D63}" destId="{878E88CE-0E71-2A43-93AE-469509A144ED}" srcOrd="0" destOrd="0" presId="urn:microsoft.com/office/officeart/2005/8/layout/chevron2"/>
    <dgm:cxn modelId="{BB83CD84-58C5-6C46-9969-CD3492E38179}" type="presParOf" srcId="{53731629-1A53-3747-9A25-060AE8623D63}" destId="{053B4606-CDDB-0340-AE70-FB076179072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CD446D-DF26-6A46-822C-DEC21F289854}" type="doc">
      <dgm:prSet loTypeId="urn:microsoft.com/office/officeart/2005/8/layout/venn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3977DC8-5B2B-0E40-B061-D1827FE00C2E}">
      <dgm:prSet/>
      <dgm:sp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US" dirty="0"/>
            <a:t>Core challenge</a:t>
          </a:r>
        </a:p>
      </dgm:t>
    </dgm:pt>
    <dgm:pt modelId="{D4DD4722-47D9-BF41-9A21-D09A60163E27}" type="parTrans" cxnId="{6F616C5D-9F2C-AD4F-8D3A-1F88A16C33B1}">
      <dgm:prSet/>
      <dgm:spPr/>
      <dgm:t>
        <a:bodyPr/>
        <a:lstStyle/>
        <a:p>
          <a:endParaRPr lang="en-US"/>
        </a:p>
      </dgm:t>
    </dgm:pt>
    <dgm:pt modelId="{9CC80AD6-D15A-5C4F-A2E8-F1A608A4AC2E}" type="sibTrans" cxnId="{6F616C5D-9F2C-AD4F-8D3A-1F88A16C33B1}">
      <dgm:prSet/>
      <dgm:spPr/>
      <dgm:t>
        <a:bodyPr/>
        <a:lstStyle/>
        <a:p>
          <a:endParaRPr lang="en-US"/>
        </a:p>
      </dgm:t>
    </dgm:pt>
    <dgm:pt modelId="{C18896FD-2723-FC46-9F9C-F85BE930F8E0}">
      <dgm:prSet/>
      <dgm:sp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US"/>
            <a:t>Tourism is a critical element of economy</a:t>
          </a:r>
        </a:p>
      </dgm:t>
    </dgm:pt>
    <dgm:pt modelId="{DB809F75-C93E-9948-B3CF-BC9A9EA7C183}" type="parTrans" cxnId="{59224660-E847-8F4B-A6E4-1CBF6E0ADC5D}">
      <dgm:prSet/>
      <dgm:spPr/>
      <dgm:t>
        <a:bodyPr/>
        <a:lstStyle/>
        <a:p>
          <a:endParaRPr lang="en-US"/>
        </a:p>
      </dgm:t>
    </dgm:pt>
    <dgm:pt modelId="{58675157-10B5-1A43-A1B9-A4E9276945DD}" type="sibTrans" cxnId="{59224660-E847-8F4B-A6E4-1CBF6E0ADC5D}">
      <dgm:prSet/>
      <dgm:spPr/>
      <dgm:t>
        <a:bodyPr/>
        <a:lstStyle/>
        <a:p>
          <a:endParaRPr lang="en-US"/>
        </a:p>
      </dgm:t>
    </dgm:pt>
    <dgm:pt modelId="{A2615FB2-3D1F-AD44-AE0B-D80871258C9B}">
      <dgm:prSet/>
      <dgm:sp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US"/>
            <a:t>Economic development for 2030</a:t>
          </a:r>
        </a:p>
      </dgm:t>
    </dgm:pt>
    <dgm:pt modelId="{2F6E959E-9FF0-364C-95DA-E70862341C89}" type="parTrans" cxnId="{DE3013D2-CC54-8E43-8C04-B64E173F49CE}">
      <dgm:prSet/>
      <dgm:spPr/>
      <dgm:t>
        <a:bodyPr/>
        <a:lstStyle/>
        <a:p>
          <a:endParaRPr lang="en-US"/>
        </a:p>
      </dgm:t>
    </dgm:pt>
    <dgm:pt modelId="{C0D38CDF-916C-0C4D-B539-1808A8DB5F18}" type="sibTrans" cxnId="{DE3013D2-CC54-8E43-8C04-B64E173F49CE}">
      <dgm:prSet/>
      <dgm:spPr/>
      <dgm:t>
        <a:bodyPr/>
        <a:lstStyle/>
        <a:p>
          <a:endParaRPr lang="en-US"/>
        </a:p>
      </dgm:t>
    </dgm:pt>
    <dgm:pt modelId="{97DABCBB-516D-6842-847B-22DC9164BFD4}">
      <dgm:prSet/>
      <dgm:sp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US"/>
            <a:t>Expansion of non-State sector </a:t>
          </a:r>
        </a:p>
      </dgm:t>
    </dgm:pt>
    <dgm:pt modelId="{37A7D318-C49D-1841-9DC7-AAE2FEC5999E}" type="parTrans" cxnId="{BB3C4E1F-9544-B74A-8F72-83DD270A9BA5}">
      <dgm:prSet/>
      <dgm:spPr/>
      <dgm:t>
        <a:bodyPr/>
        <a:lstStyle/>
        <a:p>
          <a:endParaRPr lang="en-US"/>
        </a:p>
      </dgm:t>
    </dgm:pt>
    <dgm:pt modelId="{DCABC483-9863-084E-9155-EC59356C1BF0}" type="sibTrans" cxnId="{BB3C4E1F-9544-B74A-8F72-83DD270A9BA5}">
      <dgm:prSet/>
      <dgm:spPr/>
      <dgm:t>
        <a:bodyPr/>
        <a:lstStyle/>
        <a:p>
          <a:endParaRPr lang="en-US"/>
        </a:p>
      </dgm:t>
    </dgm:pt>
    <dgm:pt modelId="{2EFDC8CC-DCEC-B64D-A751-EBA3FE0D801D}">
      <dgm:prSet/>
      <dgm:sp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US"/>
            <a:t>Tourism was the key vector for the introduction of disease</a:t>
          </a:r>
        </a:p>
      </dgm:t>
    </dgm:pt>
    <dgm:pt modelId="{BD090F9C-72C8-5D46-8DE1-D4760BD9D0CD}" type="parTrans" cxnId="{5B5745AF-ACA8-F34B-91C7-9AB1B0182130}">
      <dgm:prSet/>
      <dgm:spPr/>
      <dgm:t>
        <a:bodyPr/>
        <a:lstStyle/>
        <a:p>
          <a:endParaRPr lang="en-US"/>
        </a:p>
      </dgm:t>
    </dgm:pt>
    <dgm:pt modelId="{3A288D0D-9DD3-FE47-9FC5-8BF2500200F4}" type="sibTrans" cxnId="{5B5745AF-ACA8-F34B-91C7-9AB1B0182130}">
      <dgm:prSet/>
      <dgm:spPr/>
      <dgm:t>
        <a:bodyPr/>
        <a:lstStyle/>
        <a:p>
          <a:endParaRPr lang="en-US"/>
        </a:p>
      </dgm:t>
    </dgm:pt>
    <dgm:pt modelId="{D39D273A-3EEF-8F47-84F8-513FE947AD42}">
      <dgm:prSet/>
      <dgm:sp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US"/>
            <a:t>Pandemic dried up sources of tourist flows </a:t>
          </a:r>
        </a:p>
      </dgm:t>
    </dgm:pt>
    <dgm:pt modelId="{366037CB-E341-6D42-BF1C-67D93F2DF702}" type="parTrans" cxnId="{5F091A09-CC3F-0643-BD4D-C3234B9D64DD}">
      <dgm:prSet/>
      <dgm:spPr/>
      <dgm:t>
        <a:bodyPr/>
        <a:lstStyle/>
        <a:p>
          <a:endParaRPr lang="en-US"/>
        </a:p>
      </dgm:t>
    </dgm:pt>
    <dgm:pt modelId="{0DD3F026-9849-A342-B924-766F3F411D2C}" type="sibTrans" cxnId="{5F091A09-CC3F-0643-BD4D-C3234B9D64DD}">
      <dgm:prSet/>
      <dgm:spPr/>
      <dgm:t>
        <a:bodyPr/>
        <a:lstStyle/>
        <a:p>
          <a:endParaRPr lang="en-US"/>
        </a:p>
      </dgm:t>
    </dgm:pt>
    <dgm:pt modelId="{CAC965F0-DD79-224F-93A6-3D05C38242DA}">
      <dgm:prSet/>
      <dgm:sp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US"/>
            <a:t>Reduced investment by foreign companies</a:t>
          </a:r>
        </a:p>
      </dgm:t>
    </dgm:pt>
    <dgm:pt modelId="{473E6D28-A3F9-DF4A-9607-688DA6845A4A}" type="parTrans" cxnId="{F91B320D-5269-4C47-B1F3-E4AEFFDCF4E2}">
      <dgm:prSet/>
      <dgm:spPr/>
      <dgm:t>
        <a:bodyPr/>
        <a:lstStyle/>
        <a:p>
          <a:endParaRPr lang="en-US"/>
        </a:p>
      </dgm:t>
    </dgm:pt>
    <dgm:pt modelId="{B4B637E6-551B-C041-8A24-303994AAD9F7}" type="sibTrans" cxnId="{F91B320D-5269-4C47-B1F3-E4AEFFDCF4E2}">
      <dgm:prSet/>
      <dgm:spPr/>
      <dgm:t>
        <a:bodyPr/>
        <a:lstStyle/>
        <a:p>
          <a:endParaRPr lang="en-US"/>
        </a:p>
      </dgm:t>
    </dgm:pt>
    <dgm:pt modelId="{C175BE1A-0DB8-164B-AF49-CDCC9A745347}">
      <dgm:prSet/>
      <dgm:sp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US"/>
            <a:t>Response</a:t>
          </a:r>
        </a:p>
      </dgm:t>
    </dgm:pt>
    <dgm:pt modelId="{16713A91-83A5-CF4B-8004-594BF2AC5C24}" type="parTrans" cxnId="{750D0ABA-92B8-3F4F-92A6-1623A2515391}">
      <dgm:prSet/>
      <dgm:spPr/>
      <dgm:t>
        <a:bodyPr/>
        <a:lstStyle/>
        <a:p>
          <a:endParaRPr lang="en-US"/>
        </a:p>
      </dgm:t>
    </dgm:pt>
    <dgm:pt modelId="{5A07ABCA-711C-F047-9054-7090BC91BC7D}" type="sibTrans" cxnId="{750D0ABA-92B8-3F4F-92A6-1623A2515391}">
      <dgm:prSet/>
      <dgm:spPr/>
      <dgm:t>
        <a:bodyPr/>
        <a:lstStyle/>
        <a:p>
          <a:endParaRPr lang="en-US"/>
        </a:p>
      </dgm:t>
    </dgm:pt>
    <dgm:pt modelId="{9EFC257F-402C-644E-B84F-99F53C3CB98C}">
      <dgm:prSet/>
      <dgm:sp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US"/>
            <a:t>Encouraging local tourism</a:t>
          </a:r>
        </a:p>
      </dgm:t>
    </dgm:pt>
    <dgm:pt modelId="{BCF8E92E-06B3-D14A-8FE5-9754E9F9D9C0}" type="parTrans" cxnId="{C070D3AD-21F0-5F46-8A39-E4F3C2A60731}">
      <dgm:prSet/>
      <dgm:spPr/>
      <dgm:t>
        <a:bodyPr/>
        <a:lstStyle/>
        <a:p>
          <a:endParaRPr lang="en-US"/>
        </a:p>
      </dgm:t>
    </dgm:pt>
    <dgm:pt modelId="{5286DB55-B6ED-AD43-B3FA-6D72CAB73B5B}" type="sibTrans" cxnId="{C070D3AD-21F0-5F46-8A39-E4F3C2A60731}">
      <dgm:prSet/>
      <dgm:spPr/>
      <dgm:t>
        <a:bodyPr/>
        <a:lstStyle/>
        <a:p>
          <a:endParaRPr lang="en-US"/>
        </a:p>
      </dgm:t>
    </dgm:pt>
    <dgm:pt modelId="{020E3E9A-A1EE-924B-915D-6093554C5916}">
      <dgm:prSet/>
      <dgm:sp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US" dirty="0"/>
            <a:t>Difficult to make up the difference</a:t>
          </a:r>
        </a:p>
      </dgm:t>
    </dgm:pt>
    <dgm:pt modelId="{1CF431E6-E0E3-E44B-B549-C4337E0C2C0F}" type="parTrans" cxnId="{3F59530C-C0C2-2042-AD15-DAE26CF4A712}">
      <dgm:prSet/>
      <dgm:spPr/>
      <dgm:t>
        <a:bodyPr/>
        <a:lstStyle/>
        <a:p>
          <a:endParaRPr lang="en-US"/>
        </a:p>
      </dgm:t>
    </dgm:pt>
    <dgm:pt modelId="{B2BA89D3-76E4-F64B-93CF-EAA4C4AA27F7}" type="sibTrans" cxnId="{3F59530C-C0C2-2042-AD15-DAE26CF4A712}">
      <dgm:prSet/>
      <dgm:spPr/>
      <dgm:t>
        <a:bodyPr/>
        <a:lstStyle/>
        <a:p>
          <a:endParaRPr lang="en-US"/>
        </a:p>
      </dgm:t>
    </dgm:pt>
    <dgm:pt modelId="{8D4768A5-DE0F-3948-935A-915EC2243212}">
      <dgm:prSet/>
      <dgm:sp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US" dirty="0"/>
            <a:t>Diaspora Cubans effectively cut off</a:t>
          </a:r>
        </a:p>
      </dgm:t>
    </dgm:pt>
    <dgm:pt modelId="{B0C83A86-F24B-0145-A93A-422ECA9CC43F}" type="parTrans" cxnId="{90C0046B-8725-E74A-9A8B-8AF538FA401F}">
      <dgm:prSet/>
      <dgm:spPr/>
      <dgm:t>
        <a:bodyPr/>
        <a:lstStyle/>
        <a:p>
          <a:endParaRPr lang="en-US"/>
        </a:p>
      </dgm:t>
    </dgm:pt>
    <dgm:pt modelId="{8D7849BA-C0AB-4549-B79F-91D94F655585}" type="sibTrans" cxnId="{90C0046B-8725-E74A-9A8B-8AF538FA401F}">
      <dgm:prSet/>
      <dgm:spPr/>
      <dgm:t>
        <a:bodyPr/>
        <a:lstStyle/>
        <a:p>
          <a:endParaRPr lang="en-US"/>
        </a:p>
      </dgm:t>
    </dgm:pt>
    <dgm:pt modelId="{69D6D57B-9BF6-8945-8081-FB85CABFD69B}">
      <dgm:prSet/>
      <dgm:sp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US" dirty="0"/>
            <a:t>Collateral effects (restaurants, tour operators, difficult to manage)</a:t>
          </a:r>
        </a:p>
      </dgm:t>
    </dgm:pt>
    <dgm:pt modelId="{5A77D496-375A-A542-944A-7C5B0B84B63F}" type="parTrans" cxnId="{23BADECB-F4A6-6B4E-BB7B-95EA12BD5D5F}">
      <dgm:prSet/>
      <dgm:spPr/>
      <dgm:t>
        <a:bodyPr/>
        <a:lstStyle/>
        <a:p>
          <a:endParaRPr lang="en-US"/>
        </a:p>
      </dgm:t>
    </dgm:pt>
    <dgm:pt modelId="{9DD7B806-DD59-E742-B035-5366DF1C19E9}" type="sibTrans" cxnId="{23BADECB-F4A6-6B4E-BB7B-95EA12BD5D5F}">
      <dgm:prSet/>
      <dgm:spPr/>
      <dgm:t>
        <a:bodyPr/>
        <a:lstStyle/>
        <a:p>
          <a:endParaRPr lang="en-US"/>
        </a:p>
      </dgm:t>
    </dgm:pt>
    <dgm:pt modelId="{F15B1EC6-4D73-BA48-9559-CF5949CF0167}">
      <dgm:prSet/>
      <dgm:sp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US" dirty="0"/>
            <a:t>From July 2020 effort to establish </a:t>
          </a:r>
          <a:r>
            <a:rPr lang="en-US" dirty="0">
              <a:hlinkClick xmlns:r="http://schemas.openxmlformats.org/officeDocument/2006/relationships" r:id="rId1"/>
            </a:rPr>
            <a:t>tourist safe zones</a:t>
          </a:r>
          <a:r>
            <a:rPr lang="en-US" dirty="0"/>
            <a:t>, where tourists would be transported to 1 of 5 quarantined all inclusive resorts</a:t>
          </a:r>
        </a:p>
      </dgm:t>
    </dgm:pt>
    <dgm:pt modelId="{F4A34FEB-1AE0-B04A-B7C7-6E390582ED24}" type="parTrans" cxnId="{01060487-29AE-B645-97B7-3C8A6199C394}">
      <dgm:prSet/>
      <dgm:spPr/>
    </dgm:pt>
    <dgm:pt modelId="{9EC3C07C-A093-704B-B524-C9BC39C47DAE}" type="sibTrans" cxnId="{01060487-29AE-B645-97B7-3C8A6199C394}">
      <dgm:prSet/>
      <dgm:spPr/>
    </dgm:pt>
    <dgm:pt modelId="{AA0F1ACF-554A-9741-81BE-67117493B107}" type="pres">
      <dgm:prSet presAssocID="{0ECD446D-DF26-6A46-822C-DEC21F289854}" presName="compositeShape" presStyleCnt="0">
        <dgm:presLayoutVars>
          <dgm:chMax val="7"/>
          <dgm:dir/>
          <dgm:resizeHandles val="exact"/>
        </dgm:presLayoutVars>
      </dgm:prSet>
      <dgm:spPr/>
    </dgm:pt>
    <dgm:pt modelId="{EE330F9B-8DB4-664F-BACA-3353DCA31B92}" type="pres">
      <dgm:prSet presAssocID="{D3977DC8-5B2B-0E40-B061-D1827FE00C2E}" presName="circ1" presStyleLbl="vennNode1" presStyleIdx="0" presStyleCnt="2"/>
      <dgm:spPr/>
    </dgm:pt>
    <dgm:pt modelId="{D9DA30E1-D501-5744-8E19-03948B0946CA}" type="pres">
      <dgm:prSet presAssocID="{D3977DC8-5B2B-0E40-B061-D1827FE00C2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29F9FB-A099-9946-995B-766C0EF0FE7A}" type="pres">
      <dgm:prSet presAssocID="{C175BE1A-0DB8-164B-AF49-CDCC9A745347}" presName="circ2" presStyleLbl="vennNode1" presStyleIdx="1" presStyleCnt="2"/>
      <dgm:spPr/>
    </dgm:pt>
    <dgm:pt modelId="{AF7FB2A5-D3FE-AC4A-8CA0-FDA72E3CA982}" type="pres">
      <dgm:prSet presAssocID="{C175BE1A-0DB8-164B-AF49-CDCC9A74534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6F91504-1D08-F245-8631-B89E97C4A6CA}" type="presOf" srcId="{D3977DC8-5B2B-0E40-B061-D1827FE00C2E}" destId="{D9DA30E1-D501-5744-8E19-03948B0946CA}" srcOrd="1" destOrd="0" presId="urn:microsoft.com/office/officeart/2005/8/layout/venn1"/>
    <dgm:cxn modelId="{5F091A09-CC3F-0643-BD4D-C3234B9D64DD}" srcId="{2EFDC8CC-DCEC-B64D-A751-EBA3FE0D801D}" destId="{D39D273A-3EEF-8F47-84F8-513FE947AD42}" srcOrd="0" destOrd="0" parTransId="{366037CB-E341-6D42-BF1C-67D93F2DF702}" sibTransId="{0DD3F026-9849-A342-B924-766F3F411D2C}"/>
    <dgm:cxn modelId="{3F59530C-C0C2-2042-AD15-DAE26CF4A712}" srcId="{C175BE1A-0DB8-164B-AF49-CDCC9A745347}" destId="{020E3E9A-A1EE-924B-915D-6093554C5916}" srcOrd="1" destOrd="0" parTransId="{1CF431E6-E0E3-E44B-B549-C4337E0C2C0F}" sibTransId="{B2BA89D3-76E4-F64B-93CF-EAA4C4AA27F7}"/>
    <dgm:cxn modelId="{F91B320D-5269-4C47-B1F3-E4AEFFDCF4E2}" srcId="{2EFDC8CC-DCEC-B64D-A751-EBA3FE0D801D}" destId="{CAC965F0-DD79-224F-93A6-3D05C38242DA}" srcOrd="1" destOrd="0" parTransId="{473E6D28-A3F9-DF4A-9607-688DA6845A4A}" sibTransId="{B4B637E6-551B-C041-8A24-303994AAD9F7}"/>
    <dgm:cxn modelId="{D79FAB14-A7DE-D44C-BE21-9D7B7C9B36F2}" type="presOf" srcId="{C18896FD-2723-FC46-9F9C-F85BE930F8E0}" destId="{EE330F9B-8DB4-664F-BACA-3353DCA31B92}" srcOrd="0" destOrd="1" presId="urn:microsoft.com/office/officeart/2005/8/layout/venn1"/>
    <dgm:cxn modelId="{29AC6E18-5010-964A-B4F7-4534D99CBA2E}" type="presOf" srcId="{CAC965F0-DD79-224F-93A6-3D05C38242DA}" destId="{EE330F9B-8DB4-664F-BACA-3353DCA31B92}" srcOrd="0" destOrd="6" presId="urn:microsoft.com/office/officeart/2005/8/layout/venn1"/>
    <dgm:cxn modelId="{BB3C4E1F-9544-B74A-8F72-83DD270A9BA5}" srcId="{C18896FD-2723-FC46-9F9C-F85BE930F8E0}" destId="{97DABCBB-516D-6842-847B-22DC9164BFD4}" srcOrd="1" destOrd="0" parTransId="{37A7D318-C49D-1841-9DC7-AAE2FEC5999E}" sibTransId="{DCABC483-9863-084E-9155-EC59356C1BF0}"/>
    <dgm:cxn modelId="{7E471922-408B-7D47-A1A2-37DD0DFD780C}" type="presOf" srcId="{C175BE1A-0DB8-164B-AF49-CDCC9A745347}" destId="{E029F9FB-A099-9946-995B-766C0EF0FE7A}" srcOrd="0" destOrd="0" presId="urn:microsoft.com/office/officeart/2005/8/layout/venn1"/>
    <dgm:cxn modelId="{D3693829-F456-CD44-A5D7-7300C79A500B}" type="presOf" srcId="{020E3E9A-A1EE-924B-915D-6093554C5916}" destId="{E029F9FB-A099-9946-995B-766C0EF0FE7A}" srcOrd="0" destOrd="2" presId="urn:microsoft.com/office/officeart/2005/8/layout/venn1"/>
    <dgm:cxn modelId="{A36BF629-ED62-A341-A3A1-B4E18A4F0762}" type="presOf" srcId="{A2615FB2-3D1F-AD44-AE0B-D80871258C9B}" destId="{EE330F9B-8DB4-664F-BACA-3353DCA31B92}" srcOrd="0" destOrd="2" presId="urn:microsoft.com/office/officeart/2005/8/layout/venn1"/>
    <dgm:cxn modelId="{D69F0034-4C9E-8243-BBE8-1E0EC0A2121D}" type="presOf" srcId="{8D4768A5-DE0F-3948-935A-915EC2243212}" destId="{AF7FB2A5-D3FE-AC4A-8CA0-FDA72E3CA982}" srcOrd="1" destOrd="3" presId="urn:microsoft.com/office/officeart/2005/8/layout/venn1"/>
    <dgm:cxn modelId="{A9137140-5E7D-2E4B-BC80-55050DB5512A}" type="presOf" srcId="{020E3E9A-A1EE-924B-915D-6093554C5916}" destId="{AF7FB2A5-D3FE-AC4A-8CA0-FDA72E3CA982}" srcOrd="1" destOrd="2" presId="urn:microsoft.com/office/officeart/2005/8/layout/venn1"/>
    <dgm:cxn modelId="{12DDA843-3F5E-0442-B0C2-656E65D16C4A}" type="presOf" srcId="{69D6D57B-9BF6-8945-8081-FB85CABFD69B}" destId="{E029F9FB-A099-9946-995B-766C0EF0FE7A}" srcOrd="0" destOrd="4" presId="urn:microsoft.com/office/officeart/2005/8/layout/venn1"/>
    <dgm:cxn modelId="{6F616C5D-9F2C-AD4F-8D3A-1F88A16C33B1}" srcId="{0ECD446D-DF26-6A46-822C-DEC21F289854}" destId="{D3977DC8-5B2B-0E40-B061-D1827FE00C2E}" srcOrd="0" destOrd="0" parTransId="{D4DD4722-47D9-BF41-9A21-D09A60163E27}" sibTransId="{9CC80AD6-D15A-5C4F-A2E8-F1A608A4AC2E}"/>
    <dgm:cxn modelId="{59224660-E847-8F4B-A6E4-1CBF6E0ADC5D}" srcId="{D3977DC8-5B2B-0E40-B061-D1827FE00C2E}" destId="{C18896FD-2723-FC46-9F9C-F85BE930F8E0}" srcOrd="0" destOrd="0" parTransId="{DB809F75-C93E-9948-B3CF-BC9A9EA7C183}" sibTransId="{58675157-10B5-1A43-A1B9-A4E9276945DD}"/>
    <dgm:cxn modelId="{F8B99C65-F3F1-4C47-A45E-2620B9319CBC}" type="presOf" srcId="{C175BE1A-0DB8-164B-AF49-CDCC9A745347}" destId="{AF7FB2A5-D3FE-AC4A-8CA0-FDA72E3CA982}" srcOrd="1" destOrd="0" presId="urn:microsoft.com/office/officeart/2005/8/layout/venn1"/>
    <dgm:cxn modelId="{90C0046B-8725-E74A-9A8B-8AF538FA401F}" srcId="{C175BE1A-0DB8-164B-AF49-CDCC9A745347}" destId="{8D4768A5-DE0F-3948-935A-915EC2243212}" srcOrd="2" destOrd="0" parTransId="{B0C83A86-F24B-0145-A93A-422ECA9CC43F}" sibTransId="{8D7849BA-C0AB-4549-B79F-91D94F655585}"/>
    <dgm:cxn modelId="{CE2D5880-47C8-494D-BD18-68B50AEEC0DC}" type="presOf" srcId="{69D6D57B-9BF6-8945-8081-FB85CABFD69B}" destId="{AF7FB2A5-D3FE-AC4A-8CA0-FDA72E3CA982}" srcOrd="1" destOrd="4" presId="urn:microsoft.com/office/officeart/2005/8/layout/venn1"/>
    <dgm:cxn modelId="{01060487-29AE-B645-97B7-3C8A6199C394}" srcId="{C175BE1A-0DB8-164B-AF49-CDCC9A745347}" destId="{F15B1EC6-4D73-BA48-9559-CF5949CF0167}" srcOrd="4" destOrd="0" parTransId="{F4A34FEB-1AE0-B04A-B7C7-6E390582ED24}" sibTransId="{9EC3C07C-A093-704B-B524-C9BC39C47DAE}"/>
    <dgm:cxn modelId="{17F8028C-7FD8-8644-8E5A-13F45B4D85F0}" type="presOf" srcId="{9EFC257F-402C-644E-B84F-99F53C3CB98C}" destId="{E029F9FB-A099-9946-995B-766C0EF0FE7A}" srcOrd="0" destOrd="1" presId="urn:microsoft.com/office/officeart/2005/8/layout/venn1"/>
    <dgm:cxn modelId="{8CF98991-0380-F147-8FB3-E045CBBBE64E}" type="presOf" srcId="{2EFDC8CC-DCEC-B64D-A751-EBA3FE0D801D}" destId="{EE330F9B-8DB4-664F-BACA-3353DCA31B92}" srcOrd="0" destOrd="4" presId="urn:microsoft.com/office/officeart/2005/8/layout/venn1"/>
    <dgm:cxn modelId="{1DFF13AC-C846-8046-B905-C68CF43BC4F9}" type="presOf" srcId="{D3977DC8-5B2B-0E40-B061-D1827FE00C2E}" destId="{EE330F9B-8DB4-664F-BACA-3353DCA31B92}" srcOrd="0" destOrd="0" presId="urn:microsoft.com/office/officeart/2005/8/layout/venn1"/>
    <dgm:cxn modelId="{C070D3AD-21F0-5F46-8A39-E4F3C2A60731}" srcId="{C175BE1A-0DB8-164B-AF49-CDCC9A745347}" destId="{9EFC257F-402C-644E-B84F-99F53C3CB98C}" srcOrd="0" destOrd="0" parTransId="{BCF8E92E-06B3-D14A-8FE5-9754E9F9D9C0}" sibTransId="{5286DB55-B6ED-AD43-B3FA-6D72CAB73B5B}"/>
    <dgm:cxn modelId="{5B5745AF-ACA8-F34B-91C7-9AB1B0182130}" srcId="{D3977DC8-5B2B-0E40-B061-D1827FE00C2E}" destId="{2EFDC8CC-DCEC-B64D-A751-EBA3FE0D801D}" srcOrd="1" destOrd="0" parTransId="{BD090F9C-72C8-5D46-8DE1-D4760BD9D0CD}" sibTransId="{3A288D0D-9DD3-FE47-9FC5-8BF2500200F4}"/>
    <dgm:cxn modelId="{F8B864AF-A81D-8A45-9CF6-DC4C6369A20B}" type="presOf" srcId="{97DABCBB-516D-6842-847B-22DC9164BFD4}" destId="{EE330F9B-8DB4-664F-BACA-3353DCA31B92}" srcOrd="0" destOrd="3" presId="urn:microsoft.com/office/officeart/2005/8/layout/venn1"/>
    <dgm:cxn modelId="{020187B7-A73A-1B4B-80B2-489C203F5127}" type="presOf" srcId="{8D4768A5-DE0F-3948-935A-915EC2243212}" destId="{E029F9FB-A099-9946-995B-766C0EF0FE7A}" srcOrd="0" destOrd="3" presId="urn:microsoft.com/office/officeart/2005/8/layout/venn1"/>
    <dgm:cxn modelId="{750D0ABA-92B8-3F4F-92A6-1623A2515391}" srcId="{0ECD446D-DF26-6A46-822C-DEC21F289854}" destId="{C175BE1A-0DB8-164B-AF49-CDCC9A745347}" srcOrd="1" destOrd="0" parTransId="{16713A91-83A5-CF4B-8004-594BF2AC5C24}" sibTransId="{5A07ABCA-711C-F047-9054-7090BC91BC7D}"/>
    <dgm:cxn modelId="{86EBFDBA-659D-AC4B-9AD3-DB597D346A23}" type="presOf" srcId="{A2615FB2-3D1F-AD44-AE0B-D80871258C9B}" destId="{D9DA30E1-D501-5744-8E19-03948B0946CA}" srcOrd="1" destOrd="2" presId="urn:microsoft.com/office/officeart/2005/8/layout/venn1"/>
    <dgm:cxn modelId="{EFADD2BD-FF47-9F4F-AA28-B9B56ACF93C0}" type="presOf" srcId="{D39D273A-3EEF-8F47-84F8-513FE947AD42}" destId="{D9DA30E1-D501-5744-8E19-03948B0946CA}" srcOrd="1" destOrd="5" presId="urn:microsoft.com/office/officeart/2005/8/layout/venn1"/>
    <dgm:cxn modelId="{7FE626C9-E2F9-E547-B2E5-7CA60B2D8D7C}" type="presOf" srcId="{9EFC257F-402C-644E-B84F-99F53C3CB98C}" destId="{AF7FB2A5-D3FE-AC4A-8CA0-FDA72E3CA982}" srcOrd="1" destOrd="1" presId="urn:microsoft.com/office/officeart/2005/8/layout/venn1"/>
    <dgm:cxn modelId="{FAC055CB-5790-E742-A694-4701B3C62C50}" type="presOf" srcId="{C18896FD-2723-FC46-9F9C-F85BE930F8E0}" destId="{D9DA30E1-D501-5744-8E19-03948B0946CA}" srcOrd="1" destOrd="1" presId="urn:microsoft.com/office/officeart/2005/8/layout/venn1"/>
    <dgm:cxn modelId="{23BADECB-F4A6-6B4E-BB7B-95EA12BD5D5F}" srcId="{C175BE1A-0DB8-164B-AF49-CDCC9A745347}" destId="{69D6D57B-9BF6-8945-8081-FB85CABFD69B}" srcOrd="3" destOrd="0" parTransId="{5A77D496-375A-A542-944A-7C5B0B84B63F}" sibTransId="{9DD7B806-DD59-E742-B035-5366DF1C19E9}"/>
    <dgm:cxn modelId="{DE3013D2-CC54-8E43-8C04-B64E173F49CE}" srcId="{C18896FD-2723-FC46-9F9C-F85BE930F8E0}" destId="{A2615FB2-3D1F-AD44-AE0B-D80871258C9B}" srcOrd="0" destOrd="0" parTransId="{2F6E959E-9FF0-364C-95DA-E70862341C89}" sibTransId="{C0D38CDF-916C-0C4D-B539-1808A8DB5F18}"/>
    <dgm:cxn modelId="{ECE960DB-EF98-B84E-B16A-E25300DC36F0}" type="presOf" srcId="{F15B1EC6-4D73-BA48-9559-CF5949CF0167}" destId="{E029F9FB-A099-9946-995B-766C0EF0FE7A}" srcOrd="0" destOrd="5" presId="urn:microsoft.com/office/officeart/2005/8/layout/venn1"/>
    <dgm:cxn modelId="{703226E9-725F-CE4C-AAC0-681674716A6D}" type="presOf" srcId="{0ECD446D-DF26-6A46-822C-DEC21F289854}" destId="{AA0F1ACF-554A-9741-81BE-67117493B107}" srcOrd="0" destOrd="0" presId="urn:microsoft.com/office/officeart/2005/8/layout/venn1"/>
    <dgm:cxn modelId="{106AB2EC-D405-554C-BA66-F98784E90053}" type="presOf" srcId="{2EFDC8CC-DCEC-B64D-A751-EBA3FE0D801D}" destId="{D9DA30E1-D501-5744-8E19-03948B0946CA}" srcOrd="1" destOrd="4" presId="urn:microsoft.com/office/officeart/2005/8/layout/venn1"/>
    <dgm:cxn modelId="{973332F1-96D8-084E-AFF7-E5195B418D28}" type="presOf" srcId="{D39D273A-3EEF-8F47-84F8-513FE947AD42}" destId="{EE330F9B-8DB4-664F-BACA-3353DCA31B92}" srcOrd="0" destOrd="5" presId="urn:microsoft.com/office/officeart/2005/8/layout/venn1"/>
    <dgm:cxn modelId="{BCBB34F9-7235-254C-9B3B-821F8E1FA145}" type="presOf" srcId="{97DABCBB-516D-6842-847B-22DC9164BFD4}" destId="{D9DA30E1-D501-5744-8E19-03948B0946CA}" srcOrd="1" destOrd="3" presId="urn:microsoft.com/office/officeart/2005/8/layout/venn1"/>
    <dgm:cxn modelId="{96A692FB-3096-7A4A-9959-D3A3E28C0034}" type="presOf" srcId="{F15B1EC6-4D73-BA48-9559-CF5949CF0167}" destId="{AF7FB2A5-D3FE-AC4A-8CA0-FDA72E3CA982}" srcOrd="1" destOrd="5" presId="urn:microsoft.com/office/officeart/2005/8/layout/venn1"/>
    <dgm:cxn modelId="{E86A6DFF-DEE6-D248-B04A-6DDAA9E6FA73}" type="presOf" srcId="{CAC965F0-DD79-224F-93A6-3D05C38242DA}" destId="{D9DA30E1-D501-5744-8E19-03948B0946CA}" srcOrd="1" destOrd="6" presId="urn:microsoft.com/office/officeart/2005/8/layout/venn1"/>
    <dgm:cxn modelId="{BD1C6172-3A67-6F40-AE2C-E3ABE51D9E9F}" type="presParOf" srcId="{AA0F1ACF-554A-9741-81BE-67117493B107}" destId="{EE330F9B-8DB4-664F-BACA-3353DCA31B92}" srcOrd="0" destOrd="0" presId="urn:microsoft.com/office/officeart/2005/8/layout/venn1"/>
    <dgm:cxn modelId="{18A1D8D8-D4DD-C64F-8CFD-690DB277E396}" type="presParOf" srcId="{AA0F1ACF-554A-9741-81BE-67117493B107}" destId="{D9DA30E1-D501-5744-8E19-03948B0946CA}" srcOrd="1" destOrd="0" presId="urn:microsoft.com/office/officeart/2005/8/layout/venn1"/>
    <dgm:cxn modelId="{1DBB3008-5E26-B445-B4DA-655821D1F985}" type="presParOf" srcId="{AA0F1ACF-554A-9741-81BE-67117493B107}" destId="{E029F9FB-A099-9946-995B-766C0EF0FE7A}" srcOrd="2" destOrd="0" presId="urn:microsoft.com/office/officeart/2005/8/layout/venn1"/>
    <dgm:cxn modelId="{FFE0F456-448B-344F-83F9-584AD5A39AB5}" type="presParOf" srcId="{AA0F1ACF-554A-9741-81BE-67117493B107}" destId="{AF7FB2A5-D3FE-AC4A-8CA0-FDA72E3CA98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6EDA70-C90B-C948-8520-E8A6E67C7D8D}" type="doc">
      <dgm:prSet loTypeId="urn:microsoft.com/office/officeart/2005/8/layout/process5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634CF2A-0130-2447-9990-8C0A07E0C7AE}">
      <dgm:prSet/>
      <dgm:spPr/>
      <dgm:t>
        <a:bodyPr/>
        <a:lstStyle/>
        <a:p>
          <a:r>
            <a:rPr lang="en-US"/>
            <a:t>Has been controversial for years</a:t>
          </a:r>
        </a:p>
      </dgm:t>
    </dgm:pt>
    <dgm:pt modelId="{0682034D-9E79-4242-B772-FDBAEA1F1380}" type="parTrans" cxnId="{636D231A-7F53-D341-9EE3-59727E41056D}">
      <dgm:prSet/>
      <dgm:spPr/>
      <dgm:t>
        <a:bodyPr/>
        <a:lstStyle/>
        <a:p>
          <a:endParaRPr lang="en-US"/>
        </a:p>
      </dgm:t>
    </dgm:pt>
    <dgm:pt modelId="{CC226217-A4C3-4B49-8433-504DDCAB6305}" type="sibTrans" cxnId="{636D231A-7F53-D341-9EE3-59727E41056D}">
      <dgm:prSet/>
      <dgm:spPr/>
      <dgm:t>
        <a:bodyPr/>
        <a:lstStyle/>
        <a:p>
          <a:endParaRPr lang="en-US"/>
        </a:p>
      </dgm:t>
    </dgm:pt>
    <dgm:pt modelId="{F3E7C321-4387-E54A-8048-49C932D0DB2A}">
      <dgm:prSet/>
      <dgm:spPr/>
      <dgm:t>
        <a:bodyPr/>
        <a:lstStyle/>
        <a:p>
          <a:r>
            <a:rPr lang="en-US"/>
            <a:t>Has proven effective during Pandemic</a:t>
          </a:r>
        </a:p>
      </dgm:t>
    </dgm:pt>
    <dgm:pt modelId="{474C8288-6087-634A-BBA5-1EC221401F43}" type="parTrans" cxnId="{2CADA37F-47A7-414C-8D27-DB7271F31ACD}">
      <dgm:prSet/>
      <dgm:spPr/>
      <dgm:t>
        <a:bodyPr/>
        <a:lstStyle/>
        <a:p>
          <a:endParaRPr lang="en-US"/>
        </a:p>
      </dgm:t>
    </dgm:pt>
    <dgm:pt modelId="{121EC9B7-A489-BA4E-B07C-0AB7AF0ECB2D}" type="sibTrans" cxnId="{2CADA37F-47A7-414C-8D27-DB7271F31ACD}">
      <dgm:prSet/>
      <dgm:spPr/>
      <dgm:t>
        <a:bodyPr/>
        <a:lstStyle/>
        <a:p>
          <a:endParaRPr lang="en-US"/>
        </a:p>
      </dgm:t>
    </dgm:pt>
    <dgm:pt modelId="{FFB172F4-DE50-7449-A295-C7390A5FEFA2}">
      <dgm:prSet/>
      <dgm:spPr/>
      <dgm:t>
        <a:bodyPr/>
        <a:lstStyle/>
        <a:p>
          <a:r>
            <a:rPr lang="en-US"/>
            <a:t>Cuban doctors sent worldwide</a:t>
          </a:r>
        </a:p>
      </dgm:t>
    </dgm:pt>
    <dgm:pt modelId="{68565C4B-2197-6246-93F6-0D86614D825B}" type="parTrans" cxnId="{2618051C-0476-8741-B01C-035209B091A1}">
      <dgm:prSet/>
      <dgm:spPr/>
      <dgm:t>
        <a:bodyPr/>
        <a:lstStyle/>
        <a:p>
          <a:endParaRPr lang="en-US"/>
        </a:p>
      </dgm:t>
    </dgm:pt>
    <dgm:pt modelId="{E140A837-E9BF-C34E-9567-2466D216E5F3}" type="sibTrans" cxnId="{2618051C-0476-8741-B01C-035209B091A1}">
      <dgm:prSet/>
      <dgm:spPr/>
      <dgm:t>
        <a:bodyPr/>
        <a:lstStyle/>
        <a:p>
          <a:endParaRPr lang="en-US"/>
        </a:p>
      </dgm:t>
    </dgm:pt>
    <dgm:pt modelId="{7C005C85-CA49-9645-A8DE-0FD4DFE277F8}">
      <dgm:prSet/>
      <dgm:spPr/>
      <dgm:t>
        <a:bodyPr/>
        <a:lstStyle/>
        <a:p>
          <a:r>
            <a:rPr lang="en-US"/>
            <a:t>Special focus on Italy for example—well received</a:t>
          </a:r>
        </a:p>
      </dgm:t>
    </dgm:pt>
    <dgm:pt modelId="{CBDC1DF8-8EF5-FF42-B69B-99088588BBB4}" type="parTrans" cxnId="{76A00B94-16F8-7A4D-8A7B-27F2F39B74B1}">
      <dgm:prSet/>
      <dgm:spPr/>
      <dgm:t>
        <a:bodyPr/>
        <a:lstStyle/>
        <a:p>
          <a:endParaRPr lang="en-US"/>
        </a:p>
      </dgm:t>
    </dgm:pt>
    <dgm:pt modelId="{4E8A9767-1F1B-7F49-B87E-9746B44C0818}" type="sibTrans" cxnId="{76A00B94-16F8-7A4D-8A7B-27F2F39B74B1}">
      <dgm:prSet/>
      <dgm:spPr/>
      <dgm:t>
        <a:bodyPr/>
        <a:lstStyle/>
        <a:p>
          <a:endParaRPr lang="en-US"/>
        </a:p>
      </dgm:t>
    </dgm:pt>
    <dgm:pt modelId="{A1B88D12-8208-9246-9127-72E9DA9F0CA8}">
      <dgm:prSet/>
      <dgm:spPr/>
      <dgm:t>
        <a:bodyPr/>
        <a:lstStyle/>
        <a:p>
          <a:r>
            <a:rPr lang="en-US"/>
            <a:t>But the program has been controversial </a:t>
          </a:r>
        </a:p>
      </dgm:t>
    </dgm:pt>
    <dgm:pt modelId="{855E2888-C63C-C445-8097-DAE1FFA132D3}" type="parTrans" cxnId="{3D1D8CF2-1FC2-434C-AD3C-428D69E860C1}">
      <dgm:prSet/>
      <dgm:spPr/>
      <dgm:t>
        <a:bodyPr/>
        <a:lstStyle/>
        <a:p>
          <a:endParaRPr lang="en-US"/>
        </a:p>
      </dgm:t>
    </dgm:pt>
    <dgm:pt modelId="{16C87684-603F-C341-8177-77D7DD2C62ED}" type="sibTrans" cxnId="{3D1D8CF2-1FC2-434C-AD3C-428D69E860C1}">
      <dgm:prSet/>
      <dgm:spPr/>
      <dgm:t>
        <a:bodyPr/>
        <a:lstStyle/>
        <a:p>
          <a:endParaRPr lang="en-US"/>
        </a:p>
      </dgm:t>
    </dgm:pt>
    <dgm:pt modelId="{2B7E19E4-1445-6E45-82CE-6E2531D91FB9}">
      <dgm:prSet/>
      <dgm:spPr/>
      <dgm:t>
        <a:bodyPr/>
        <a:lstStyle/>
        <a:p>
          <a:r>
            <a:rPr lang="en-US"/>
            <a:t>Critics charge that it amounts to forced labor</a:t>
          </a:r>
        </a:p>
      </dgm:t>
    </dgm:pt>
    <dgm:pt modelId="{BD25F909-7102-CD40-A58B-861CC14AA78D}" type="parTrans" cxnId="{0A7F527A-895F-F642-BA77-BB1730BDD9D5}">
      <dgm:prSet/>
      <dgm:spPr/>
      <dgm:t>
        <a:bodyPr/>
        <a:lstStyle/>
        <a:p>
          <a:endParaRPr lang="en-US"/>
        </a:p>
      </dgm:t>
    </dgm:pt>
    <dgm:pt modelId="{4C9CFEAA-70E0-E84C-A5F4-EE67810F0CA6}" type="sibTrans" cxnId="{0A7F527A-895F-F642-BA77-BB1730BDD9D5}">
      <dgm:prSet/>
      <dgm:spPr/>
      <dgm:t>
        <a:bodyPr/>
        <a:lstStyle/>
        <a:p>
          <a:endParaRPr lang="en-US"/>
        </a:p>
      </dgm:t>
    </dgm:pt>
    <dgm:pt modelId="{4B94379F-6852-2948-900C-AA4E02F1B0AC}">
      <dgm:prSet/>
      <dgm:spPr/>
      <dgm:t>
        <a:bodyPr/>
        <a:lstStyle/>
        <a:p>
          <a:r>
            <a:rPr lang="en-US"/>
            <a:t>Returning doctors have been a source of COVID-19 (e.g. recently from Venezuela)</a:t>
          </a:r>
        </a:p>
      </dgm:t>
    </dgm:pt>
    <dgm:pt modelId="{85A5FC8F-FD01-9149-8CEF-7ED4FB5EF182}" type="parTrans" cxnId="{F30F78D4-AD76-F249-90FD-2ADCF45CC566}">
      <dgm:prSet/>
      <dgm:spPr/>
      <dgm:t>
        <a:bodyPr/>
        <a:lstStyle/>
        <a:p>
          <a:endParaRPr lang="en-US"/>
        </a:p>
      </dgm:t>
    </dgm:pt>
    <dgm:pt modelId="{69E841A8-D52F-1747-AFDF-22E4CAEA3C12}" type="sibTrans" cxnId="{F30F78D4-AD76-F249-90FD-2ADCF45CC566}">
      <dgm:prSet/>
      <dgm:spPr/>
      <dgm:t>
        <a:bodyPr/>
        <a:lstStyle/>
        <a:p>
          <a:endParaRPr lang="en-US"/>
        </a:p>
      </dgm:t>
    </dgm:pt>
    <dgm:pt modelId="{A4D46713-E265-C641-8F0F-1D2A7BF92960}">
      <dgm:prSet/>
      <dgm:spPr/>
      <dgm:t>
        <a:bodyPr/>
        <a:lstStyle/>
        <a:p>
          <a:r>
            <a:rPr lang="en-US"/>
            <a:t>Medical internationalism puts a potential strain on state’s ability to deal with local COVID infections</a:t>
          </a:r>
        </a:p>
      </dgm:t>
    </dgm:pt>
    <dgm:pt modelId="{7AD36555-34A0-C54B-A63C-55D4EE902CB4}" type="parTrans" cxnId="{345E3CA1-A358-A343-B375-066F7112B17A}">
      <dgm:prSet/>
      <dgm:spPr/>
      <dgm:t>
        <a:bodyPr/>
        <a:lstStyle/>
        <a:p>
          <a:endParaRPr lang="en-US"/>
        </a:p>
      </dgm:t>
    </dgm:pt>
    <dgm:pt modelId="{3230A16E-449F-8E4B-8A7E-A4BD659DF5CB}" type="sibTrans" cxnId="{345E3CA1-A358-A343-B375-066F7112B17A}">
      <dgm:prSet/>
      <dgm:spPr/>
      <dgm:t>
        <a:bodyPr/>
        <a:lstStyle/>
        <a:p>
          <a:endParaRPr lang="en-US"/>
        </a:p>
      </dgm:t>
    </dgm:pt>
    <dgm:pt modelId="{05E7485F-D469-344F-B70F-063751038876}" type="pres">
      <dgm:prSet presAssocID="{166EDA70-C90B-C948-8520-E8A6E67C7D8D}" presName="diagram" presStyleCnt="0">
        <dgm:presLayoutVars>
          <dgm:dir/>
          <dgm:resizeHandles val="exact"/>
        </dgm:presLayoutVars>
      </dgm:prSet>
      <dgm:spPr/>
    </dgm:pt>
    <dgm:pt modelId="{26D57733-D6DB-CC4C-8DF6-EB702AA9AD48}" type="pres">
      <dgm:prSet presAssocID="{D634CF2A-0130-2447-9990-8C0A07E0C7AE}" presName="node" presStyleLbl="node1" presStyleIdx="0" presStyleCnt="8">
        <dgm:presLayoutVars>
          <dgm:bulletEnabled val="1"/>
        </dgm:presLayoutVars>
      </dgm:prSet>
      <dgm:spPr/>
    </dgm:pt>
    <dgm:pt modelId="{ED04FDF2-BA65-9C47-8AB0-ABAC35A59426}" type="pres">
      <dgm:prSet presAssocID="{CC226217-A4C3-4B49-8433-504DDCAB6305}" presName="sibTrans" presStyleLbl="sibTrans2D1" presStyleIdx="0" presStyleCnt="7"/>
      <dgm:spPr/>
    </dgm:pt>
    <dgm:pt modelId="{E16D2AB5-D71D-6444-9CB2-0B9AA1DDCF95}" type="pres">
      <dgm:prSet presAssocID="{CC226217-A4C3-4B49-8433-504DDCAB6305}" presName="connectorText" presStyleLbl="sibTrans2D1" presStyleIdx="0" presStyleCnt="7"/>
      <dgm:spPr/>
    </dgm:pt>
    <dgm:pt modelId="{E5F74E04-96ED-444B-9886-98C41E04CE9F}" type="pres">
      <dgm:prSet presAssocID="{F3E7C321-4387-E54A-8048-49C932D0DB2A}" presName="node" presStyleLbl="node1" presStyleIdx="1" presStyleCnt="8">
        <dgm:presLayoutVars>
          <dgm:bulletEnabled val="1"/>
        </dgm:presLayoutVars>
      </dgm:prSet>
      <dgm:spPr/>
    </dgm:pt>
    <dgm:pt modelId="{8778921C-50A7-804A-932C-23DE69233400}" type="pres">
      <dgm:prSet presAssocID="{121EC9B7-A489-BA4E-B07C-0AB7AF0ECB2D}" presName="sibTrans" presStyleLbl="sibTrans2D1" presStyleIdx="1" presStyleCnt="7"/>
      <dgm:spPr/>
    </dgm:pt>
    <dgm:pt modelId="{892B9B99-4199-8244-B3A8-7A5944D70549}" type="pres">
      <dgm:prSet presAssocID="{121EC9B7-A489-BA4E-B07C-0AB7AF0ECB2D}" presName="connectorText" presStyleLbl="sibTrans2D1" presStyleIdx="1" presStyleCnt="7"/>
      <dgm:spPr/>
    </dgm:pt>
    <dgm:pt modelId="{4F81BA74-AA6A-EA43-B595-B778666B8015}" type="pres">
      <dgm:prSet presAssocID="{FFB172F4-DE50-7449-A295-C7390A5FEFA2}" presName="node" presStyleLbl="node1" presStyleIdx="2" presStyleCnt="8">
        <dgm:presLayoutVars>
          <dgm:bulletEnabled val="1"/>
        </dgm:presLayoutVars>
      </dgm:prSet>
      <dgm:spPr/>
    </dgm:pt>
    <dgm:pt modelId="{08FFAA8B-8264-AE4E-80F3-10E18F3427C1}" type="pres">
      <dgm:prSet presAssocID="{E140A837-E9BF-C34E-9567-2466D216E5F3}" presName="sibTrans" presStyleLbl="sibTrans2D1" presStyleIdx="2" presStyleCnt="7"/>
      <dgm:spPr/>
    </dgm:pt>
    <dgm:pt modelId="{DBAB463C-D694-934F-9E01-A23B188927B4}" type="pres">
      <dgm:prSet presAssocID="{E140A837-E9BF-C34E-9567-2466D216E5F3}" presName="connectorText" presStyleLbl="sibTrans2D1" presStyleIdx="2" presStyleCnt="7"/>
      <dgm:spPr/>
    </dgm:pt>
    <dgm:pt modelId="{A7A4AE52-0194-0440-B0D7-5A398FD19049}" type="pres">
      <dgm:prSet presAssocID="{7C005C85-CA49-9645-A8DE-0FD4DFE277F8}" presName="node" presStyleLbl="node1" presStyleIdx="3" presStyleCnt="8">
        <dgm:presLayoutVars>
          <dgm:bulletEnabled val="1"/>
        </dgm:presLayoutVars>
      </dgm:prSet>
      <dgm:spPr/>
    </dgm:pt>
    <dgm:pt modelId="{F49958B2-A344-3844-B9CC-0CF7094CAC6A}" type="pres">
      <dgm:prSet presAssocID="{4E8A9767-1F1B-7F49-B87E-9746B44C0818}" presName="sibTrans" presStyleLbl="sibTrans2D1" presStyleIdx="3" presStyleCnt="7"/>
      <dgm:spPr/>
    </dgm:pt>
    <dgm:pt modelId="{029C7775-DB76-2149-BEF2-FB6892829CF6}" type="pres">
      <dgm:prSet presAssocID="{4E8A9767-1F1B-7F49-B87E-9746B44C0818}" presName="connectorText" presStyleLbl="sibTrans2D1" presStyleIdx="3" presStyleCnt="7"/>
      <dgm:spPr/>
    </dgm:pt>
    <dgm:pt modelId="{D984FB13-A7A4-A142-BE72-9D3ADC47FAFA}" type="pres">
      <dgm:prSet presAssocID="{A1B88D12-8208-9246-9127-72E9DA9F0CA8}" presName="node" presStyleLbl="node1" presStyleIdx="4" presStyleCnt="8">
        <dgm:presLayoutVars>
          <dgm:bulletEnabled val="1"/>
        </dgm:presLayoutVars>
      </dgm:prSet>
      <dgm:spPr/>
    </dgm:pt>
    <dgm:pt modelId="{DDBB0600-1805-C84B-89F4-88E0EDF0D43F}" type="pres">
      <dgm:prSet presAssocID="{16C87684-603F-C341-8177-77D7DD2C62ED}" presName="sibTrans" presStyleLbl="sibTrans2D1" presStyleIdx="4" presStyleCnt="7"/>
      <dgm:spPr/>
    </dgm:pt>
    <dgm:pt modelId="{F48B1FCD-6305-9C43-864B-AC9D6A64D6EB}" type="pres">
      <dgm:prSet presAssocID="{16C87684-603F-C341-8177-77D7DD2C62ED}" presName="connectorText" presStyleLbl="sibTrans2D1" presStyleIdx="4" presStyleCnt="7"/>
      <dgm:spPr/>
    </dgm:pt>
    <dgm:pt modelId="{1558668C-A52D-0244-8D27-DAEC18BAB1CE}" type="pres">
      <dgm:prSet presAssocID="{2B7E19E4-1445-6E45-82CE-6E2531D91FB9}" presName="node" presStyleLbl="node1" presStyleIdx="5" presStyleCnt="8">
        <dgm:presLayoutVars>
          <dgm:bulletEnabled val="1"/>
        </dgm:presLayoutVars>
      </dgm:prSet>
      <dgm:spPr/>
    </dgm:pt>
    <dgm:pt modelId="{F472C0DE-212B-9843-92D9-4027EEBFCFDB}" type="pres">
      <dgm:prSet presAssocID="{4C9CFEAA-70E0-E84C-A5F4-EE67810F0CA6}" presName="sibTrans" presStyleLbl="sibTrans2D1" presStyleIdx="5" presStyleCnt="7"/>
      <dgm:spPr/>
    </dgm:pt>
    <dgm:pt modelId="{2617ACFF-DEA1-7840-91CB-10F8CBF305B2}" type="pres">
      <dgm:prSet presAssocID="{4C9CFEAA-70E0-E84C-A5F4-EE67810F0CA6}" presName="connectorText" presStyleLbl="sibTrans2D1" presStyleIdx="5" presStyleCnt="7"/>
      <dgm:spPr/>
    </dgm:pt>
    <dgm:pt modelId="{08E150B2-8AFE-FA48-964F-D314AA0C078F}" type="pres">
      <dgm:prSet presAssocID="{4B94379F-6852-2948-900C-AA4E02F1B0AC}" presName="node" presStyleLbl="node1" presStyleIdx="6" presStyleCnt="8">
        <dgm:presLayoutVars>
          <dgm:bulletEnabled val="1"/>
        </dgm:presLayoutVars>
      </dgm:prSet>
      <dgm:spPr/>
    </dgm:pt>
    <dgm:pt modelId="{89E6151C-F77E-0541-A78B-76696FF9D671}" type="pres">
      <dgm:prSet presAssocID="{69E841A8-D52F-1747-AFDF-22E4CAEA3C12}" presName="sibTrans" presStyleLbl="sibTrans2D1" presStyleIdx="6" presStyleCnt="7"/>
      <dgm:spPr/>
    </dgm:pt>
    <dgm:pt modelId="{279F9E15-D02A-D24C-AABF-E2E7B0E003B5}" type="pres">
      <dgm:prSet presAssocID="{69E841A8-D52F-1747-AFDF-22E4CAEA3C12}" presName="connectorText" presStyleLbl="sibTrans2D1" presStyleIdx="6" presStyleCnt="7"/>
      <dgm:spPr/>
    </dgm:pt>
    <dgm:pt modelId="{5D507760-0377-EA43-A0D6-7CDDB88E5454}" type="pres">
      <dgm:prSet presAssocID="{A4D46713-E265-C641-8F0F-1D2A7BF92960}" presName="node" presStyleLbl="node1" presStyleIdx="7" presStyleCnt="8">
        <dgm:presLayoutVars>
          <dgm:bulletEnabled val="1"/>
        </dgm:presLayoutVars>
      </dgm:prSet>
      <dgm:spPr/>
    </dgm:pt>
  </dgm:ptLst>
  <dgm:cxnLst>
    <dgm:cxn modelId="{78755C01-1CA6-EB44-B4BE-C9D3A35DB28F}" type="presOf" srcId="{4C9CFEAA-70E0-E84C-A5F4-EE67810F0CA6}" destId="{2617ACFF-DEA1-7840-91CB-10F8CBF305B2}" srcOrd="1" destOrd="0" presId="urn:microsoft.com/office/officeart/2005/8/layout/process5"/>
    <dgm:cxn modelId="{BCDBFA01-B926-2347-B064-D156951C83AC}" type="presOf" srcId="{166EDA70-C90B-C948-8520-E8A6E67C7D8D}" destId="{05E7485F-D469-344F-B70F-063751038876}" srcOrd="0" destOrd="0" presId="urn:microsoft.com/office/officeart/2005/8/layout/process5"/>
    <dgm:cxn modelId="{636D231A-7F53-D341-9EE3-59727E41056D}" srcId="{166EDA70-C90B-C948-8520-E8A6E67C7D8D}" destId="{D634CF2A-0130-2447-9990-8C0A07E0C7AE}" srcOrd="0" destOrd="0" parTransId="{0682034D-9E79-4242-B772-FDBAEA1F1380}" sibTransId="{CC226217-A4C3-4B49-8433-504DDCAB6305}"/>
    <dgm:cxn modelId="{2618051C-0476-8741-B01C-035209B091A1}" srcId="{166EDA70-C90B-C948-8520-E8A6E67C7D8D}" destId="{FFB172F4-DE50-7449-A295-C7390A5FEFA2}" srcOrd="2" destOrd="0" parTransId="{68565C4B-2197-6246-93F6-0D86614D825B}" sibTransId="{E140A837-E9BF-C34E-9567-2466D216E5F3}"/>
    <dgm:cxn modelId="{38E3DA2F-2460-7043-A777-B75B06FB7531}" type="presOf" srcId="{CC226217-A4C3-4B49-8433-504DDCAB6305}" destId="{ED04FDF2-BA65-9C47-8AB0-ABAC35A59426}" srcOrd="0" destOrd="0" presId="urn:microsoft.com/office/officeart/2005/8/layout/process5"/>
    <dgm:cxn modelId="{B3025C48-EAD8-5146-BD33-0DDDC0ED30C6}" type="presOf" srcId="{FFB172F4-DE50-7449-A295-C7390A5FEFA2}" destId="{4F81BA74-AA6A-EA43-B595-B778666B8015}" srcOrd="0" destOrd="0" presId="urn:microsoft.com/office/officeart/2005/8/layout/process5"/>
    <dgm:cxn modelId="{DA58184E-EEFB-ED48-9E12-4F1E526024E4}" type="presOf" srcId="{F3E7C321-4387-E54A-8048-49C932D0DB2A}" destId="{E5F74E04-96ED-444B-9886-98C41E04CE9F}" srcOrd="0" destOrd="0" presId="urn:microsoft.com/office/officeart/2005/8/layout/process5"/>
    <dgm:cxn modelId="{2D44E057-E805-1942-ADB5-F4699E5AF36D}" type="presOf" srcId="{D634CF2A-0130-2447-9990-8C0A07E0C7AE}" destId="{26D57733-D6DB-CC4C-8DF6-EB702AA9AD48}" srcOrd="0" destOrd="0" presId="urn:microsoft.com/office/officeart/2005/8/layout/process5"/>
    <dgm:cxn modelId="{9151C462-D5A5-A64F-A704-D1D292292F09}" type="presOf" srcId="{4B94379F-6852-2948-900C-AA4E02F1B0AC}" destId="{08E150B2-8AFE-FA48-964F-D314AA0C078F}" srcOrd="0" destOrd="0" presId="urn:microsoft.com/office/officeart/2005/8/layout/process5"/>
    <dgm:cxn modelId="{9D109C6C-36CA-6D41-A6AD-F907A295DCD0}" type="presOf" srcId="{4E8A9767-1F1B-7F49-B87E-9746B44C0818}" destId="{F49958B2-A344-3844-B9CC-0CF7094CAC6A}" srcOrd="0" destOrd="0" presId="urn:microsoft.com/office/officeart/2005/8/layout/process5"/>
    <dgm:cxn modelId="{6387E070-E23F-7148-9425-CDF6375EC0CF}" type="presOf" srcId="{A4D46713-E265-C641-8F0F-1D2A7BF92960}" destId="{5D507760-0377-EA43-A0D6-7CDDB88E5454}" srcOrd="0" destOrd="0" presId="urn:microsoft.com/office/officeart/2005/8/layout/process5"/>
    <dgm:cxn modelId="{D171C878-64B1-E341-A179-1E399E925569}" type="presOf" srcId="{A1B88D12-8208-9246-9127-72E9DA9F0CA8}" destId="{D984FB13-A7A4-A142-BE72-9D3ADC47FAFA}" srcOrd="0" destOrd="0" presId="urn:microsoft.com/office/officeart/2005/8/layout/process5"/>
    <dgm:cxn modelId="{0A7F527A-895F-F642-BA77-BB1730BDD9D5}" srcId="{166EDA70-C90B-C948-8520-E8A6E67C7D8D}" destId="{2B7E19E4-1445-6E45-82CE-6E2531D91FB9}" srcOrd="5" destOrd="0" parTransId="{BD25F909-7102-CD40-A58B-861CC14AA78D}" sibTransId="{4C9CFEAA-70E0-E84C-A5F4-EE67810F0CA6}"/>
    <dgm:cxn modelId="{6206E77C-AE79-5D45-829D-720BFBC0573C}" type="presOf" srcId="{E140A837-E9BF-C34E-9567-2466D216E5F3}" destId="{08FFAA8B-8264-AE4E-80F3-10E18F3427C1}" srcOrd="0" destOrd="0" presId="urn:microsoft.com/office/officeart/2005/8/layout/process5"/>
    <dgm:cxn modelId="{2CADA37F-47A7-414C-8D27-DB7271F31ACD}" srcId="{166EDA70-C90B-C948-8520-E8A6E67C7D8D}" destId="{F3E7C321-4387-E54A-8048-49C932D0DB2A}" srcOrd="1" destOrd="0" parTransId="{474C8288-6087-634A-BBA5-1EC221401F43}" sibTransId="{121EC9B7-A489-BA4E-B07C-0AB7AF0ECB2D}"/>
    <dgm:cxn modelId="{461F3584-BA29-8342-9AE4-19DD10336D62}" type="presOf" srcId="{4C9CFEAA-70E0-E84C-A5F4-EE67810F0CA6}" destId="{F472C0DE-212B-9843-92D9-4027EEBFCFDB}" srcOrd="0" destOrd="0" presId="urn:microsoft.com/office/officeart/2005/8/layout/process5"/>
    <dgm:cxn modelId="{8E8E708A-89AB-844C-9511-B7DFEAF3A574}" type="presOf" srcId="{E140A837-E9BF-C34E-9567-2466D216E5F3}" destId="{DBAB463C-D694-934F-9E01-A23B188927B4}" srcOrd="1" destOrd="0" presId="urn:microsoft.com/office/officeart/2005/8/layout/process5"/>
    <dgm:cxn modelId="{CDF20F91-2C96-884C-BE03-F31600543694}" type="presOf" srcId="{121EC9B7-A489-BA4E-B07C-0AB7AF0ECB2D}" destId="{892B9B99-4199-8244-B3A8-7A5944D70549}" srcOrd="1" destOrd="0" presId="urn:microsoft.com/office/officeart/2005/8/layout/process5"/>
    <dgm:cxn modelId="{76A00B94-16F8-7A4D-8A7B-27F2F39B74B1}" srcId="{166EDA70-C90B-C948-8520-E8A6E67C7D8D}" destId="{7C005C85-CA49-9645-A8DE-0FD4DFE277F8}" srcOrd="3" destOrd="0" parTransId="{CBDC1DF8-8EF5-FF42-B69B-99088588BBB4}" sibTransId="{4E8A9767-1F1B-7F49-B87E-9746B44C0818}"/>
    <dgm:cxn modelId="{08C6C59A-5623-7D4A-93C1-8C28317F9687}" type="presOf" srcId="{16C87684-603F-C341-8177-77D7DD2C62ED}" destId="{DDBB0600-1805-C84B-89F4-88E0EDF0D43F}" srcOrd="0" destOrd="0" presId="urn:microsoft.com/office/officeart/2005/8/layout/process5"/>
    <dgm:cxn modelId="{B2E2D39D-2752-3845-8AC4-273946DAE6F7}" type="presOf" srcId="{16C87684-603F-C341-8177-77D7DD2C62ED}" destId="{F48B1FCD-6305-9C43-864B-AC9D6A64D6EB}" srcOrd="1" destOrd="0" presId="urn:microsoft.com/office/officeart/2005/8/layout/process5"/>
    <dgm:cxn modelId="{7B8C19A0-3B4E-8D4C-B779-CEEB95B777E5}" type="presOf" srcId="{69E841A8-D52F-1747-AFDF-22E4CAEA3C12}" destId="{279F9E15-D02A-D24C-AABF-E2E7B0E003B5}" srcOrd="1" destOrd="0" presId="urn:microsoft.com/office/officeart/2005/8/layout/process5"/>
    <dgm:cxn modelId="{345E3CA1-A358-A343-B375-066F7112B17A}" srcId="{166EDA70-C90B-C948-8520-E8A6E67C7D8D}" destId="{A4D46713-E265-C641-8F0F-1D2A7BF92960}" srcOrd="7" destOrd="0" parTransId="{7AD36555-34A0-C54B-A63C-55D4EE902CB4}" sibTransId="{3230A16E-449F-8E4B-8A7E-A4BD659DF5CB}"/>
    <dgm:cxn modelId="{E5DD74AE-1511-FA42-9FBE-95BE20286FED}" type="presOf" srcId="{CC226217-A4C3-4B49-8433-504DDCAB6305}" destId="{E16D2AB5-D71D-6444-9CB2-0B9AA1DDCF95}" srcOrd="1" destOrd="0" presId="urn:microsoft.com/office/officeart/2005/8/layout/process5"/>
    <dgm:cxn modelId="{0BC0ABBE-F05A-104F-BFBB-8AC0598D074A}" type="presOf" srcId="{4E8A9767-1F1B-7F49-B87E-9746B44C0818}" destId="{029C7775-DB76-2149-BEF2-FB6892829CF6}" srcOrd="1" destOrd="0" presId="urn:microsoft.com/office/officeart/2005/8/layout/process5"/>
    <dgm:cxn modelId="{F30F78D4-AD76-F249-90FD-2ADCF45CC566}" srcId="{166EDA70-C90B-C948-8520-E8A6E67C7D8D}" destId="{4B94379F-6852-2948-900C-AA4E02F1B0AC}" srcOrd="6" destOrd="0" parTransId="{85A5FC8F-FD01-9149-8CEF-7ED4FB5EF182}" sibTransId="{69E841A8-D52F-1747-AFDF-22E4CAEA3C12}"/>
    <dgm:cxn modelId="{8D70D4DD-9BC9-7E4F-BD28-8FA4BBFCD42E}" type="presOf" srcId="{121EC9B7-A489-BA4E-B07C-0AB7AF0ECB2D}" destId="{8778921C-50A7-804A-932C-23DE69233400}" srcOrd="0" destOrd="0" presId="urn:microsoft.com/office/officeart/2005/8/layout/process5"/>
    <dgm:cxn modelId="{0CF4ADDF-6B04-A74F-91ED-6F5156AC180E}" type="presOf" srcId="{69E841A8-D52F-1747-AFDF-22E4CAEA3C12}" destId="{89E6151C-F77E-0541-A78B-76696FF9D671}" srcOrd="0" destOrd="0" presId="urn:microsoft.com/office/officeart/2005/8/layout/process5"/>
    <dgm:cxn modelId="{7A97FCE0-B522-AB42-A2A4-6907354E3FE5}" type="presOf" srcId="{7C005C85-CA49-9645-A8DE-0FD4DFE277F8}" destId="{A7A4AE52-0194-0440-B0D7-5A398FD19049}" srcOrd="0" destOrd="0" presId="urn:microsoft.com/office/officeart/2005/8/layout/process5"/>
    <dgm:cxn modelId="{90671CEC-5411-664C-911B-6479FE41BFC7}" type="presOf" srcId="{2B7E19E4-1445-6E45-82CE-6E2531D91FB9}" destId="{1558668C-A52D-0244-8D27-DAEC18BAB1CE}" srcOrd="0" destOrd="0" presId="urn:microsoft.com/office/officeart/2005/8/layout/process5"/>
    <dgm:cxn modelId="{3D1D8CF2-1FC2-434C-AD3C-428D69E860C1}" srcId="{166EDA70-C90B-C948-8520-E8A6E67C7D8D}" destId="{A1B88D12-8208-9246-9127-72E9DA9F0CA8}" srcOrd="4" destOrd="0" parTransId="{855E2888-C63C-C445-8097-DAE1FFA132D3}" sibTransId="{16C87684-603F-C341-8177-77D7DD2C62ED}"/>
    <dgm:cxn modelId="{84C83E52-FA67-7D47-AD33-564B104C9A2C}" type="presParOf" srcId="{05E7485F-D469-344F-B70F-063751038876}" destId="{26D57733-D6DB-CC4C-8DF6-EB702AA9AD48}" srcOrd="0" destOrd="0" presId="urn:microsoft.com/office/officeart/2005/8/layout/process5"/>
    <dgm:cxn modelId="{74C84E37-4535-7E44-8F9F-07F32F7EA523}" type="presParOf" srcId="{05E7485F-D469-344F-B70F-063751038876}" destId="{ED04FDF2-BA65-9C47-8AB0-ABAC35A59426}" srcOrd="1" destOrd="0" presId="urn:microsoft.com/office/officeart/2005/8/layout/process5"/>
    <dgm:cxn modelId="{D19C92BE-52FA-0D42-8C9A-7317B33E4992}" type="presParOf" srcId="{ED04FDF2-BA65-9C47-8AB0-ABAC35A59426}" destId="{E16D2AB5-D71D-6444-9CB2-0B9AA1DDCF95}" srcOrd="0" destOrd="0" presId="urn:microsoft.com/office/officeart/2005/8/layout/process5"/>
    <dgm:cxn modelId="{3BFF69D0-B56E-3242-9580-1959C94BC286}" type="presParOf" srcId="{05E7485F-D469-344F-B70F-063751038876}" destId="{E5F74E04-96ED-444B-9886-98C41E04CE9F}" srcOrd="2" destOrd="0" presId="urn:microsoft.com/office/officeart/2005/8/layout/process5"/>
    <dgm:cxn modelId="{C7654167-773A-4E44-B78A-6EE4B18F4720}" type="presParOf" srcId="{05E7485F-D469-344F-B70F-063751038876}" destId="{8778921C-50A7-804A-932C-23DE69233400}" srcOrd="3" destOrd="0" presId="urn:microsoft.com/office/officeart/2005/8/layout/process5"/>
    <dgm:cxn modelId="{EAB03254-B6B7-8349-BCE8-F164201BCD45}" type="presParOf" srcId="{8778921C-50A7-804A-932C-23DE69233400}" destId="{892B9B99-4199-8244-B3A8-7A5944D70549}" srcOrd="0" destOrd="0" presId="urn:microsoft.com/office/officeart/2005/8/layout/process5"/>
    <dgm:cxn modelId="{E685A0CA-FDD2-3244-BDF3-FF56FAE829D7}" type="presParOf" srcId="{05E7485F-D469-344F-B70F-063751038876}" destId="{4F81BA74-AA6A-EA43-B595-B778666B8015}" srcOrd="4" destOrd="0" presId="urn:microsoft.com/office/officeart/2005/8/layout/process5"/>
    <dgm:cxn modelId="{E929FA7A-D61E-8142-82CA-F8E00BFC1103}" type="presParOf" srcId="{05E7485F-D469-344F-B70F-063751038876}" destId="{08FFAA8B-8264-AE4E-80F3-10E18F3427C1}" srcOrd="5" destOrd="0" presId="urn:microsoft.com/office/officeart/2005/8/layout/process5"/>
    <dgm:cxn modelId="{9D7360B7-05B0-A34F-8889-AF329D4A9505}" type="presParOf" srcId="{08FFAA8B-8264-AE4E-80F3-10E18F3427C1}" destId="{DBAB463C-D694-934F-9E01-A23B188927B4}" srcOrd="0" destOrd="0" presId="urn:microsoft.com/office/officeart/2005/8/layout/process5"/>
    <dgm:cxn modelId="{B68662E5-D3A5-A548-A85F-D45516AA8468}" type="presParOf" srcId="{05E7485F-D469-344F-B70F-063751038876}" destId="{A7A4AE52-0194-0440-B0D7-5A398FD19049}" srcOrd="6" destOrd="0" presId="urn:microsoft.com/office/officeart/2005/8/layout/process5"/>
    <dgm:cxn modelId="{03669080-4300-FB49-B104-82ECCD4EE4FE}" type="presParOf" srcId="{05E7485F-D469-344F-B70F-063751038876}" destId="{F49958B2-A344-3844-B9CC-0CF7094CAC6A}" srcOrd="7" destOrd="0" presId="urn:microsoft.com/office/officeart/2005/8/layout/process5"/>
    <dgm:cxn modelId="{AEE6B10F-8B6D-DB4A-8CCD-792F329EAF3F}" type="presParOf" srcId="{F49958B2-A344-3844-B9CC-0CF7094CAC6A}" destId="{029C7775-DB76-2149-BEF2-FB6892829CF6}" srcOrd="0" destOrd="0" presId="urn:microsoft.com/office/officeart/2005/8/layout/process5"/>
    <dgm:cxn modelId="{A027DA0D-FD96-5149-9D22-212AAFEAAC0C}" type="presParOf" srcId="{05E7485F-D469-344F-B70F-063751038876}" destId="{D984FB13-A7A4-A142-BE72-9D3ADC47FAFA}" srcOrd="8" destOrd="0" presId="urn:microsoft.com/office/officeart/2005/8/layout/process5"/>
    <dgm:cxn modelId="{97748A97-AFD6-4844-8744-FAEC0E21D18B}" type="presParOf" srcId="{05E7485F-D469-344F-B70F-063751038876}" destId="{DDBB0600-1805-C84B-89F4-88E0EDF0D43F}" srcOrd="9" destOrd="0" presId="urn:microsoft.com/office/officeart/2005/8/layout/process5"/>
    <dgm:cxn modelId="{98461710-D164-FA4A-A355-3EF9FCA3B77B}" type="presParOf" srcId="{DDBB0600-1805-C84B-89F4-88E0EDF0D43F}" destId="{F48B1FCD-6305-9C43-864B-AC9D6A64D6EB}" srcOrd="0" destOrd="0" presId="urn:microsoft.com/office/officeart/2005/8/layout/process5"/>
    <dgm:cxn modelId="{2B978E7D-BD94-334D-AF4B-793681761754}" type="presParOf" srcId="{05E7485F-D469-344F-B70F-063751038876}" destId="{1558668C-A52D-0244-8D27-DAEC18BAB1CE}" srcOrd="10" destOrd="0" presId="urn:microsoft.com/office/officeart/2005/8/layout/process5"/>
    <dgm:cxn modelId="{C21AB946-9297-E34E-AEA0-BA2E5363143C}" type="presParOf" srcId="{05E7485F-D469-344F-B70F-063751038876}" destId="{F472C0DE-212B-9843-92D9-4027EEBFCFDB}" srcOrd="11" destOrd="0" presId="urn:microsoft.com/office/officeart/2005/8/layout/process5"/>
    <dgm:cxn modelId="{D1951364-A717-8A47-BF95-5AB58029B395}" type="presParOf" srcId="{F472C0DE-212B-9843-92D9-4027EEBFCFDB}" destId="{2617ACFF-DEA1-7840-91CB-10F8CBF305B2}" srcOrd="0" destOrd="0" presId="urn:microsoft.com/office/officeart/2005/8/layout/process5"/>
    <dgm:cxn modelId="{C53107F0-3C6B-2E4F-818C-E9E1E5C7F293}" type="presParOf" srcId="{05E7485F-D469-344F-B70F-063751038876}" destId="{08E150B2-8AFE-FA48-964F-D314AA0C078F}" srcOrd="12" destOrd="0" presId="urn:microsoft.com/office/officeart/2005/8/layout/process5"/>
    <dgm:cxn modelId="{ABC6F5E2-F844-FE4B-AE7F-174F2DBD68ED}" type="presParOf" srcId="{05E7485F-D469-344F-B70F-063751038876}" destId="{89E6151C-F77E-0541-A78B-76696FF9D671}" srcOrd="13" destOrd="0" presId="urn:microsoft.com/office/officeart/2005/8/layout/process5"/>
    <dgm:cxn modelId="{C843C3C9-058B-E44E-94AD-AE189ACF5574}" type="presParOf" srcId="{89E6151C-F77E-0541-A78B-76696FF9D671}" destId="{279F9E15-D02A-D24C-AABF-E2E7B0E003B5}" srcOrd="0" destOrd="0" presId="urn:microsoft.com/office/officeart/2005/8/layout/process5"/>
    <dgm:cxn modelId="{976EC610-60F8-6146-B8CC-2B146D2F7CE4}" type="presParOf" srcId="{05E7485F-D469-344F-B70F-063751038876}" destId="{5D507760-0377-EA43-A0D6-7CDDB88E5454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C6DD83-631D-7547-855F-9CC26401B31F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D66D878-B7B0-C34C-9B42-3D10FE79EE8E}">
      <dgm:prSet/>
      <dgm:spPr/>
      <dgm:t>
        <a:bodyPr/>
        <a:lstStyle/>
        <a:p>
          <a:r>
            <a:rPr lang="en-US"/>
            <a:t>Advances in medical tech has also been a core area of development under 2030 Plan</a:t>
          </a:r>
        </a:p>
      </dgm:t>
    </dgm:pt>
    <dgm:pt modelId="{7BDF85B9-3ABC-8B4B-95EB-278A093DF7EC}" type="parTrans" cxnId="{FC8A491A-A116-0045-87CC-9AB36361C213}">
      <dgm:prSet/>
      <dgm:spPr/>
      <dgm:t>
        <a:bodyPr/>
        <a:lstStyle/>
        <a:p>
          <a:endParaRPr lang="en-US"/>
        </a:p>
      </dgm:t>
    </dgm:pt>
    <dgm:pt modelId="{12348DB8-1DAD-AB4C-B14C-623DE3241029}" type="sibTrans" cxnId="{FC8A491A-A116-0045-87CC-9AB36361C213}">
      <dgm:prSet/>
      <dgm:spPr/>
      <dgm:t>
        <a:bodyPr/>
        <a:lstStyle/>
        <a:p>
          <a:endParaRPr lang="en-US"/>
        </a:p>
      </dgm:t>
    </dgm:pt>
    <dgm:pt modelId="{02BD307D-74C6-264E-87A4-BEDD3229FAC6}">
      <dgm:prSet/>
      <dgm:spPr/>
      <dgm:t>
        <a:bodyPr/>
        <a:lstStyle/>
        <a:p>
          <a:r>
            <a:rPr lang="en-US"/>
            <a:t>COVID accelerated and redirected medical research</a:t>
          </a:r>
        </a:p>
      </dgm:t>
    </dgm:pt>
    <dgm:pt modelId="{9467008A-E0FD-2247-A1D5-0C5A3C7D6D22}" type="parTrans" cxnId="{FB5A2738-C026-6840-9458-2C2DC366F589}">
      <dgm:prSet/>
      <dgm:spPr/>
      <dgm:t>
        <a:bodyPr/>
        <a:lstStyle/>
        <a:p>
          <a:endParaRPr lang="en-US"/>
        </a:p>
      </dgm:t>
    </dgm:pt>
    <dgm:pt modelId="{15C1E119-7037-8540-8503-EF9122B2BC53}" type="sibTrans" cxnId="{FB5A2738-C026-6840-9458-2C2DC366F589}">
      <dgm:prSet/>
      <dgm:spPr/>
      <dgm:t>
        <a:bodyPr/>
        <a:lstStyle/>
        <a:p>
          <a:endParaRPr lang="en-US"/>
        </a:p>
      </dgm:t>
    </dgm:pt>
    <dgm:pt modelId="{49522034-B531-4B4D-8AC2-3048415712D1}">
      <dgm:prSet/>
      <dgm:spPr/>
      <dgm:t>
        <a:bodyPr/>
        <a:lstStyle/>
        <a:p>
          <a:r>
            <a:rPr lang="en-US"/>
            <a:t>Deepened partnerships with China and European states</a:t>
          </a:r>
        </a:p>
      </dgm:t>
    </dgm:pt>
    <dgm:pt modelId="{091BD625-36C7-DD46-8EDB-54AFD563958E}" type="parTrans" cxnId="{BF51B651-9880-DF4E-9AC0-02BFC4E7BDA9}">
      <dgm:prSet/>
      <dgm:spPr/>
      <dgm:t>
        <a:bodyPr/>
        <a:lstStyle/>
        <a:p>
          <a:endParaRPr lang="en-US"/>
        </a:p>
      </dgm:t>
    </dgm:pt>
    <dgm:pt modelId="{1708C7A9-FEBA-6248-9C23-0130E78C0508}" type="sibTrans" cxnId="{BF51B651-9880-DF4E-9AC0-02BFC4E7BDA9}">
      <dgm:prSet/>
      <dgm:spPr/>
      <dgm:t>
        <a:bodyPr/>
        <a:lstStyle/>
        <a:p>
          <a:endParaRPr lang="en-US"/>
        </a:p>
      </dgm:t>
    </dgm:pt>
    <dgm:pt modelId="{5353B581-0E4A-C744-9534-D0125889C33D}">
      <dgm:prSet/>
      <dgm:spPr/>
      <dgm:t>
        <a:bodyPr/>
        <a:lstStyle/>
        <a:p>
          <a:r>
            <a:rPr lang="en-US"/>
            <a:t>Recycling and repurposing drugs in development</a:t>
          </a:r>
        </a:p>
      </dgm:t>
    </dgm:pt>
    <dgm:pt modelId="{F217921B-212A-6343-9840-04CACB170DCC}" type="parTrans" cxnId="{CB15BB22-EE50-4040-94AB-4F234DB2FE7A}">
      <dgm:prSet/>
      <dgm:spPr/>
      <dgm:t>
        <a:bodyPr/>
        <a:lstStyle/>
        <a:p>
          <a:endParaRPr lang="en-US"/>
        </a:p>
      </dgm:t>
    </dgm:pt>
    <dgm:pt modelId="{98CF4C0D-B5B1-844D-BF33-C8CD5B5FE869}" type="sibTrans" cxnId="{CB15BB22-EE50-4040-94AB-4F234DB2FE7A}">
      <dgm:prSet/>
      <dgm:spPr/>
      <dgm:t>
        <a:bodyPr/>
        <a:lstStyle/>
        <a:p>
          <a:endParaRPr lang="en-US"/>
        </a:p>
      </dgm:t>
    </dgm:pt>
    <dgm:pt modelId="{F2685786-4DF4-2340-89EE-A04B5B05D3BD}">
      <dgm:prSet/>
      <dgm:spPr/>
      <dgm:t>
        <a:bodyPr/>
        <a:lstStyle/>
        <a:p>
          <a:r>
            <a:rPr lang="en-US"/>
            <a:t>Some success</a:t>
          </a:r>
        </a:p>
      </dgm:t>
    </dgm:pt>
    <dgm:pt modelId="{54E52947-E13B-A44C-87DC-D13F75DB5D96}" type="parTrans" cxnId="{8EE5B887-49E4-6440-BEF4-1C44315940CE}">
      <dgm:prSet/>
      <dgm:spPr/>
      <dgm:t>
        <a:bodyPr/>
        <a:lstStyle/>
        <a:p>
          <a:endParaRPr lang="en-US"/>
        </a:p>
      </dgm:t>
    </dgm:pt>
    <dgm:pt modelId="{B5FE8524-F545-644E-826D-9A79E44CBCBD}" type="sibTrans" cxnId="{8EE5B887-49E4-6440-BEF4-1C44315940CE}">
      <dgm:prSet/>
      <dgm:spPr/>
      <dgm:t>
        <a:bodyPr/>
        <a:lstStyle/>
        <a:p>
          <a:endParaRPr lang="en-US"/>
        </a:p>
      </dgm:t>
    </dgm:pt>
    <dgm:pt modelId="{D788CC3F-7580-924C-8FE0-E5217D430132}">
      <dgm:prSet/>
      <dgm:spPr/>
      <dgm:t>
        <a:bodyPr/>
        <a:lstStyle/>
        <a:p>
          <a:r>
            <a:rPr lang="en-US"/>
            <a:t>Has been used strategically: in some cases less of an attempt to monetize drug treatment regimes than to use it for middle and long term political advantage.</a:t>
          </a:r>
        </a:p>
      </dgm:t>
    </dgm:pt>
    <dgm:pt modelId="{4B91E26F-DAB6-5A48-810D-C01CB4F36244}" type="parTrans" cxnId="{623BBCFF-E3FB-984C-854C-8856ACFEB404}">
      <dgm:prSet/>
      <dgm:spPr/>
      <dgm:t>
        <a:bodyPr/>
        <a:lstStyle/>
        <a:p>
          <a:endParaRPr lang="en-US"/>
        </a:p>
      </dgm:t>
    </dgm:pt>
    <dgm:pt modelId="{C109B763-9445-A043-B117-A855E5FAFA88}" type="sibTrans" cxnId="{623BBCFF-E3FB-984C-854C-8856ACFEB404}">
      <dgm:prSet/>
      <dgm:spPr/>
      <dgm:t>
        <a:bodyPr/>
        <a:lstStyle/>
        <a:p>
          <a:endParaRPr lang="en-US"/>
        </a:p>
      </dgm:t>
    </dgm:pt>
    <dgm:pt modelId="{C4ACC4BB-197B-E847-8B70-03EE92E7DCF2}" type="pres">
      <dgm:prSet presAssocID="{70C6DD83-631D-7547-855F-9CC26401B31F}" presName="linear" presStyleCnt="0">
        <dgm:presLayoutVars>
          <dgm:animLvl val="lvl"/>
          <dgm:resizeHandles val="exact"/>
        </dgm:presLayoutVars>
      </dgm:prSet>
      <dgm:spPr/>
    </dgm:pt>
    <dgm:pt modelId="{6C9C7671-970C-6E4E-A4F5-4B654256A16D}" type="pres">
      <dgm:prSet presAssocID="{5D66D878-B7B0-C34C-9B42-3D10FE79EE8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1C0A4FD-4FFD-174F-9F11-7D19CB20B720}" type="pres">
      <dgm:prSet presAssocID="{12348DB8-1DAD-AB4C-B14C-623DE3241029}" presName="spacer" presStyleCnt="0"/>
      <dgm:spPr/>
    </dgm:pt>
    <dgm:pt modelId="{1B915349-1500-774B-AFD5-D22EE8E8859E}" type="pres">
      <dgm:prSet presAssocID="{02BD307D-74C6-264E-87A4-BEDD3229FAC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40ED21A-9D28-5B4F-AAE4-648794F86483}" type="pres">
      <dgm:prSet presAssocID="{15C1E119-7037-8540-8503-EF9122B2BC53}" presName="spacer" presStyleCnt="0"/>
      <dgm:spPr/>
    </dgm:pt>
    <dgm:pt modelId="{A84EDE29-4BF2-3743-ADAF-C7B38C40C83F}" type="pres">
      <dgm:prSet presAssocID="{49522034-B531-4B4D-8AC2-3048415712D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302F2AC-3219-2B42-97E7-A66CA8BFAA4C}" type="pres">
      <dgm:prSet presAssocID="{1708C7A9-FEBA-6248-9C23-0130E78C0508}" presName="spacer" presStyleCnt="0"/>
      <dgm:spPr/>
    </dgm:pt>
    <dgm:pt modelId="{925A97C7-4552-214E-8BCD-92194CF7BF61}" type="pres">
      <dgm:prSet presAssocID="{5353B581-0E4A-C744-9534-D0125889C33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5986AEF-20A9-AE49-BA62-518D24644D2F}" type="pres">
      <dgm:prSet presAssocID="{98CF4C0D-B5B1-844D-BF33-C8CD5B5FE869}" presName="spacer" presStyleCnt="0"/>
      <dgm:spPr/>
    </dgm:pt>
    <dgm:pt modelId="{2050635E-5245-C94E-B596-C333D79FDC9A}" type="pres">
      <dgm:prSet presAssocID="{F2685786-4DF4-2340-89EE-A04B5B05D3B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E2EEF0A-F562-5D4D-B9B5-D4664C5AC9FC}" type="pres">
      <dgm:prSet presAssocID="{B5FE8524-F545-644E-826D-9A79E44CBCBD}" presName="spacer" presStyleCnt="0"/>
      <dgm:spPr/>
    </dgm:pt>
    <dgm:pt modelId="{A9445925-48C4-6E4F-BF4D-C63F0EC94855}" type="pres">
      <dgm:prSet presAssocID="{D788CC3F-7580-924C-8FE0-E5217D43013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C8A491A-A116-0045-87CC-9AB36361C213}" srcId="{70C6DD83-631D-7547-855F-9CC26401B31F}" destId="{5D66D878-B7B0-C34C-9B42-3D10FE79EE8E}" srcOrd="0" destOrd="0" parTransId="{7BDF85B9-3ABC-8B4B-95EB-278A093DF7EC}" sibTransId="{12348DB8-1DAD-AB4C-B14C-623DE3241029}"/>
    <dgm:cxn modelId="{CB15BB22-EE50-4040-94AB-4F234DB2FE7A}" srcId="{70C6DD83-631D-7547-855F-9CC26401B31F}" destId="{5353B581-0E4A-C744-9534-D0125889C33D}" srcOrd="3" destOrd="0" parTransId="{F217921B-212A-6343-9840-04CACB170DCC}" sibTransId="{98CF4C0D-B5B1-844D-BF33-C8CD5B5FE869}"/>
    <dgm:cxn modelId="{7CDBE837-7512-6244-863A-FAD37125E40E}" type="presOf" srcId="{49522034-B531-4B4D-8AC2-3048415712D1}" destId="{A84EDE29-4BF2-3743-ADAF-C7B38C40C83F}" srcOrd="0" destOrd="0" presId="urn:microsoft.com/office/officeart/2005/8/layout/vList2"/>
    <dgm:cxn modelId="{FB5A2738-C026-6840-9458-2C2DC366F589}" srcId="{70C6DD83-631D-7547-855F-9CC26401B31F}" destId="{02BD307D-74C6-264E-87A4-BEDD3229FAC6}" srcOrd="1" destOrd="0" parTransId="{9467008A-E0FD-2247-A1D5-0C5A3C7D6D22}" sibTransId="{15C1E119-7037-8540-8503-EF9122B2BC53}"/>
    <dgm:cxn modelId="{BF51B651-9880-DF4E-9AC0-02BFC4E7BDA9}" srcId="{70C6DD83-631D-7547-855F-9CC26401B31F}" destId="{49522034-B531-4B4D-8AC2-3048415712D1}" srcOrd="2" destOrd="0" parTransId="{091BD625-36C7-DD46-8EDB-54AFD563958E}" sibTransId="{1708C7A9-FEBA-6248-9C23-0130E78C0508}"/>
    <dgm:cxn modelId="{8EE5B887-49E4-6440-BEF4-1C44315940CE}" srcId="{70C6DD83-631D-7547-855F-9CC26401B31F}" destId="{F2685786-4DF4-2340-89EE-A04B5B05D3BD}" srcOrd="4" destOrd="0" parTransId="{54E52947-E13B-A44C-87DC-D13F75DB5D96}" sibTransId="{B5FE8524-F545-644E-826D-9A79E44CBCBD}"/>
    <dgm:cxn modelId="{50732B9D-3CA1-8146-84F7-890D800D73F5}" type="presOf" srcId="{5353B581-0E4A-C744-9534-D0125889C33D}" destId="{925A97C7-4552-214E-8BCD-92194CF7BF61}" srcOrd="0" destOrd="0" presId="urn:microsoft.com/office/officeart/2005/8/layout/vList2"/>
    <dgm:cxn modelId="{310CCDA3-06A6-7747-860A-F1DB684CD1E1}" type="presOf" srcId="{02BD307D-74C6-264E-87A4-BEDD3229FAC6}" destId="{1B915349-1500-774B-AFD5-D22EE8E8859E}" srcOrd="0" destOrd="0" presId="urn:microsoft.com/office/officeart/2005/8/layout/vList2"/>
    <dgm:cxn modelId="{F4A9A1A8-C99A-5E4C-A094-5210651B2F51}" type="presOf" srcId="{F2685786-4DF4-2340-89EE-A04B5B05D3BD}" destId="{2050635E-5245-C94E-B596-C333D79FDC9A}" srcOrd="0" destOrd="0" presId="urn:microsoft.com/office/officeart/2005/8/layout/vList2"/>
    <dgm:cxn modelId="{C9E4D9D8-3934-8F45-8EEB-EE6F1756C13B}" type="presOf" srcId="{70C6DD83-631D-7547-855F-9CC26401B31F}" destId="{C4ACC4BB-197B-E847-8B70-03EE92E7DCF2}" srcOrd="0" destOrd="0" presId="urn:microsoft.com/office/officeart/2005/8/layout/vList2"/>
    <dgm:cxn modelId="{723D72DB-0174-8F45-9A73-AAF441EEAC8D}" type="presOf" srcId="{5D66D878-B7B0-C34C-9B42-3D10FE79EE8E}" destId="{6C9C7671-970C-6E4E-A4F5-4B654256A16D}" srcOrd="0" destOrd="0" presId="urn:microsoft.com/office/officeart/2005/8/layout/vList2"/>
    <dgm:cxn modelId="{66B611ED-F199-6F44-B83B-43B0627D9D5A}" type="presOf" srcId="{D788CC3F-7580-924C-8FE0-E5217D430132}" destId="{A9445925-48C4-6E4F-BF4D-C63F0EC94855}" srcOrd="0" destOrd="0" presId="urn:microsoft.com/office/officeart/2005/8/layout/vList2"/>
    <dgm:cxn modelId="{623BBCFF-E3FB-984C-854C-8856ACFEB404}" srcId="{70C6DD83-631D-7547-855F-9CC26401B31F}" destId="{D788CC3F-7580-924C-8FE0-E5217D430132}" srcOrd="5" destOrd="0" parTransId="{4B91E26F-DAB6-5A48-810D-C01CB4F36244}" sibTransId="{C109B763-9445-A043-B117-A855E5FAFA88}"/>
    <dgm:cxn modelId="{A23DADC7-B94C-594F-9BB4-90874A01AB6F}" type="presParOf" srcId="{C4ACC4BB-197B-E847-8B70-03EE92E7DCF2}" destId="{6C9C7671-970C-6E4E-A4F5-4B654256A16D}" srcOrd="0" destOrd="0" presId="urn:microsoft.com/office/officeart/2005/8/layout/vList2"/>
    <dgm:cxn modelId="{989F3307-5BE8-6E47-9CEB-E78F2A70748D}" type="presParOf" srcId="{C4ACC4BB-197B-E847-8B70-03EE92E7DCF2}" destId="{11C0A4FD-4FFD-174F-9F11-7D19CB20B720}" srcOrd="1" destOrd="0" presId="urn:microsoft.com/office/officeart/2005/8/layout/vList2"/>
    <dgm:cxn modelId="{478A7B99-E2A4-264D-BF28-85EF06A30F0E}" type="presParOf" srcId="{C4ACC4BB-197B-E847-8B70-03EE92E7DCF2}" destId="{1B915349-1500-774B-AFD5-D22EE8E8859E}" srcOrd="2" destOrd="0" presId="urn:microsoft.com/office/officeart/2005/8/layout/vList2"/>
    <dgm:cxn modelId="{9FF9B394-133D-AB42-87DA-C1320D3D871C}" type="presParOf" srcId="{C4ACC4BB-197B-E847-8B70-03EE92E7DCF2}" destId="{940ED21A-9D28-5B4F-AAE4-648794F86483}" srcOrd="3" destOrd="0" presId="urn:microsoft.com/office/officeart/2005/8/layout/vList2"/>
    <dgm:cxn modelId="{2A6EA51E-E445-854E-83D4-0401A051BE9D}" type="presParOf" srcId="{C4ACC4BB-197B-E847-8B70-03EE92E7DCF2}" destId="{A84EDE29-4BF2-3743-ADAF-C7B38C40C83F}" srcOrd="4" destOrd="0" presId="urn:microsoft.com/office/officeart/2005/8/layout/vList2"/>
    <dgm:cxn modelId="{1D11EF1F-0A1E-264C-85DF-58C3150699FF}" type="presParOf" srcId="{C4ACC4BB-197B-E847-8B70-03EE92E7DCF2}" destId="{5302F2AC-3219-2B42-97E7-A66CA8BFAA4C}" srcOrd="5" destOrd="0" presId="urn:microsoft.com/office/officeart/2005/8/layout/vList2"/>
    <dgm:cxn modelId="{75F9DEDF-F7BC-9A40-A055-6B1CA92FE7C5}" type="presParOf" srcId="{C4ACC4BB-197B-E847-8B70-03EE92E7DCF2}" destId="{925A97C7-4552-214E-8BCD-92194CF7BF61}" srcOrd="6" destOrd="0" presId="urn:microsoft.com/office/officeart/2005/8/layout/vList2"/>
    <dgm:cxn modelId="{838FD1FD-E0FE-5242-851C-8B0EED3A8D62}" type="presParOf" srcId="{C4ACC4BB-197B-E847-8B70-03EE92E7DCF2}" destId="{C5986AEF-20A9-AE49-BA62-518D24644D2F}" srcOrd="7" destOrd="0" presId="urn:microsoft.com/office/officeart/2005/8/layout/vList2"/>
    <dgm:cxn modelId="{6B5039D2-8FCC-2F4D-A164-6D61B02C3877}" type="presParOf" srcId="{C4ACC4BB-197B-E847-8B70-03EE92E7DCF2}" destId="{2050635E-5245-C94E-B596-C333D79FDC9A}" srcOrd="8" destOrd="0" presId="urn:microsoft.com/office/officeart/2005/8/layout/vList2"/>
    <dgm:cxn modelId="{7134CAEC-3CB2-AD4F-B9D0-C5653D587A6B}" type="presParOf" srcId="{C4ACC4BB-197B-E847-8B70-03EE92E7DCF2}" destId="{AE2EEF0A-F562-5D4D-B9B5-D4664C5AC9FC}" srcOrd="9" destOrd="0" presId="urn:microsoft.com/office/officeart/2005/8/layout/vList2"/>
    <dgm:cxn modelId="{382DA58F-EE33-2444-98E5-9D3335C77679}" type="presParOf" srcId="{C4ACC4BB-197B-E847-8B70-03EE92E7DCF2}" destId="{A9445925-48C4-6E4F-BF4D-C63F0EC9485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53387F-B0B9-3E41-A90F-97263B2265CB}" type="doc">
      <dgm:prSet loTypeId="urn:microsoft.com/office/officeart/2005/8/layout/chevron2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033F551-74CB-0440-8800-D75A72499F74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/>
            <a:t>Sanitation</a:t>
          </a:r>
        </a:p>
      </dgm:t>
    </dgm:pt>
    <dgm:pt modelId="{4B123F18-9107-A04E-ABE0-8E9BEDECE1EB}" type="parTrans" cxnId="{DEA80499-4F0F-274B-BB9D-BF0B341B88AC}">
      <dgm:prSet/>
      <dgm:spPr/>
      <dgm:t>
        <a:bodyPr/>
        <a:lstStyle/>
        <a:p>
          <a:endParaRPr lang="en-US"/>
        </a:p>
      </dgm:t>
    </dgm:pt>
    <dgm:pt modelId="{0657CC5C-E1DB-E84C-8CF9-BF8483015693}" type="sibTrans" cxnId="{DEA80499-4F0F-274B-BB9D-BF0B341B88AC}">
      <dgm:prSet/>
      <dgm:spPr/>
      <dgm:t>
        <a:bodyPr/>
        <a:lstStyle/>
        <a:p>
          <a:endParaRPr lang="en-US"/>
        </a:p>
      </dgm:t>
    </dgm:pt>
    <dgm:pt modelId="{8AB16BAE-E859-6D4E-8505-AB09D44D287A}">
      <dgm:prSet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/>
            <a:t>Hard to encourage hand washing where water scarcity is an issue</a:t>
          </a:r>
        </a:p>
      </dgm:t>
    </dgm:pt>
    <dgm:pt modelId="{1CDA1998-2C5C-5548-B354-36B3F2CC090F}" type="parTrans" cxnId="{40C42DED-8B44-0749-9A6C-A2C144663075}">
      <dgm:prSet/>
      <dgm:spPr/>
      <dgm:t>
        <a:bodyPr/>
        <a:lstStyle/>
        <a:p>
          <a:endParaRPr lang="en-US"/>
        </a:p>
      </dgm:t>
    </dgm:pt>
    <dgm:pt modelId="{6FC0AA12-09D0-4E43-A89A-5CB38A2A7732}" type="sibTrans" cxnId="{40C42DED-8B44-0749-9A6C-A2C144663075}">
      <dgm:prSet/>
      <dgm:spPr/>
      <dgm:t>
        <a:bodyPr/>
        <a:lstStyle/>
        <a:p>
          <a:endParaRPr lang="en-US"/>
        </a:p>
      </dgm:t>
    </dgm:pt>
    <dgm:pt modelId="{65202C9C-71B4-C34D-B17D-D48E0619CFFB}">
      <dgm:prSet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/>
            <a:t>State incapable of meeting that challenge in the short term</a:t>
          </a:r>
        </a:p>
      </dgm:t>
    </dgm:pt>
    <dgm:pt modelId="{46D4D5FD-D58D-0749-B1B3-B4469298E059}" type="parTrans" cxnId="{1941291E-8173-F14C-B3C0-885B39080A49}">
      <dgm:prSet/>
      <dgm:spPr/>
      <dgm:t>
        <a:bodyPr/>
        <a:lstStyle/>
        <a:p>
          <a:endParaRPr lang="en-US"/>
        </a:p>
      </dgm:t>
    </dgm:pt>
    <dgm:pt modelId="{D9EB6AEB-2C6A-784C-963B-51E800DFB43B}" type="sibTrans" cxnId="{1941291E-8173-F14C-B3C0-885B39080A49}">
      <dgm:prSet/>
      <dgm:spPr/>
      <dgm:t>
        <a:bodyPr/>
        <a:lstStyle/>
        <a:p>
          <a:endParaRPr lang="en-US"/>
        </a:p>
      </dgm:t>
    </dgm:pt>
    <dgm:pt modelId="{1E1EF830-2D80-4B42-B90D-85715B0A61AB}">
      <dgm:prSet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/>
            <a:t>Potential to increase susceptibility</a:t>
          </a:r>
        </a:p>
      </dgm:t>
    </dgm:pt>
    <dgm:pt modelId="{8527EB46-6676-7F4D-A96E-EF5F0DBAADEB}" type="parTrans" cxnId="{FC1248DC-8589-7243-A1C4-9E0EF02318DD}">
      <dgm:prSet/>
      <dgm:spPr/>
      <dgm:t>
        <a:bodyPr/>
        <a:lstStyle/>
        <a:p>
          <a:endParaRPr lang="en-US"/>
        </a:p>
      </dgm:t>
    </dgm:pt>
    <dgm:pt modelId="{00CBF51B-FF9C-A546-8965-3487C6D23494}" type="sibTrans" cxnId="{FC1248DC-8589-7243-A1C4-9E0EF02318DD}">
      <dgm:prSet/>
      <dgm:spPr/>
      <dgm:t>
        <a:bodyPr/>
        <a:lstStyle/>
        <a:p>
          <a:endParaRPr lang="en-US"/>
        </a:p>
      </dgm:t>
    </dgm:pt>
    <dgm:pt modelId="{D1F49212-E8C6-F345-BF21-614C03B5888A}">
      <dgm:prSet/>
      <dgm:spPr>
        <a:gradFill flip="none"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US"/>
            <a:t>Food </a:t>
          </a:r>
        </a:p>
      </dgm:t>
    </dgm:pt>
    <dgm:pt modelId="{703057F1-1F5C-694B-92E4-8E93292B298C}" type="parTrans" cxnId="{948ABFA5-555B-C44B-B06A-107DAC977EFD}">
      <dgm:prSet/>
      <dgm:spPr/>
      <dgm:t>
        <a:bodyPr/>
        <a:lstStyle/>
        <a:p>
          <a:endParaRPr lang="en-US"/>
        </a:p>
      </dgm:t>
    </dgm:pt>
    <dgm:pt modelId="{835F354A-83F2-4E4C-9D4A-11608ED4FE36}" type="sibTrans" cxnId="{948ABFA5-555B-C44B-B06A-107DAC977EFD}">
      <dgm:prSet/>
      <dgm:spPr/>
      <dgm:t>
        <a:bodyPr/>
        <a:lstStyle/>
        <a:p>
          <a:endParaRPr lang="en-US"/>
        </a:p>
      </dgm:t>
    </dgm:pt>
    <dgm:pt modelId="{2A9D9119-8EA0-6048-9732-28C62D2C5481}">
      <dgm:prSet/>
      <dgm:sp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/>
            <a:t>Condition of Cuban people waiting in long lines for food and other needs well publicized</a:t>
          </a:r>
        </a:p>
      </dgm:t>
    </dgm:pt>
    <dgm:pt modelId="{B0D67472-743C-774E-BBF4-C58A3491D433}" type="parTrans" cxnId="{DFAD4E91-BDE3-2545-9F36-BB8CA8B8D437}">
      <dgm:prSet/>
      <dgm:spPr/>
      <dgm:t>
        <a:bodyPr/>
        <a:lstStyle/>
        <a:p>
          <a:endParaRPr lang="en-US"/>
        </a:p>
      </dgm:t>
    </dgm:pt>
    <dgm:pt modelId="{DF3AABC9-DECB-A047-9050-DFD7E76DBAFC}" type="sibTrans" cxnId="{DFAD4E91-BDE3-2545-9F36-BB8CA8B8D437}">
      <dgm:prSet/>
      <dgm:spPr/>
      <dgm:t>
        <a:bodyPr/>
        <a:lstStyle/>
        <a:p>
          <a:endParaRPr lang="en-US"/>
        </a:p>
      </dgm:t>
    </dgm:pt>
    <dgm:pt modelId="{E294C680-EDC4-414B-BD77-4CF9A25614A8}">
      <dgm:prSet/>
      <dgm:sp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/>
            <a:t>Highlights inefficiency of internal state planned distribution networks</a:t>
          </a:r>
        </a:p>
      </dgm:t>
    </dgm:pt>
    <dgm:pt modelId="{A248DF68-7BFD-6746-BFCD-CFEBBA1CF7C1}" type="parTrans" cxnId="{28CD6A73-391D-8649-8FE0-57E5B73A6BC2}">
      <dgm:prSet/>
      <dgm:spPr/>
      <dgm:t>
        <a:bodyPr/>
        <a:lstStyle/>
        <a:p>
          <a:endParaRPr lang="en-US"/>
        </a:p>
      </dgm:t>
    </dgm:pt>
    <dgm:pt modelId="{8CB232F9-940F-D145-8A31-618A08B4DE1F}" type="sibTrans" cxnId="{28CD6A73-391D-8649-8FE0-57E5B73A6BC2}">
      <dgm:prSet/>
      <dgm:spPr/>
      <dgm:t>
        <a:bodyPr/>
        <a:lstStyle/>
        <a:p>
          <a:endParaRPr lang="en-US"/>
        </a:p>
      </dgm:t>
    </dgm:pt>
    <dgm:pt modelId="{9DAD091A-5058-2A49-9759-0B687DCDAE71}">
      <dgm:prSet/>
      <dgm:sp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dirty="0"/>
            <a:t>Highlights difficulties of Cuban access to goods where they are cash strapped</a:t>
          </a:r>
        </a:p>
      </dgm:t>
    </dgm:pt>
    <dgm:pt modelId="{2D82592B-9FDC-0C4C-ABE5-C03893C8C390}" type="parTrans" cxnId="{3775D059-1422-B541-A4B3-2EDA02B659BE}">
      <dgm:prSet/>
      <dgm:spPr/>
      <dgm:t>
        <a:bodyPr/>
        <a:lstStyle/>
        <a:p>
          <a:endParaRPr lang="en-US"/>
        </a:p>
      </dgm:t>
    </dgm:pt>
    <dgm:pt modelId="{D60D961D-1B6C-A340-A0F9-4B2DF598451E}" type="sibTrans" cxnId="{3775D059-1422-B541-A4B3-2EDA02B659BE}">
      <dgm:prSet/>
      <dgm:spPr/>
      <dgm:t>
        <a:bodyPr/>
        <a:lstStyle/>
        <a:p>
          <a:endParaRPr lang="en-US"/>
        </a:p>
      </dgm:t>
    </dgm:pt>
    <dgm:pt modelId="{D7C89A35-A72E-6741-92BA-28AB70D9D91D}">
      <dgm:prSet/>
      <dgm:sp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dirty="0"/>
            <a:t>Potential to increase susceptibility</a:t>
          </a:r>
        </a:p>
      </dgm:t>
    </dgm:pt>
    <dgm:pt modelId="{9F522D8F-A4BF-6D4B-A728-A335EB68A380}" type="parTrans" cxnId="{1BB5888C-95F2-3D4F-A331-87785E97AE7C}">
      <dgm:prSet/>
      <dgm:spPr/>
      <dgm:t>
        <a:bodyPr/>
        <a:lstStyle/>
        <a:p>
          <a:endParaRPr lang="en-US"/>
        </a:p>
      </dgm:t>
    </dgm:pt>
    <dgm:pt modelId="{FB60FFBE-948F-4D48-9630-C0BB1FEF80AF}" type="sibTrans" cxnId="{1BB5888C-95F2-3D4F-A331-87785E97AE7C}">
      <dgm:prSet/>
      <dgm:spPr/>
      <dgm:t>
        <a:bodyPr/>
        <a:lstStyle/>
        <a:p>
          <a:endParaRPr lang="en-US"/>
        </a:p>
      </dgm:t>
    </dgm:pt>
    <dgm:pt modelId="{0611F875-5FF3-554D-BDAA-4B78A5BCFABA}">
      <dgm:prSet/>
      <dgm:spPr/>
      <dgm:t>
        <a:bodyPr/>
        <a:lstStyle/>
        <a:p>
          <a:r>
            <a:rPr lang="en-US"/>
            <a:t>Economic Reform</a:t>
          </a:r>
        </a:p>
      </dgm:t>
    </dgm:pt>
    <dgm:pt modelId="{45C9B377-4E79-8047-BF0B-5F3203DEA8C1}" type="parTrans" cxnId="{4430FD6D-EF39-0544-BB83-26FE8FFFED48}">
      <dgm:prSet/>
      <dgm:spPr/>
      <dgm:t>
        <a:bodyPr/>
        <a:lstStyle/>
        <a:p>
          <a:endParaRPr lang="en-US"/>
        </a:p>
      </dgm:t>
    </dgm:pt>
    <dgm:pt modelId="{29F4774B-A586-7A49-AF4C-438771056449}" type="sibTrans" cxnId="{4430FD6D-EF39-0544-BB83-26FE8FFFED48}">
      <dgm:prSet/>
      <dgm:spPr/>
      <dgm:t>
        <a:bodyPr/>
        <a:lstStyle/>
        <a:p>
          <a:endParaRPr lang="en-US"/>
        </a:p>
      </dgm:t>
    </dgm:pt>
    <dgm:pt modelId="{29429836-BE88-AE49-BF9C-185376E811D3}">
      <dgm:prSet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/>
            <a:t>The pressures of COVID response has induced state t return to some of the measures of the “Special Period”: Dollarization relaxation of central planning, expansion of areas let to private sector, etc.</a:t>
          </a:r>
        </a:p>
      </dgm:t>
    </dgm:pt>
    <dgm:pt modelId="{570C1AE6-DA0D-FA4B-8D02-3A59CB44D683}" type="parTrans" cxnId="{F01B0029-3B9B-6546-853D-5A090B09DC8B}">
      <dgm:prSet/>
      <dgm:spPr/>
      <dgm:t>
        <a:bodyPr/>
        <a:lstStyle/>
        <a:p>
          <a:endParaRPr lang="en-US"/>
        </a:p>
      </dgm:t>
    </dgm:pt>
    <dgm:pt modelId="{C8968E73-A9FC-1145-AB7E-89E76E0012D7}" type="sibTrans" cxnId="{F01B0029-3B9B-6546-853D-5A090B09DC8B}">
      <dgm:prSet/>
      <dgm:spPr/>
      <dgm:t>
        <a:bodyPr/>
        <a:lstStyle/>
        <a:p>
          <a:endParaRPr lang="en-US"/>
        </a:p>
      </dgm:t>
    </dgm:pt>
    <dgm:pt modelId="{8098D822-F23E-2545-80D9-E3F5A37E0E54}">
      <dgm:prSet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dirty="0"/>
            <a:t>Hard to plan—might be revoked as soon as crisis passes</a:t>
          </a:r>
        </a:p>
      </dgm:t>
    </dgm:pt>
    <dgm:pt modelId="{8A4885A0-2FE8-074D-BEE2-4EC81344D6E9}" type="parTrans" cxnId="{F4B0052E-B9F2-0B4A-B0A0-3C1756B2D145}">
      <dgm:prSet/>
      <dgm:spPr/>
      <dgm:t>
        <a:bodyPr/>
        <a:lstStyle/>
        <a:p>
          <a:endParaRPr lang="en-US"/>
        </a:p>
      </dgm:t>
    </dgm:pt>
    <dgm:pt modelId="{2D4C0408-3A0C-534E-9280-B23ED52F4A09}" type="sibTrans" cxnId="{F4B0052E-B9F2-0B4A-B0A0-3C1756B2D145}">
      <dgm:prSet/>
      <dgm:spPr/>
      <dgm:t>
        <a:bodyPr/>
        <a:lstStyle/>
        <a:p>
          <a:endParaRPr lang="en-US"/>
        </a:p>
      </dgm:t>
    </dgm:pt>
    <dgm:pt modelId="{0950B659-757C-094A-BA8A-CC8DE4DAD598}">
      <dgm:prSet/>
      <dgm:sp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Food security </a:t>
          </a:r>
          <a:r>
            <a:rPr lang="en-US" dirty="0"/>
            <a:t>issues highlighted </a:t>
          </a:r>
        </a:p>
      </dgm:t>
    </dgm:pt>
    <dgm:pt modelId="{E685AEA8-49A3-9E47-AD04-80B298F08BA4}" type="parTrans" cxnId="{1F4503E0-2BAC-2646-90C3-DF3929D71519}">
      <dgm:prSet/>
      <dgm:spPr/>
      <dgm:t>
        <a:bodyPr/>
        <a:lstStyle/>
        <a:p>
          <a:endParaRPr lang="en-US"/>
        </a:p>
      </dgm:t>
    </dgm:pt>
    <dgm:pt modelId="{4D505672-2444-1640-821F-AD657D8952D6}" type="sibTrans" cxnId="{1F4503E0-2BAC-2646-90C3-DF3929D71519}">
      <dgm:prSet/>
      <dgm:spPr/>
      <dgm:t>
        <a:bodyPr/>
        <a:lstStyle/>
        <a:p>
          <a:endParaRPr lang="en-US"/>
        </a:p>
      </dgm:t>
    </dgm:pt>
    <dgm:pt modelId="{4D20E6CD-2323-B741-B408-A152D7750FC9}">
      <dgm:prSet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dirty="0"/>
            <a:t>Will the non-state sector expand with less oversight going forward? Non-state sector VERSUS informal sector poses its own problems</a:t>
          </a:r>
        </a:p>
      </dgm:t>
    </dgm:pt>
    <dgm:pt modelId="{C257DC6C-B084-ED45-A734-FC808401ADB6}" type="parTrans" cxnId="{4CFB3BE0-DAC7-7D46-AE08-9F8763351CE5}">
      <dgm:prSet/>
      <dgm:spPr/>
      <dgm:t>
        <a:bodyPr/>
        <a:lstStyle/>
        <a:p>
          <a:endParaRPr lang="en-US"/>
        </a:p>
      </dgm:t>
    </dgm:pt>
    <dgm:pt modelId="{0126A6D6-8492-384D-8C42-C774BE58F5B2}" type="sibTrans" cxnId="{4CFB3BE0-DAC7-7D46-AE08-9F8763351CE5}">
      <dgm:prSet/>
      <dgm:spPr/>
      <dgm:t>
        <a:bodyPr/>
        <a:lstStyle/>
        <a:p>
          <a:endParaRPr lang="en-US"/>
        </a:p>
      </dgm:t>
    </dgm:pt>
    <dgm:pt modelId="{AC4AF7F3-0F42-744A-B48D-02A8625BD562}" type="pres">
      <dgm:prSet presAssocID="{3F53387F-B0B9-3E41-A90F-97263B2265CB}" presName="linearFlow" presStyleCnt="0">
        <dgm:presLayoutVars>
          <dgm:dir/>
          <dgm:animLvl val="lvl"/>
          <dgm:resizeHandles val="exact"/>
        </dgm:presLayoutVars>
      </dgm:prSet>
      <dgm:spPr/>
    </dgm:pt>
    <dgm:pt modelId="{5D4FB9EA-23DA-8246-BDCF-F66E705450E6}" type="pres">
      <dgm:prSet presAssocID="{B033F551-74CB-0440-8800-D75A72499F74}" presName="composite" presStyleCnt="0"/>
      <dgm:spPr/>
    </dgm:pt>
    <dgm:pt modelId="{AD946E32-A32A-434C-82B8-647815CA75D5}" type="pres">
      <dgm:prSet presAssocID="{B033F551-74CB-0440-8800-D75A72499F7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69C4336-3DC4-754D-800D-9B5210ACD6A9}" type="pres">
      <dgm:prSet presAssocID="{B033F551-74CB-0440-8800-D75A72499F74}" presName="descendantText" presStyleLbl="alignAcc1" presStyleIdx="0" presStyleCnt="3">
        <dgm:presLayoutVars>
          <dgm:bulletEnabled val="1"/>
        </dgm:presLayoutVars>
      </dgm:prSet>
      <dgm:spPr/>
    </dgm:pt>
    <dgm:pt modelId="{6EDE8272-CD90-F44F-98F2-6B320099C473}" type="pres">
      <dgm:prSet presAssocID="{0657CC5C-E1DB-E84C-8CF9-BF8483015693}" presName="sp" presStyleCnt="0"/>
      <dgm:spPr/>
    </dgm:pt>
    <dgm:pt modelId="{C59609BD-B0FA-C444-A42D-E88043339108}" type="pres">
      <dgm:prSet presAssocID="{D1F49212-E8C6-F345-BF21-614C03B5888A}" presName="composite" presStyleCnt="0"/>
      <dgm:spPr/>
    </dgm:pt>
    <dgm:pt modelId="{7DDCC7F9-5A37-B84E-A1BF-2CA7D676A073}" type="pres">
      <dgm:prSet presAssocID="{D1F49212-E8C6-F345-BF21-614C03B5888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333EC38-70A6-E240-8ECF-47D5B3BADC2C}" type="pres">
      <dgm:prSet presAssocID="{D1F49212-E8C6-F345-BF21-614C03B5888A}" presName="descendantText" presStyleLbl="alignAcc1" presStyleIdx="1" presStyleCnt="3">
        <dgm:presLayoutVars>
          <dgm:bulletEnabled val="1"/>
        </dgm:presLayoutVars>
      </dgm:prSet>
      <dgm:spPr/>
    </dgm:pt>
    <dgm:pt modelId="{FC539223-35D1-8B42-9BEF-6CBC6419CF02}" type="pres">
      <dgm:prSet presAssocID="{835F354A-83F2-4E4C-9D4A-11608ED4FE36}" presName="sp" presStyleCnt="0"/>
      <dgm:spPr/>
    </dgm:pt>
    <dgm:pt modelId="{934559DA-BA18-144E-8B5E-B7CF1A903800}" type="pres">
      <dgm:prSet presAssocID="{0611F875-5FF3-554D-BDAA-4B78A5BCFABA}" presName="composite" presStyleCnt="0"/>
      <dgm:spPr/>
    </dgm:pt>
    <dgm:pt modelId="{DA8B5C57-49F7-B94C-9405-A145C214A056}" type="pres">
      <dgm:prSet presAssocID="{0611F875-5FF3-554D-BDAA-4B78A5BCFAB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77AB034-6719-E443-8C85-98E909481D10}" type="pres">
      <dgm:prSet presAssocID="{0611F875-5FF3-554D-BDAA-4B78A5BCFABA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02D0203-E3B5-BD46-9CD4-47411CA5CC2C}" type="presOf" srcId="{D7C89A35-A72E-6741-92BA-28AB70D9D91D}" destId="{4333EC38-70A6-E240-8ECF-47D5B3BADC2C}" srcOrd="0" destOrd="4" presId="urn:microsoft.com/office/officeart/2005/8/layout/chevron2"/>
    <dgm:cxn modelId="{1941291E-8173-F14C-B3C0-885B39080A49}" srcId="{B033F551-74CB-0440-8800-D75A72499F74}" destId="{65202C9C-71B4-C34D-B17D-D48E0619CFFB}" srcOrd="1" destOrd="0" parTransId="{46D4D5FD-D58D-0749-B1B3-B4469298E059}" sibTransId="{D9EB6AEB-2C6A-784C-963B-51E800DFB43B}"/>
    <dgm:cxn modelId="{F01B0029-3B9B-6546-853D-5A090B09DC8B}" srcId="{0611F875-5FF3-554D-BDAA-4B78A5BCFABA}" destId="{29429836-BE88-AE49-BF9C-185376E811D3}" srcOrd="0" destOrd="0" parTransId="{570C1AE6-DA0D-FA4B-8D02-3A59CB44D683}" sibTransId="{C8968E73-A9FC-1145-AB7E-89E76E0012D7}"/>
    <dgm:cxn modelId="{F4B0052E-B9F2-0B4A-B0A0-3C1756B2D145}" srcId="{0611F875-5FF3-554D-BDAA-4B78A5BCFABA}" destId="{8098D822-F23E-2545-80D9-E3F5A37E0E54}" srcOrd="1" destOrd="0" parTransId="{8A4885A0-2FE8-074D-BEE2-4EC81344D6E9}" sibTransId="{2D4C0408-3A0C-534E-9280-B23ED52F4A09}"/>
    <dgm:cxn modelId="{A7D33533-DFAF-1E43-8E46-716D066392AE}" type="presOf" srcId="{B033F551-74CB-0440-8800-D75A72499F74}" destId="{AD946E32-A32A-434C-82B8-647815CA75D5}" srcOrd="0" destOrd="0" presId="urn:microsoft.com/office/officeart/2005/8/layout/chevron2"/>
    <dgm:cxn modelId="{2F195E37-947B-B748-BC29-27FA6659A11D}" type="presOf" srcId="{65202C9C-71B4-C34D-B17D-D48E0619CFFB}" destId="{369C4336-3DC4-754D-800D-9B5210ACD6A9}" srcOrd="0" destOrd="1" presId="urn:microsoft.com/office/officeart/2005/8/layout/chevron2"/>
    <dgm:cxn modelId="{101D0F46-494F-2843-AAA2-77AD0D0C7C33}" type="presOf" srcId="{9DAD091A-5058-2A49-9759-0B687DCDAE71}" destId="{4333EC38-70A6-E240-8ECF-47D5B3BADC2C}" srcOrd="0" destOrd="2" presId="urn:microsoft.com/office/officeart/2005/8/layout/chevron2"/>
    <dgm:cxn modelId="{58E0064F-223A-394E-9B9F-7FF4437AA6D8}" type="presOf" srcId="{2A9D9119-8EA0-6048-9732-28C62D2C5481}" destId="{4333EC38-70A6-E240-8ECF-47D5B3BADC2C}" srcOrd="0" destOrd="0" presId="urn:microsoft.com/office/officeart/2005/8/layout/chevron2"/>
    <dgm:cxn modelId="{3775D059-1422-B541-A4B3-2EDA02B659BE}" srcId="{D1F49212-E8C6-F345-BF21-614C03B5888A}" destId="{9DAD091A-5058-2A49-9759-0B687DCDAE71}" srcOrd="2" destOrd="0" parTransId="{2D82592B-9FDC-0C4C-ABE5-C03893C8C390}" sibTransId="{D60D961D-1B6C-A340-A0F9-4B2DF598451E}"/>
    <dgm:cxn modelId="{B4C3D45D-1815-B74A-B468-3517CA86EC4B}" type="presOf" srcId="{D1F49212-E8C6-F345-BF21-614C03B5888A}" destId="{7DDCC7F9-5A37-B84E-A1BF-2CA7D676A073}" srcOrd="0" destOrd="0" presId="urn:microsoft.com/office/officeart/2005/8/layout/chevron2"/>
    <dgm:cxn modelId="{4EAC235E-9F68-0E48-AA8D-F165340357AC}" type="presOf" srcId="{8AB16BAE-E859-6D4E-8505-AB09D44D287A}" destId="{369C4336-3DC4-754D-800D-9B5210ACD6A9}" srcOrd="0" destOrd="0" presId="urn:microsoft.com/office/officeart/2005/8/layout/chevron2"/>
    <dgm:cxn modelId="{4430FD6D-EF39-0544-BB83-26FE8FFFED48}" srcId="{3F53387F-B0B9-3E41-A90F-97263B2265CB}" destId="{0611F875-5FF3-554D-BDAA-4B78A5BCFABA}" srcOrd="2" destOrd="0" parTransId="{45C9B377-4E79-8047-BF0B-5F3203DEA8C1}" sibTransId="{29F4774B-A586-7A49-AF4C-438771056449}"/>
    <dgm:cxn modelId="{28CD6A73-391D-8649-8FE0-57E5B73A6BC2}" srcId="{D1F49212-E8C6-F345-BF21-614C03B5888A}" destId="{E294C680-EDC4-414B-BD77-4CF9A25614A8}" srcOrd="1" destOrd="0" parTransId="{A248DF68-7BFD-6746-BFCD-CFEBBA1CF7C1}" sibTransId="{8CB232F9-940F-D145-8A31-618A08B4DE1F}"/>
    <dgm:cxn modelId="{1BB5888C-95F2-3D4F-A331-87785E97AE7C}" srcId="{D1F49212-E8C6-F345-BF21-614C03B5888A}" destId="{D7C89A35-A72E-6741-92BA-28AB70D9D91D}" srcOrd="4" destOrd="0" parTransId="{9F522D8F-A4BF-6D4B-A728-A335EB68A380}" sibTransId="{FB60FFBE-948F-4D48-9630-C0BB1FEF80AF}"/>
    <dgm:cxn modelId="{DFAD4E91-BDE3-2545-9F36-BB8CA8B8D437}" srcId="{D1F49212-E8C6-F345-BF21-614C03B5888A}" destId="{2A9D9119-8EA0-6048-9732-28C62D2C5481}" srcOrd="0" destOrd="0" parTransId="{B0D67472-743C-774E-BBF4-C58A3491D433}" sibTransId="{DF3AABC9-DECB-A047-9050-DFD7E76DBAFC}"/>
    <dgm:cxn modelId="{AF8C2797-3752-A647-823E-A620FBA4A156}" type="presOf" srcId="{1E1EF830-2D80-4B42-B90D-85715B0A61AB}" destId="{369C4336-3DC4-754D-800D-9B5210ACD6A9}" srcOrd="0" destOrd="2" presId="urn:microsoft.com/office/officeart/2005/8/layout/chevron2"/>
    <dgm:cxn modelId="{DEA80499-4F0F-274B-BB9D-BF0B341B88AC}" srcId="{3F53387F-B0B9-3E41-A90F-97263B2265CB}" destId="{B033F551-74CB-0440-8800-D75A72499F74}" srcOrd="0" destOrd="0" parTransId="{4B123F18-9107-A04E-ABE0-8E9BEDECE1EB}" sibTransId="{0657CC5C-E1DB-E84C-8CF9-BF8483015693}"/>
    <dgm:cxn modelId="{948ABFA5-555B-C44B-B06A-107DAC977EFD}" srcId="{3F53387F-B0B9-3E41-A90F-97263B2265CB}" destId="{D1F49212-E8C6-F345-BF21-614C03B5888A}" srcOrd="1" destOrd="0" parTransId="{703057F1-1F5C-694B-92E4-8E93292B298C}" sibTransId="{835F354A-83F2-4E4C-9D4A-11608ED4FE36}"/>
    <dgm:cxn modelId="{DCEE0FC2-E1B8-194A-8BC4-8F17004D3A56}" type="presOf" srcId="{8098D822-F23E-2545-80D9-E3F5A37E0E54}" destId="{677AB034-6719-E443-8C85-98E909481D10}" srcOrd="0" destOrd="1" presId="urn:microsoft.com/office/officeart/2005/8/layout/chevron2"/>
    <dgm:cxn modelId="{6F43C0C8-8D28-8943-8698-43508E5E2199}" type="presOf" srcId="{4D20E6CD-2323-B741-B408-A152D7750FC9}" destId="{677AB034-6719-E443-8C85-98E909481D10}" srcOrd="0" destOrd="2" presId="urn:microsoft.com/office/officeart/2005/8/layout/chevron2"/>
    <dgm:cxn modelId="{FC1248DC-8589-7243-A1C4-9E0EF02318DD}" srcId="{B033F551-74CB-0440-8800-D75A72499F74}" destId="{1E1EF830-2D80-4B42-B90D-85715B0A61AB}" srcOrd="2" destOrd="0" parTransId="{8527EB46-6676-7F4D-A96E-EF5F0DBAADEB}" sibTransId="{00CBF51B-FF9C-A546-8965-3487C6D23494}"/>
    <dgm:cxn modelId="{1F4503E0-2BAC-2646-90C3-DF3929D71519}" srcId="{D1F49212-E8C6-F345-BF21-614C03B5888A}" destId="{0950B659-757C-094A-BA8A-CC8DE4DAD598}" srcOrd="3" destOrd="0" parTransId="{E685AEA8-49A3-9E47-AD04-80B298F08BA4}" sibTransId="{4D505672-2444-1640-821F-AD657D8952D6}"/>
    <dgm:cxn modelId="{4CFB3BE0-DAC7-7D46-AE08-9F8763351CE5}" srcId="{0611F875-5FF3-554D-BDAA-4B78A5BCFABA}" destId="{4D20E6CD-2323-B741-B408-A152D7750FC9}" srcOrd="2" destOrd="0" parTransId="{C257DC6C-B084-ED45-A734-FC808401ADB6}" sibTransId="{0126A6D6-8492-384D-8C42-C774BE58F5B2}"/>
    <dgm:cxn modelId="{8DEB96E3-E69A-174F-A444-089E304E04D6}" type="presOf" srcId="{0611F875-5FF3-554D-BDAA-4B78A5BCFABA}" destId="{DA8B5C57-49F7-B94C-9405-A145C214A056}" srcOrd="0" destOrd="0" presId="urn:microsoft.com/office/officeart/2005/8/layout/chevron2"/>
    <dgm:cxn modelId="{1BF0D4EB-0BA7-624A-A268-59B1837C6C19}" type="presOf" srcId="{3F53387F-B0B9-3E41-A90F-97263B2265CB}" destId="{AC4AF7F3-0F42-744A-B48D-02A8625BD562}" srcOrd="0" destOrd="0" presId="urn:microsoft.com/office/officeart/2005/8/layout/chevron2"/>
    <dgm:cxn modelId="{0B2CFEEC-E163-214D-8F94-40F3D16D278F}" type="presOf" srcId="{E294C680-EDC4-414B-BD77-4CF9A25614A8}" destId="{4333EC38-70A6-E240-8ECF-47D5B3BADC2C}" srcOrd="0" destOrd="1" presId="urn:microsoft.com/office/officeart/2005/8/layout/chevron2"/>
    <dgm:cxn modelId="{40C42DED-8B44-0749-9A6C-A2C144663075}" srcId="{B033F551-74CB-0440-8800-D75A72499F74}" destId="{8AB16BAE-E859-6D4E-8505-AB09D44D287A}" srcOrd="0" destOrd="0" parTransId="{1CDA1998-2C5C-5548-B354-36B3F2CC090F}" sibTransId="{6FC0AA12-09D0-4E43-A89A-5CB38A2A7732}"/>
    <dgm:cxn modelId="{74C8B2F3-19FC-1042-A389-7F31C6B49169}" type="presOf" srcId="{0950B659-757C-094A-BA8A-CC8DE4DAD598}" destId="{4333EC38-70A6-E240-8ECF-47D5B3BADC2C}" srcOrd="0" destOrd="3" presId="urn:microsoft.com/office/officeart/2005/8/layout/chevron2"/>
    <dgm:cxn modelId="{0873AAFD-6116-1C4C-B516-879E878E2A85}" type="presOf" srcId="{29429836-BE88-AE49-BF9C-185376E811D3}" destId="{677AB034-6719-E443-8C85-98E909481D10}" srcOrd="0" destOrd="0" presId="urn:microsoft.com/office/officeart/2005/8/layout/chevron2"/>
    <dgm:cxn modelId="{C57F1183-59F0-664E-A89D-DEBC926BDD85}" type="presParOf" srcId="{AC4AF7F3-0F42-744A-B48D-02A8625BD562}" destId="{5D4FB9EA-23DA-8246-BDCF-F66E705450E6}" srcOrd="0" destOrd="0" presId="urn:microsoft.com/office/officeart/2005/8/layout/chevron2"/>
    <dgm:cxn modelId="{177C54E5-F98E-EB43-9E4B-DFB2C825CBA5}" type="presParOf" srcId="{5D4FB9EA-23DA-8246-BDCF-F66E705450E6}" destId="{AD946E32-A32A-434C-82B8-647815CA75D5}" srcOrd="0" destOrd="0" presId="urn:microsoft.com/office/officeart/2005/8/layout/chevron2"/>
    <dgm:cxn modelId="{488AB37A-DAAA-2445-BFF3-3F38B3EA2EC2}" type="presParOf" srcId="{5D4FB9EA-23DA-8246-BDCF-F66E705450E6}" destId="{369C4336-3DC4-754D-800D-9B5210ACD6A9}" srcOrd="1" destOrd="0" presId="urn:microsoft.com/office/officeart/2005/8/layout/chevron2"/>
    <dgm:cxn modelId="{79124452-9AB8-DB4E-B543-E90B01119F62}" type="presParOf" srcId="{AC4AF7F3-0F42-744A-B48D-02A8625BD562}" destId="{6EDE8272-CD90-F44F-98F2-6B320099C473}" srcOrd="1" destOrd="0" presId="urn:microsoft.com/office/officeart/2005/8/layout/chevron2"/>
    <dgm:cxn modelId="{5AE68238-706F-0D44-AC54-D637B9002D1B}" type="presParOf" srcId="{AC4AF7F3-0F42-744A-B48D-02A8625BD562}" destId="{C59609BD-B0FA-C444-A42D-E88043339108}" srcOrd="2" destOrd="0" presId="urn:microsoft.com/office/officeart/2005/8/layout/chevron2"/>
    <dgm:cxn modelId="{8641D156-9A70-DF4C-AE21-9A4EB53AFA6F}" type="presParOf" srcId="{C59609BD-B0FA-C444-A42D-E88043339108}" destId="{7DDCC7F9-5A37-B84E-A1BF-2CA7D676A073}" srcOrd="0" destOrd="0" presId="urn:microsoft.com/office/officeart/2005/8/layout/chevron2"/>
    <dgm:cxn modelId="{5CE96201-69B1-6A47-A33E-AE39E7E30DBE}" type="presParOf" srcId="{C59609BD-B0FA-C444-A42D-E88043339108}" destId="{4333EC38-70A6-E240-8ECF-47D5B3BADC2C}" srcOrd="1" destOrd="0" presId="urn:microsoft.com/office/officeart/2005/8/layout/chevron2"/>
    <dgm:cxn modelId="{843361B4-A27C-C945-A41D-3B88665383DC}" type="presParOf" srcId="{AC4AF7F3-0F42-744A-B48D-02A8625BD562}" destId="{FC539223-35D1-8B42-9BEF-6CBC6419CF02}" srcOrd="3" destOrd="0" presId="urn:microsoft.com/office/officeart/2005/8/layout/chevron2"/>
    <dgm:cxn modelId="{3850E455-044D-8845-BC02-E8A36036B226}" type="presParOf" srcId="{AC4AF7F3-0F42-744A-B48D-02A8625BD562}" destId="{934559DA-BA18-144E-8B5E-B7CF1A903800}" srcOrd="4" destOrd="0" presId="urn:microsoft.com/office/officeart/2005/8/layout/chevron2"/>
    <dgm:cxn modelId="{EFDF6F23-5296-BE4B-945F-97FC39430C3F}" type="presParOf" srcId="{934559DA-BA18-144E-8B5E-B7CF1A903800}" destId="{DA8B5C57-49F7-B94C-9405-A145C214A056}" srcOrd="0" destOrd="0" presId="urn:microsoft.com/office/officeart/2005/8/layout/chevron2"/>
    <dgm:cxn modelId="{E5A5A179-5B24-044B-959A-05E106C3A516}" type="presParOf" srcId="{934559DA-BA18-144E-8B5E-B7CF1A903800}" destId="{677AB034-6719-E443-8C85-98E909481D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2627445-9C59-C742-A21D-97B47844714E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0DF5556-B350-8748-BA22-76C85E2F9B1F}">
      <dgm:prSet/>
      <dgm:spPr/>
      <dgm:t>
        <a:bodyPr/>
        <a:lstStyle/>
        <a:p>
          <a:r>
            <a:rPr lang="en-US"/>
            <a:t>Cuba has been among the states better able to meet the challenges of the pandemic inters of infection and mortality rates</a:t>
          </a:r>
        </a:p>
      </dgm:t>
    </dgm:pt>
    <dgm:pt modelId="{73CC27FC-2C51-1541-9282-BCF6B96BC0EC}" type="parTrans" cxnId="{C33FDED7-F77D-4244-A390-854D58B8ADC5}">
      <dgm:prSet/>
      <dgm:spPr/>
      <dgm:t>
        <a:bodyPr/>
        <a:lstStyle/>
        <a:p>
          <a:endParaRPr lang="en-US"/>
        </a:p>
      </dgm:t>
    </dgm:pt>
    <dgm:pt modelId="{DD84E536-3FBA-5E45-8167-114D3086483A}" type="sibTrans" cxnId="{C33FDED7-F77D-4244-A390-854D58B8ADC5}">
      <dgm:prSet/>
      <dgm:spPr/>
      <dgm:t>
        <a:bodyPr/>
        <a:lstStyle/>
        <a:p>
          <a:endParaRPr lang="en-US"/>
        </a:p>
      </dgm:t>
    </dgm:pt>
    <dgm:pt modelId="{EF297E3F-B4AB-484C-9D16-6F6B84ABD96D}">
      <dgm:prSet/>
      <dgm:spPr/>
      <dgm:t>
        <a:bodyPr/>
        <a:lstStyle/>
        <a:p>
          <a:r>
            <a:rPr lang="en-US" dirty="0"/>
            <a:t>But being an island has not proven to be a positive means of avoiding pandemic in an age of globalization; not clear there is planning for managing future similar </a:t>
          </a:r>
          <a:r>
            <a:rPr lang="en-US" dirty="0" err="1"/>
            <a:t>crsies</a:t>
          </a:r>
          <a:r>
            <a:rPr lang="en-US" dirty="0"/>
            <a:t>.</a:t>
          </a:r>
        </a:p>
      </dgm:t>
    </dgm:pt>
    <dgm:pt modelId="{4A541D35-5CD4-3345-A322-81900C50F1F7}" type="parTrans" cxnId="{4E925924-29D0-F441-83FA-942A663D4C09}">
      <dgm:prSet/>
      <dgm:spPr/>
      <dgm:t>
        <a:bodyPr/>
        <a:lstStyle/>
        <a:p>
          <a:endParaRPr lang="en-US"/>
        </a:p>
      </dgm:t>
    </dgm:pt>
    <dgm:pt modelId="{552793F5-E9DD-434D-9F4F-106C3496B0B2}" type="sibTrans" cxnId="{4E925924-29D0-F441-83FA-942A663D4C09}">
      <dgm:prSet/>
      <dgm:spPr/>
      <dgm:t>
        <a:bodyPr/>
        <a:lstStyle/>
        <a:p>
          <a:endParaRPr lang="en-US"/>
        </a:p>
      </dgm:t>
    </dgm:pt>
    <dgm:pt modelId="{2755E26D-7C7F-D94F-8432-2A1A4B409B74}">
      <dgm:prSet/>
      <dgm:spPr/>
      <dgm:t>
        <a:bodyPr/>
        <a:lstStyle/>
        <a:p>
          <a:r>
            <a:rPr lang="en-US"/>
            <a:t>Pandemic has substantially affected economic planning: internally opening the economy in ways rejected by the 7</a:t>
          </a:r>
          <a:r>
            <a:rPr lang="en-US" baseline="30000"/>
            <a:t>th</a:t>
          </a:r>
          <a:r>
            <a:rPr lang="en-US"/>
            <a:t> PCC Congress in 2017; Externally mixed—bad for tourism, better for medical advances and medical internationalism</a:t>
          </a:r>
        </a:p>
      </dgm:t>
    </dgm:pt>
    <dgm:pt modelId="{360E4966-4162-704F-AB6B-E3100B780BE6}" type="parTrans" cxnId="{4A9485A9-5AE1-1A41-B5E1-E8AEB0BC2A54}">
      <dgm:prSet/>
      <dgm:spPr/>
      <dgm:t>
        <a:bodyPr/>
        <a:lstStyle/>
        <a:p>
          <a:endParaRPr lang="en-US"/>
        </a:p>
      </dgm:t>
    </dgm:pt>
    <dgm:pt modelId="{97C6BF80-706B-8841-872C-B203ABA12AB6}" type="sibTrans" cxnId="{4A9485A9-5AE1-1A41-B5E1-E8AEB0BC2A54}">
      <dgm:prSet/>
      <dgm:spPr/>
      <dgm:t>
        <a:bodyPr/>
        <a:lstStyle/>
        <a:p>
          <a:endParaRPr lang="en-US"/>
        </a:p>
      </dgm:t>
    </dgm:pt>
    <dgm:pt modelId="{F3B5F772-B50B-D34D-BD2A-2DC5467EA31E}">
      <dgm:prSet/>
      <dgm:spPr/>
      <dgm:t>
        <a:bodyPr/>
        <a:lstStyle/>
        <a:p>
          <a:r>
            <a:rPr lang="en-US" dirty="0"/>
            <a:t>Has exposed the weaknesses of the state: sanitation, food security, and responsiveness.</a:t>
          </a:r>
        </a:p>
      </dgm:t>
    </dgm:pt>
    <dgm:pt modelId="{6BEE0E71-B90D-3744-9ED5-7D5D4FA179A4}" type="parTrans" cxnId="{BC9D8B18-9819-904E-83D3-1A98462AE6C1}">
      <dgm:prSet/>
      <dgm:spPr/>
      <dgm:t>
        <a:bodyPr/>
        <a:lstStyle/>
        <a:p>
          <a:endParaRPr lang="en-US"/>
        </a:p>
      </dgm:t>
    </dgm:pt>
    <dgm:pt modelId="{ABC4AB31-C790-E04B-8A2A-02B23CECDAA0}" type="sibTrans" cxnId="{BC9D8B18-9819-904E-83D3-1A98462AE6C1}">
      <dgm:prSet/>
      <dgm:spPr/>
      <dgm:t>
        <a:bodyPr/>
        <a:lstStyle/>
        <a:p>
          <a:endParaRPr lang="en-US"/>
        </a:p>
      </dgm:t>
    </dgm:pt>
    <dgm:pt modelId="{7FFB3BDF-8AF4-9A4C-A37D-C24AF48FCCE3}" type="pres">
      <dgm:prSet presAssocID="{82627445-9C59-C742-A21D-97B47844714E}" presName="linear" presStyleCnt="0">
        <dgm:presLayoutVars>
          <dgm:animLvl val="lvl"/>
          <dgm:resizeHandles val="exact"/>
        </dgm:presLayoutVars>
      </dgm:prSet>
      <dgm:spPr/>
    </dgm:pt>
    <dgm:pt modelId="{A24856CA-E35F-A448-A7F1-4BA2596191FA}" type="pres">
      <dgm:prSet presAssocID="{B0DF5556-B350-8748-BA22-76C85E2F9B1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AFF0DEC-E724-6846-A0E5-2F985EF16812}" type="pres">
      <dgm:prSet presAssocID="{DD84E536-3FBA-5E45-8167-114D3086483A}" presName="spacer" presStyleCnt="0"/>
      <dgm:spPr/>
    </dgm:pt>
    <dgm:pt modelId="{7A9D5111-9ECC-CE4C-8429-79C04FE1FB45}" type="pres">
      <dgm:prSet presAssocID="{EF297E3F-B4AB-484C-9D16-6F6B84ABD96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D03F194-A10D-6B44-B558-CB65BBB41BA1}" type="pres">
      <dgm:prSet presAssocID="{552793F5-E9DD-434D-9F4F-106C3496B0B2}" presName="spacer" presStyleCnt="0"/>
      <dgm:spPr/>
    </dgm:pt>
    <dgm:pt modelId="{118187C7-E52B-EC46-ABA3-A6094FDF76BB}" type="pres">
      <dgm:prSet presAssocID="{2755E26D-7C7F-D94F-8432-2A1A4B409B7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F30AF9B-A6A3-CA43-A7AE-DEAE5D1A8A6D}" type="pres">
      <dgm:prSet presAssocID="{97C6BF80-706B-8841-872C-B203ABA12AB6}" presName="spacer" presStyleCnt="0"/>
      <dgm:spPr/>
    </dgm:pt>
    <dgm:pt modelId="{960BE959-1997-654D-A776-D4B50F4A4BE0}" type="pres">
      <dgm:prSet presAssocID="{F3B5F772-B50B-D34D-BD2A-2DC5467EA31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C9D8B18-9819-904E-83D3-1A98462AE6C1}" srcId="{82627445-9C59-C742-A21D-97B47844714E}" destId="{F3B5F772-B50B-D34D-BD2A-2DC5467EA31E}" srcOrd="3" destOrd="0" parTransId="{6BEE0E71-B90D-3744-9ED5-7D5D4FA179A4}" sibTransId="{ABC4AB31-C790-E04B-8A2A-02B23CECDAA0}"/>
    <dgm:cxn modelId="{72E4F31B-CB27-A746-88D2-594435E6FA89}" type="presOf" srcId="{F3B5F772-B50B-D34D-BD2A-2DC5467EA31E}" destId="{960BE959-1997-654D-A776-D4B50F4A4BE0}" srcOrd="0" destOrd="0" presId="urn:microsoft.com/office/officeart/2005/8/layout/vList2"/>
    <dgm:cxn modelId="{4E925924-29D0-F441-83FA-942A663D4C09}" srcId="{82627445-9C59-C742-A21D-97B47844714E}" destId="{EF297E3F-B4AB-484C-9D16-6F6B84ABD96D}" srcOrd="1" destOrd="0" parTransId="{4A541D35-5CD4-3345-A322-81900C50F1F7}" sibTransId="{552793F5-E9DD-434D-9F4F-106C3496B0B2}"/>
    <dgm:cxn modelId="{27D47E6A-1C74-5947-A768-5DFC4180E5B0}" type="presOf" srcId="{82627445-9C59-C742-A21D-97B47844714E}" destId="{7FFB3BDF-8AF4-9A4C-A37D-C24AF48FCCE3}" srcOrd="0" destOrd="0" presId="urn:microsoft.com/office/officeart/2005/8/layout/vList2"/>
    <dgm:cxn modelId="{4A9485A9-5AE1-1A41-B5E1-E8AEB0BC2A54}" srcId="{82627445-9C59-C742-A21D-97B47844714E}" destId="{2755E26D-7C7F-D94F-8432-2A1A4B409B74}" srcOrd="2" destOrd="0" parTransId="{360E4966-4162-704F-AB6B-E3100B780BE6}" sibTransId="{97C6BF80-706B-8841-872C-B203ABA12AB6}"/>
    <dgm:cxn modelId="{C58EDDAE-2C79-264C-8EBB-C444BCB865C1}" type="presOf" srcId="{B0DF5556-B350-8748-BA22-76C85E2F9B1F}" destId="{A24856CA-E35F-A448-A7F1-4BA2596191FA}" srcOrd="0" destOrd="0" presId="urn:microsoft.com/office/officeart/2005/8/layout/vList2"/>
    <dgm:cxn modelId="{C33FDED7-F77D-4244-A390-854D58B8ADC5}" srcId="{82627445-9C59-C742-A21D-97B47844714E}" destId="{B0DF5556-B350-8748-BA22-76C85E2F9B1F}" srcOrd="0" destOrd="0" parTransId="{73CC27FC-2C51-1541-9282-BCF6B96BC0EC}" sibTransId="{DD84E536-3FBA-5E45-8167-114D3086483A}"/>
    <dgm:cxn modelId="{8BDD9BDA-78D7-9144-A39E-C4829F3B3C02}" type="presOf" srcId="{EF297E3F-B4AB-484C-9D16-6F6B84ABD96D}" destId="{7A9D5111-9ECC-CE4C-8429-79C04FE1FB45}" srcOrd="0" destOrd="0" presId="urn:microsoft.com/office/officeart/2005/8/layout/vList2"/>
    <dgm:cxn modelId="{966D9CFF-6FB0-E94E-867C-66E39A8C3420}" type="presOf" srcId="{2755E26D-7C7F-D94F-8432-2A1A4B409B74}" destId="{118187C7-E52B-EC46-ABA3-A6094FDF76BB}" srcOrd="0" destOrd="0" presId="urn:microsoft.com/office/officeart/2005/8/layout/vList2"/>
    <dgm:cxn modelId="{F8020366-C01E-C443-BFDF-B3F3AD145686}" type="presParOf" srcId="{7FFB3BDF-8AF4-9A4C-A37D-C24AF48FCCE3}" destId="{A24856CA-E35F-A448-A7F1-4BA2596191FA}" srcOrd="0" destOrd="0" presId="urn:microsoft.com/office/officeart/2005/8/layout/vList2"/>
    <dgm:cxn modelId="{FD5F71AA-B334-C349-A2B7-8D1ED0B55C46}" type="presParOf" srcId="{7FFB3BDF-8AF4-9A4C-A37D-C24AF48FCCE3}" destId="{FAFF0DEC-E724-6846-A0E5-2F985EF16812}" srcOrd="1" destOrd="0" presId="urn:microsoft.com/office/officeart/2005/8/layout/vList2"/>
    <dgm:cxn modelId="{8E3CDC14-FE49-ED4E-9082-EC82C37E4D45}" type="presParOf" srcId="{7FFB3BDF-8AF4-9A4C-A37D-C24AF48FCCE3}" destId="{7A9D5111-9ECC-CE4C-8429-79C04FE1FB45}" srcOrd="2" destOrd="0" presId="urn:microsoft.com/office/officeart/2005/8/layout/vList2"/>
    <dgm:cxn modelId="{DC439D01-3890-5F44-BF54-96B9605AC229}" type="presParOf" srcId="{7FFB3BDF-8AF4-9A4C-A37D-C24AF48FCCE3}" destId="{0D03F194-A10D-6B44-B558-CB65BBB41BA1}" srcOrd="3" destOrd="0" presId="urn:microsoft.com/office/officeart/2005/8/layout/vList2"/>
    <dgm:cxn modelId="{A498C62B-C6A9-5646-B4A4-1AD40452A988}" type="presParOf" srcId="{7FFB3BDF-8AF4-9A4C-A37D-C24AF48FCCE3}" destId="{118187C7-E52B-EC46-ABA3-A6094FDF76BB}" srcOrd="4" destOrd="0" presId="urn:microsoft.com/office/officeart/2005/8/layout/vList2"/>
    <dgm:cxn modelId="{F01B462C-4125-1D40-8B0C-D0FD146AC985}" type="presParOf" srcId="{7FFB3BDF-8AF4-9A4C-A37D-C24AF48FCCE3}" destId="{1F30AF9B-A6A3-CA43-A7AE-DEAE5D1A8A6D}" srcOrd="5" destOrd="0" presId="urn:microsoft.com/office/officeart/2005/8/layout/vList2"/>
    <dgm:cxn modelId="{12115EEA-CAE3-0249-91D3-BE1DF115BC0E}" type="presParOf" srcId="{7FFB3BDF-8AF4-9A4C-A37D-C24AF48FCCE3}" destId="{960BE959-1997-654D-A776-D4B50F4A4BE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C1257-55D3-2B4D-B657-FFD387E9A062}">
      <dsp:nvSpPr>
        <dsp:cNvPr id="0" name=""/>
        <dsp:cNvSpPr/>
      </dsp:nvSpPr>
      <dsp:spPr>
        <a:xfrm>
          <a:off x="0" y="666729"/>
          <a:ext cx="10515600" cy="6715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Most attention focused on great powers and great tragedies</a:t>
          </a:r>
        </a:p>
      </dsp:txBody>
      <dsp:txXfrm>
        <a:off x="32784" y="699513"/>
        <a:ext cx="10450032" cy="606012"/>
      </dsp:txXfrm>
    </dsp:sp>
    <dsp:sp modelId="{9AC14304-2A4C-5D4D-B2F1-3483C8D1AF8A}">
      <dsp:nvSpPr>
        <dsp:cNvPr id="0" name=""/>
        <dsp:cNvSpPr/>
      </dsp:nvSpPr>
      <dsp:spPr>
        <a:xfrm>
          <a:off x="0" y="1338309"/>
          <a:ext cx="10515600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Viewed in the popular press and by certain states as a  test for the legitimacy and strength of a political system</a:t>
          </a:r>
        </a:p>
      </dsp:txBody>
      <dsp:txXfrm>
        <a:off x="0" y="1338309"/>
        <a:ext cx="10515600" cy="695520"/>
      </dsp:txXfrm>
    </dsp:sp>
    <dsp:sp modelId="{CC57B63F-9905-3649-8F53-7475B26882FE}">
      <dsp:nvSpPr>
        <dsp:cNvPr id="0" name=""/>
        <dsp:cNvSpPr/>
      </dsp:nvSpPr>
      <dsp:spPr>
        <a:xfrm>
          <a:off x="0" y="2033829"/>
          <a:ext cx="10515600" cy="671580"/>
        </a:xfrm>
        <a:prstGeom prst="round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The battles for policy supremacy between economics and health policy</a:t>
          </a:r>
        </a:p>
      </dsp:txBody>
      <dsp:txXfrm>
        <a:off x="32784" y="2066613"/>
        <a:ext cx="10450032" cy="606012"/>
      </dsp:txXfrm>
    </dsp:sp>
    <dsp:sp modelId="{8FE8DD5A-5B97-2C45-8EC6-9D22B23D310D}">
      <dsp:nvSpPr>
        <dsp:cNvPr id="0" name=""/>
        <dsp:cNvSpPr/>
      </dsp:nvSpPr>
      <dsp:spPr>
        <a:xfrm>
          <a:off x="0" y="2705409"/>
          <a:ext cx="10515600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Policy shaped by need to preserve health of entire population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Policy shaped by the need for a viable economic system to continue to function</a:t>
          </a:r>
        </a:p>
      </dsp:txBody>
      <dsp:txXfrm>
        <a:off x="0" y="2705409"/>
        <a:ext cx="10515600" cy="753480"/>
      </dsp:txXfrm>
    </dsp:sp>
    <dsp:sp modelId="{878E299E-2C56-F843-9E22-0DC7504C47DD}">
      <dsp:nvSpPr>
        <dsp:cNvPr id="0" name=""/>
        <dsp:cNvSpPr/>
      </dsp:nvSpPr>
      <dsp:spPr>
        <a:xfrm>
          <a:off x="0" y="3458889"/>
          <a:ext cx="10515600" cy="671580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Much less attention paid to the developing world </a:t>
          </a:r>
        </a:p>
      </dsp:txBody>
      <dsp:txXfrm>
        <a:off x="32784" y="3491673"/>
        <a:ext cx="10450032" cy="606012"/>
      </dsp:txXfrm>
    </dsp:sp>
    <dsp:sp modelId="{8B166AEB-C89F-3C48-B53F-5D2C05491E04}">
      <dsp:nvSpPr>
        <dsp:cNvPr id="0" name=""/>
        <dsp:cNvSpPr/>
      </dsp:nvSpPr>
      <dsp:spPr>
        <a:xfrm>
          <a:off x="0" y="4130469"/>
          <a:ext cx="10515600" cy="107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Exception—sensationalism in tragedy (Central and South America)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Exception—where a government that is unpopular in the United States does “badly” in its response (Brazil) </a:t>
          </a:r>
        </a:p>
      </dsp:txBody>
      <dsp:txXfrm>
        <a:off x="0" y="4130469"/>
        <a:ext cx="10515600" cy="1072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3EA52-65B2-A946-B2BD-567CBF3D2DED}">
      <dsp:nvSpPr>
        <dsp:cNvPr id="0" name=""/>
        <dsp:cNvSpPr/>
      </dsp:nvSpPr>
      <dsp:spPr>
        <a:xfrm rot="16200000">
          <a:off x="-2031718" y="2040573"/>
          <a:ext cx="5715280" cy="1634132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0206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Has many of the characteristics of a developing states</a:t>
          </a:r>
        </a:p>
      </dsp:txBody>
      <dsp:txXfrm rot="5400000">
        <a:off x="8856" y="1143055"/>
        <a:ext cx="1634132" cy="3429168"/>
      </dsp:txXfrm>
    </dsp:sp>
    <dsp:sp modelId="{A1F9282B-B029-FE4E-83E4-44D87DC7BEEA}">
      <dsp:nvSpPr>
        <dsp:cNvPr id="0" name=""/>
        <dsp:cNvSpPr/>
      </dsp:nvSpPr>
      <dsp:spPr>
        <a:xfrm rot="16200000">
          <a:off x="-275025" y="2040573"/>
          <a:ext cx="5715280" cy="1634132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0206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But also shares some of the characteristics and sensibilities of a developed state</a:t>
          </a:r>
        </a:p>
      </dsp:txBody>
      <dsp:txXfrm rot="5400000">
        <a:off x="1765549" y="1143055"/>
        <a:ext cx="1634132" cy="3429168"/>
      </dsp:txXfrm>
    </dsp:sp>
    <dsp:sp modelId="{AB074736-C90B-C444-9125-0A16F608B2D9}">
      <dsp:nvSpPr>
        <dsp:cNvPr id="0" name=""/>
        <dsp:cNvSpPr/>
      </dsp:nvSpPr>
      <dsp:spPr>
        <a:xfrm rot="16200000">
          <a:off x="1481667" y="2040573"/>
          <a:ext cx="5715280" cy="1634132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0206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conflict with the United States adds greater interest</a:t>
          </a:r>
        </a:p>
      </dsp:txBody>
      <dsp:txXfrm rot="5400000">
        <a:off x="3522241" y="1143055"/>
        <a:ext cx="1634132" cy="3429168"/>
      </dsp:txXfrm>
    </dsp:sp>
    <dsp:sp modelId="{994A1FEF-D47C-9444-B5E6-92CA4EECD460}">
      <dsp:nvSpPr>
        <dsp:cNvPr id="0" name=""/>
        <dsp:cNvSpPr/>
      </dsp:nvSpPr>
      <dsp:spPr>
        <a:xfrm rot="16200000">
          <a:off x="3238360" y="2040573"/>
          <a:ext cx="5715280" cy="1634132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0206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issue of medical internationalism exposes quite strong ideological rifts between Marxist Leninist and Western Liberal Democratic sensibilities</a:t>
          </a:r>
        </a:p>
      </dsp:txBody>
      <dsp:txXfrm rot="5400000">
        <a:off x="5278934" y="1143055"/>
        <a:ext cx="1634132" cy="3429168"/>
      </dsp:txXfrm>
    </dsp:sp>
    <dsp:sp modelId="{ACC4CD13-C02E-5B4E-9447-8EAC8F868579}">
      <dsp:nvSpPr>
        <dsp:cNvPr id="0" name=""/>
        <dsp:cNvSpPr/>
      </dsp:nvSpPr>
      <dsp:spPr>
        <a:xfrm rot="16200000">
          <a:off x="4995052" y="2040573"/>
          <a:ext cx="5715280" cy="1634132"/>
        </a:xfrm>
        <a:prstGeom prst="flowChartManualOperati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0206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tensions between seeking to help and protecting populations  is substantially exposed</a:t>
          </a:r>
        </a:p>
      </dsp:txBody>
      <dsp:txXfrm rot="5400000">
        <a:off x="7035626" y="1143055"/>
        <a:ext cx="1634132" cy="3429168"/>
      </dsp:txXfrm>
    </dsp:sp>
    <dsp:sp modelId="{7BEB3B79-E54A-5742-8748-80C26C619822}">
      <dsp:nvSpPr>
        <dsp:cNvPr id="0" name=""/>
        <dsp:cNvSpPr/>
      </dsp:nvSpPr>
      <dsp:spPr>
        <a:xfrm rot="16200000">
          <a:off x="6751745" y="2040573"/>
          <a:ext cx="5715280" cy="1634132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0206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interactions of economic and health policy and their tensions are highlighted</a:t>
          </a:r>
        </a:p>
      </dsp:txBody>
      <dsp:txXfrm rot="5400000">
        <a:off x="8792319" y="1143055"/>
        <a:ext cx="1634132" cy="3429168"/>
      </dsp:txXfrm>
    </dsp:sp>
    <dsp:sp modelId="{32B347D9-C19F-E749-9E13-BEB1689BAE23}">
      <dsp:nvSpPr>
        <dsp:cNvPr id="0" name=""/>
        <dsp:cNvSpPr/>
      </dsp:nvSpPr>
      <dsp:spPr>
        <a:xfrm rot="16200000">
          <a:off x="8508438" y="2040573"/>
          <a:ext cx="5715280" cy="1634132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0206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specific effect of placement downstream in pathways of economic production produces dependencies that then affect health policy and capabilities</a:t>
          </a:r>
        </a:p>
      </dsp:txBody>
      <dsp:txXfrm rot="5400000">
        <a:off x="10549012" y="1143055"/>
        <a:ext cx="1634132" cy="34291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F11E7-ADC7-A54E-9866-5FD6DE8EC1D4}">
      <dsp:nvSpPr>
        <dsp:cNvPr id="0" name=""/>
        <dsp:cNvSpPr/>
      </dsp:nvSpPr>
      <dsp:spPr>
        <a:xfrm rot="5400000">
          <a:off x="-452112" y="457351"/>
          <a:ext cx="3014083" cy="210985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The infection vectors</a:t>
          </a:r>
        </a:p>
      </dsp:txBody>
      <dsp:txXfrm rot="-5400000">
        <a:off x="1" y="1060167"/>
        <a:ext cx="2109858" cy="904225"/>
      </dsp:txXfrm>
    </dsp:sp>
    <dsp:sp modelId="{87095C0C-4DD4-F045-930F-3048EC7A0CEA}">
      <dsp:nvSpPr>
        <dsp:cNvPr id="0" name=""/>
        <dsp:cNvSpPr/>
      </dsp:nvSpPr>
      <dsp:spPr>
        <a:xfrm rot="5400000">
          <a:off x="6171352" y="-4056255"/>
          <a:ext cx="1959154" cy="10082141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Tourism—European visitors right before the European flareup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Diaspora—Cubans traveling back and forth from countries immediately before flare ups in host states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Internationalism--Cuban doctors and other medical staff abroad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Humanitarianism—the sage of the cruise ships allowed to dock in Cuba</a:t>
          </a:r>
        </a:p>
      </dsp:txBody>
      <dsp:txXfrm rot="-5400000">
        <a:off x="2109859" y="100876"/>
        <a:ext cx="9986503" cy="1767878"/>
      </dsp:txXfrm>
    </dsp:sp>
    <dsp:sp modelId="{878E88CE-0E71-2A43-93AE-469509A144ED}">
      <dsp:nvSpPr>
        <dsp:cNvPr id="0" name=""/>
        <dsp:cNvSpPr/>
      </dsp:nvSpPr>
      <dsp:spPr>
        <a:xfrm rot="5400000">
          <a:off x="-452112" y="3191039"/>
          <a:ext cx="3014083" cy="2109858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Consequences</a:t>
          </a:r>
        </a:p>
      </dsp:txBody>
      <dsp:txXfrm rot="-5400000">
        <a:off x="1" y="3793855"/>
        <a:ext cx="2109858" cy="904225"/>
      </dsp:txXfrm>
    </dsp:sp>
    <dsp:sp modelId="{053B4606-CDDB-0340-AE70-FB076179072D}">
      <dsp:nvSpPr>
        <dsp:cNvPr id="0" name=""/>
        <dsp:cNvSpPr/>
      </dsp:nvSpPr>
      <dsp:spPr>
        <a:xfrm rot="5400000">
          <a:off x="6171352" y="-1322566"/>
          <a:ext cx="1959154" cy="10082141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Closing borders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Developing treatments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Keeping the country running in the face of shortages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Reducing incidence of mortality and disease severity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Difficulties of maintaining disease reduction strategies</a:t>
          </a:r>
        </a:p>
      </dsp:txBody>
      <dsp:txXfrm rot="-5400000">
        <a:off x="2109859" y="2834565"/>
        <a:ext cx="9986503" cy="17678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30F9B-8DB4-664F-BACA-3353DCA31B92}">
      <dsp:nvSpPr>
        <dsp:cNvPr id="0" name=""/>
        <dsp:cNvSpPr/>
      </dsp:nvSpPr>
      <dsp:spPr>
        <a:xfrm>
          <a:off x="1287990" y="15283"/>
          <a:ext cx="5588366" cy="5588366"/>
        </a:xfrm>
        <a:prstGeom prst="ellipse">
          <a:avLst/>
        </a:prstGeom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Core challenge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Tourism is a critical element of economy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Economic development for 2030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Expansion of non-State sector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Tourism was the key vector for the introduction of disease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Pandemic dried up sources of tourist flows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Reduced investment by foreign companies</a:t>
          </a:r>
        </a:p>
      </dsp:txBody>
      <dsp:txXfrm>
        <a:off x="2068348" y="674272"/>
        <a:ext cx="3222121" cy="4270389"/>
      </dsp:txXfrm>
    </dsp:sp>
    <dsp:sp modelId="{E029F9FB-A099-9946-995B-766C0EF0FE7A}">
      <dsp:nvSpPr>
        <dsp:cNvPr id="0" name=""/>
        <dsp:cNvSpPr/>
      </dsp:nvSpPr>
      <dsp:spPr>
        <a:xfrm>
          <a:off x="5315642" y="15283"/>
          <a:ext cx="5588366" cy="5588366"/>
        </a:xfrm>
        <a:prstGeom prst="ellipse">
          <a:avLst/>
        </a:prstGeom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Response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Encouraging local tourism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Difficult to make up the difference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Diaspora Cubans effectively cut off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Collateral effects (restaurants, tour operators, difficult to manage)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From July 2020 effort to establish </a:t>
          </a:r>
          <a:r>
            <a:rPr lang="en-US" sz="1800" kern="1200" dirty="0">
              <a:hlinkClick xmlns:r="http://schemas.openxmlformats.org/officeDocument/2006/relationships" r:id="rId1"/>
            </a:rPr>
            <a:t>tourist safe zones</a:t>
          </a:r>
          <a:r>
            <a:rPr lang="en-US" sz="1800" kern="1200" dirty="0"/>
            <a:t>, where tourists would be transported to 1 of 5 quarantined all inclusive resorts</a:t>
          </a:r>
        </a:p>
      </dsp:txBody>
      <dsp:txXfrm>
        <a:off x="6901530" y="674272"/>
        <a:ext cx="3222121" cy="42703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57733-D6DB-CC4C-8DF6-EB702AA9AD48}">
      <dsp:nvSpPr>
        <dsp:cNvPr id="0" name=""/>
        <dsp:cNvSpPr/>
      </dsp:nvSpPr>
      <dsp:spPr>
        <a:xfrm>
          <a:off x="5298" y="1124827"/>
          <a:ext cx="2316438" cy="13898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Has been controversial for years</a:t>
          </a:r>
        </a:p>
      </dsp:txBody>
      <dsp:txXfrm>
        <a:off x="46006" y="1165535"/>
        <a:ext cx="2235022" cy="1308447"/>
      </dsp:txXfrm>
    </dsp:sp>
    <dsp:sp modelId="{ED04FDF2-BA65-9C47-8AB0-ABAC35A59426}">
      <dsp:nvSpPr>
        <dsp:cNvPr id="0" name=""/>
        <dsp:cNvSpPr/>
      </dsp:nvSpPr>
      <dsp:spPr>
        <a:xfrm>
          <a:off x="2525583" y="1532520"/>
          <a:ext cx="491084" cy="574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525583" y="1647415"/>
        <a:ext cx="343759" cy="344686"/>
      </dsp:txXfrm>
    </dsp:sp>
    <dsp:sp modelId="{E5F74E04-96ED-444B-9886-98C41E04CE9F}">
      <dsp:nvSpPr>
        <dsp:cNvPr id="0" name=""/>
        <dsp:cNvSpPr/>
      </dsp:nvSpPr>
      <dsp:spPr>
        <a:xfrm>
          <a:off x="3248311" y="1124827"/>
          <a:ext cx="2316438" cy="13898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Has proven effective during Pandemic</a:t>
          </a:r>
        </a:p>
      </dsp:txBody>
      <dsp:txXfrm>
        <a:off x="3289019" y="1165535"/>
        <a:ext cx="2235022" cy="1308447"/>
      </dsp:txXfrm>
    </dsp:sp>
    <dsp:sp modelId="{8778921C-50A7-804A-932C-23DE69233400}">
      <dsp:nvSpPr>
        <dsp:cNvPr id="0" name=""/>
        <dsp:cNvSpPr/>
      </dsp:nvSpPr>
      <dsp:spPr>
        <a:xfrm>
          <a:off x="5768596" y="1532520"/>
          <a:ext cx="491084" cy="574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5768596" y="1647415"/>
        <a:ext cx="343759" cy="344686"/>
      </dsp:txXfrm>
    </dsp:sp>
    <dsp:sp modelId="{4F81BA74-AA6A-EA43-B595-B778666B8015}">
      <dsp:nvSpPr>
        <dsp:cNvPr id="0" name=""/>
        <dsp:cNvSpPr/>
      </dsp:nvSpPr>
      <dsp:spPr>
        <a:xfrm>
          <a:off x="6491325" y="1124827"/>
          <a:ext cx="2316438" cy="13898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Cuban doctors sent worldwide</a:t>
          </a:r>
        </a:p>
      </dsp:txBody>
      <dsp:txXfrm>
        <a:off x="6532033" y="1165535"/>
        <a:ext cx="2235022" cy="1308447"/>
      </dsp:txXfrm>
    </dsp:sp>
    <dsp:sp modelId="{08FFAA8B-8264-AE4E-80F3-10E18F3427C1}">
      <dsp:nvSpPr>
        <dsp:cNvPr id="0" name=""/>
        <dsp:cNvSpPr/>
      </dsp:nvSpPr>
      <dsp:spPr>
        <a:xfrm>
          <a:off x="9011610" y="1532520"/>
          <a:ext cx="491084" cy="574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9011610" y="1647415"/>
        <a:ext cx="343759" cy="344686"/>
      </dsp:txXfrm>
    </dsp:sp>
    <dsp:sp modelId="{A7A4AE52-0194-0440-B0D7-5A398FD19049}">
      <dsp:nvSpPr>
        <dsp:cNvPr id="0" name=""/>
        <dsp:cNvSpPr/>
      </dsp:nvSpPr>
      <dsp:spPr>
        <a:xfrm>
          <a:off x="9734339" y="1124827"/>
          <a:ext cx="2316438" cy="13898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Special focus on Italy for example—well received</a:t>
          </a:r>
        </a:p>
      </dsp:txBody>
      <dsp:txXfrm>
        <a:off x="9775047" y="1165535"/>
        <a:ext cx="2235022" cy="1308447"/>
      </dsp:txXfrm>
    </dsp:sp>
    <dsp:sp modelId="{F49958B2-A344-3844-B9CC-0CF7094CAC6A}">
      <dsp:nvSpPr>
        <dsp:cNvPr id="0" name=""/>
        <dsp:cNvSpPr/>
      </dsp:nvSpPr>
      <dsp:spPr>
        <a:xfrm rot="5400000">
          <a:off x="10647016" y="2676841"/>
          <a:ext cx="491084" cy="574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10720216" y="2718537"/>
        <a:ext cx="344686" cy="343759"/>
      </dsp:txXfrm>
    </dsp:sp>
    <dsp:sp modelId="{D984FB13-A7A4-A142-BE72-9D3ADC47FAFA}">
      <dsp:nvSpPr>
        <dsp:cNvPr id="0" name=""/>
        <dsp:cNvSpPr/>
      </dsp:nvSpPr>
      <dsp:spPr>
        <a:xfrm>
          <a:off x="9734339" y="3441265"/>
          <a:ext cx="2316438" cy="13898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But the program has been controversial </a:t>
          </a:r>
        </a:p>
      </dsp:txBody>
      <dsp:txXfrm>
        <a:off x="9775047" y="3481973"/>
        <a:ext cx="2235022" cy="1308447"/>
      </dsp:txXfrm>
    </dsp:sp>
    <dsp:sp modelId="{DDBB0600-1805-C84B-89F4-88E0EDF0D43F}">
      <dsp:nvSpPr>
        <dsp:cNvPr id="0" name=""/>
        <dsp:cNvSpPr/>
      </dsp:nvSpPr>
      <dsp:spPr>
        <a:xfrm rot="10800000">
          <a:off x="9039407" y="3848958"/>
          <a:ext cx="491084" cy="574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9186732" y="3963853"/>
        <a:ext cx="343759" cy="344686"/>
      </dsp:txXfrm>
    </dsp:sp>
    <dsp:sp modelId="{1558668C-A52D-0244-8D27-DAEC18BAB1CE}">
      <dsp:nvSpPr>
        <dsp:cNvPr id="0" name=""/>
        <dsp:cNvSpPr/>
      </dsp:nvSpPr>
      <dsp:spPr>
        <a:xfrm>
          <a:off x="6491325" y="3441265"/>
          <a:ext cx="2316438" cy="13898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Critics charge that it amounts to forced labor</a:t>
          </a:r>
        </a:p>
      </dsp:txBody>
      <dsp:txXfrm>
        <a:off x="6532033" y="3481973"/>
        <a:ext cx="2235022" cy="1308447"/>
      </dsp:txXfrm>
    </dsp:sp>
    <dsp:sp modelId="{F472C0DE-212B-9843-92D9-4027EEBFCFDB}">
      <dsp:nvSpPr>
        <dsp:cNvPr id="0" name=""/>
        <dsp:cNvSpPr/>
      </dsp:nvSpPr>
      <dsp:spPr>
        <a:xfrm rot="10800000">
          <a:off x="5796394" y="3848958"/>
          <a:ext cx="491084" cy="574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5943719" y="3963853"/>
        <a:ext cx="343759" cy="344686"/>
      </dsp:txXfrm>
    </dsp:sp>
    <dsp:sp modelId="{08E150B2-8AFE-FA48-964F-D314AA0C078F}">
      <dsp:nvSpPr>
        <dsp:cNvPr id="0" name=""/>
        <dsp:cNvSpPr/>
      </dsp:nvSpPr>
      <dsp:spPr>
        <a:xfrm>
          <a:off x="3248311" y="3441265"/>
          <a:ext cx="2316438" cy="13898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Returning doctors have been a source of COVID-19 (e.g. recently from Venezuela)</a:t>
          </a:r>
        </a:p>
      </dsp:txBody>
      <dsp:txXfrm>
        <a:off x="3289019" y="3481973"/>
        <a:ext cx="2235022" cy="1308447"/>
      </dsp:txXfrm>
    </dsp:sp>
    <dsp:sp modelId="{89E6151C-F77E-0541-A78B-76696FF9D671}">
      <dsp:nvSpPr>
        <dsp:cNvPr id="0" name=""/>
        <dsp:cNvSpPr/>
      </dsp:nvSpPr>
      <dsp:spPr>
        <a:xfrm rot="10800000">
          <a:off x="2553380" y="3848958"/>
          <a:ext cx="491084" cy="574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2700705" y="3963853"/>
        <a:ext cx="343759" cy="344686"/>
      </dsp:txXfrm>
    </dsp:sp>
    <dsp:sp modelId="{5D507760-0377-EA43-A0D6-7CDDB88E5454}">
      <dsp:nvSpPr>
        <dsp:cNvPr id="0" name=""/>
        <dsp:cNvSpPr/>
      </dsp:nvSpPr>
      <dsp:spPr>
        <a:xfrm>
          <a:off x="5298" y="3441265"/>
          <a:ext cx="2316438" cy="13898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Medical internationalism puts a potential strain on state’s ability to deal with local COVID infections</a:t>
          </a:r>
        </a:p>
      </dsp:txBody>
      <dsp:txXfrm>
        <a:off x="46006" y="3481973"/>
        <a:ext cx="2235022" cy="13084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C7671-970C-6E4E-A4F5-4B654256A16D}">
      <dsp:nvSpPr>
        <dsp:cNvPr id="0" name=""/>
        <dsp:cNvSpPr/>
      </dsp:nvSpPr>
      <dsp:spPr>
        <a:xfrm>
          <a:off x="0" y="112333"/>
          <a:ext cx="12192000" cy="8342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Advances in medical tech has also been a core area of development under 2030 Plan</a:t>
          </a:r>
        </a:p>
      </dsp:txBody>
      <dsp:txXfrm>
        <a:off x="40724" y="153057"/>
        <a:ext cx="12110552" cy="752780"/>
      </dsp:txXfrm>
    </dsp:sp>
    <dsp:sp modelId="{1B915349-1500-774B-AFD5-D22EE8E8859E}">
      <dsp:nvSpPr>
        <dsp:cNvPr id="0" name=""/>
        <dsp:cNvSpPr/>
      </dsp:nvSpPr>
      <dsp:spPr>
        <a:xfrm>
          <a:off x="0" y="1007041"/>
          <a:ext cx="12192000" cy="8342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COVID accelerated and redirected medical research</a:t>
          </a:r>
        </a:p>
      </dsp:txBody>
      <dsp:txXfrm>
        <a:off x="40724" y="1047765"/>
        <a:ext cx="12110552" cy="752780"/>
      </dsp:txXfrm>
    </dsp:sp>
    <dsp:sp modelId="{A84EDE29-4BF2-3743-ADAF-C7B38C40C83F}">
      <dsp:nvSpPr>
        <dsp:cNvPr id="0" name=""/>
        <dsp:cNvSpPr/>
      </dsp:nvSpPr>
      <dsp:spPr>
        <a:xfrm>
          <a:off x="0" y="1901750"/>
          <a:ext cx="12192000" cy="8342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Deepened partnerships with China and European states</a:t>
          </a:r>
        </a:p>
      </dsp:txBody>
      <dsp:txXfrm>
        <a:off x="40724" y="1942474"/>
        <a:ext cx="12110552" cy="752780"/>
      </dsp:txXfrm>
    </dsp:sp>
    <dsp:sp modelId="{925A97C7-4552-214E-8BCD-92194CF7BF61}">
      <dsp:nvSpPr>
        <dsp:cNvPr id="0" name=""/>
        <dsp:cNvSpPr/>
      </dsp:nvSpPr>
      <dsp:spPr>
        <a:xfrm>
          <a:off x="0" y="2796458"/>
          <a:ext cx="12192000" cy="8342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Recycling and repurposing drugs in development</a:t>
          </a:r>
        </a:p>
      </dsp:txBody>
      <dsp:txXfrm>
        <a:off x="40724" y="2837182"/>
        <a:ext cx="12110552" cy="752780"/>
      </dsp:txXfrm>
    </dsp:sp>
    <dsp:sp modelId="{2050635E-5245-C94E-B596-C333D79FDC9A}">
      <dsp:nvSpPr>
        <dsp:cNvPr id="0" name=""/>
        <dsp:cNvSpPr/>
      </dsp:nvSpPr>
      <dsp:spPr>
        <a:xfrm>
          <a:off x="0" y="3691166"/>
          <a:ext cx="12192000" cy="83422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Some success</a:t>
          </a:r>
        </a:p>
      </dsp:txBody>
      <dsp:txXfrm>
        <a:off x="40724" y="3731890"/>
        <a:ext cx="12110552" cy="752780"/>
      </dsp:txXfrm>
    </dsp:sp>
    <dsp:sp modelId="{A9445925-48C4-6E4F-BF4D-C63F0EC94855}">
      <dsp:nvSpPr>
        <dsp:cNvPr id="0" name=""/>
        <dsp:cNvSpPr/>
      </dsp:nvSpPr>
      <dsp:spPr>
        <a:xfrm>
          <a:off x="0" y="4585875"/>
          <a:ext cx="12192000" cy="8342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Has been used strategically: in some cases less of an attempt to monetize drug treatment regimes than to use it for middle and long term political advantage.</a:t>
          </a:r>
        </a:p>
      </dsp:txBody>
      <dsp:txXfrm>
        <a:off x="40724" y="4626599"/>
        <a:ext cx="12110552" cy="7527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46E32-A32A-434C-82B8-647815CA75D5}">
      <dsp:nvSpPr>
        <dsp:cNvPr id="0" name=""/>
        <dsp:cNvSpPr/>
      </dsp:nvSpPr>
      <dsp:spPr>
        <a:xfrm rot="5400000">
          <a:off x="-319916" y="322747"/>
          <a:ext cx="2132779" cy="1492945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Sanitation</a:t>
          </a:r>
        </a:p>
      </dsp:txBody>
      <dsp:txXfrm rot="-5400000">
        <a:off x="2" y="749303"/>
        <a:ext cx="1492945" cy="639834"/>
      </dsp:txXfrm>
    </dsp:sp>
    <dsp:sp modelId="{369C4336-3DC4-754D-800D-9B5210ACD6A9}">
      <dsp:nvSpPr>
        <dsp:cNvPr id="0" name=""/>
        <dsp:cNvSpPr/>
      </dsp:nvSpPr>
      <dsp:spPr>
        <a:xfrm rot="5400000">
          <a:off x="6149319" y="-4653542"/>
          <a:ext cx="1386306" cy="10699054"/>
        </a:xfrm>
        <a:prstGeom prst="round2SameRect">
          <a:avLst/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Hard to encourage hand washing where water scarcity is an issue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State incapable of meeting that challenge in the short term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Potential to increase susceptibility</a:t>
          </a:r>
        </a:p>
      </dsp:txBody>
      <dsp:txXfrm rot="-5400000">
        <a:off x="1492945" y="70506"/>
        <a:ext cx="10631380" cy="1250958"/>
      </dsp:txXfrm>
    </dsp:sp>
    <dsp:sp modelId="{7DDCC7F9-5A37-B84E-A1BF-2CA7D676A073}">
      <dsp:nvSpPr>
        <dsp:cNvPr id="0" name=""/>
        <dsp:cNvSpPr/>
      </dsp:nvSpPr>
      <dsp:spPr>
        <a:xfrm rot="5400000">
          <a:off x="-319916" y="2265894"/>
          <a:ext cx="2132779" cy="1492945"/>
        </a:xfrm>
        <a:prstGeom prst="chevron">
          <a:avLst/>
        </a:prstGeom>
        <a:gradFill flip="none"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Food </a:t>
          </a:r>
        </a:p>
      </dsp:txBody>
      <dsp:txXfrm rot="-5400000">
        <a:off x="2" y="2692450"/>
        <a:ext cx="1492945" cy="639834"/>
      </dsp:txXfrm>
    </dsp:sp>
    <dsp:sp modelId="{4333EC38-70A6-E240-8ECF-47D5B3BADC2C}">
      <dsp:nvSpPr>
        <dsp:cNvPr id="0" name=""/>
        <dsp:cNvSpPr/>
      </dsp:nvSpPr>
      <dsp:spPr>
        <a:xfrm rot="5400000">
          <a:off x="6149319" y="-2710396"/>
          <a:ext cx="1386306" cy="10699054"/>
        </a:xfrm>
        <a:prstGeom prst="round2SameRect">
          <a:avLst/>
        </a:prstGeom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Condition of Cuban people waiting in long lines for food and other needs well publicized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Highlights inefficiency of internal state planned distribution networks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Highlights difficulties of Cuban access to goods where they are cash strapped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hlinkClick xmlns:r="http://schemas.openxmlformats.org/officeDocument/2006/relationships" r:id="rId1"/>
            </a:rPr>
            <a:t>Food security </a:t>
          </a:r>
          <a:r>
            <a:rPr lang="en-US" sz="1500" kern="1200" dirty="0"/>
            <a:t>issues highlighted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Potential to increase susceptibility</a:t>
          </a:r>
        </a:p>
      </dsp:txBody>
      <dsp:txXfrm rot="-5400000">
        <a:off x="1492945" y="2013652"/>
        <a:ext cx="10631380" cy="1250958"/>
      </dsp:txXfrm>
    </dsp:sp>
    <dsp:sp modelId="{DA8B5C57-49F7-B94C-9405-A145C214A056}">
      <dsp:nvSpPr>
        <dsp:cNvPr id="0" name=""/>
        <dsp:cNvSpPr/>
      </dsp:nvSpPr>
      <dsp:spPr>
        <a:xfrm rot="5400000">
          <a:off x="-319916" y="4209041"/>
          <a:ext cx="2132779" cy="1492945"/>
        </a:xfrm>
        <a:prstGeom prst="chevron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Economic Reform</a:t>
          </a:r>
        </a:p>
      </dsp:txBody>
      <dsp:txXfrm rot="-5400000">
        <a:off x="2" y="4635597"/>
        <a:ext cx="1492945" cy="639834"/>
      </dsp:txXfrm>
    </dsp:sp>
    <dsp:sp modelId="{677AB034-6719-E443-8C85-98E909481D10}">
      <dsp:nvSpPr>
        <dsp:cNvPr id="0" name=""/>
        <dsp:cNvSpPr/>
      </dsp:nvSpPr>
      <dsp:spPr>
        <a:xfrm rot="5400000">
          <a:off x="6149319" y="-767249"/>
          <a:ext cx="1386306" cy="10699054"/>
        </a:xfrm>
        <a:prstGeom prst="round2SameRect">
          <a:avLst/>
        </a:prstGeom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The pressures of COVID response has induced state t return to some of the measures of the “Special Period”: Dollarization relaxation of central planning, expansion of areas let to private sector, etc.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Hard to plan—might be revoked as soon as crisis passes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Will the non-state sector expand with less oversight going forward? Non-state sector VERSUS informal sector poses its own problems</a:t>
          </a:r>
        </a:p>
      </dsp:txBody>
      <dsp:txXfrm rot="-5400000">
        <a:off x="1492945" y="3956799"/>
        <a:ext cx="10631380" cy="12509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856CA-E35F-A448-A7F1-4BA2596191FA}">
      <dsp:nvSpPr>
        <dsp:cNvPr id="0" name=""/>
        <dsp:cNvSpPr/>
      </dsp:nvSpPr>
      <dsp:spPr>
        <a:xfrm>
          <a:off x="0" y="90294"/>
          <a:ext cx="12192000" cy="134257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Cuba has been among the states better able to meet the challenges of the pandemic inters of infection and mortality rates</a:t>
          </a:r>
        </a:p>
      </dsp:txBody>
      <dsp:txXfrm>
        <a:off x="65539" y="155833"/>
        <a:ext cx="12060922" cy="1211496"/>
      </dsp:txXfrm>
    </dsp:sp>
    <dsp:sp modelId="{7A9D5111-9ECC-CE4C-8429-79C04FE1FB45}">
      <dsp:nvSpPr>
        <dsp:cNvPr id="0" name=""/>
        <dsp:cNvSpPr/>
      </dsp:nvSpPr>
      <dsp:spPr>
        <a:xfrm>
          <a:off x="0" y="1501989"/>
          <a:ext cx="12192000" cy="1342574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But being an island has not proven to be a positive means of avoiding pandemic in an age of globalization; not clear there is planning for managing future similar </a:t>
          </a:r>
          <a:r>
            <a:rPr lang="en-US" sz="2400" kern="1200" dirty="0" err="1"/>
            <a:t>crsies</a:t>
          </a:r>
          <a:r>
            <a:rPr lang="en-US" sz="2400" kern="1200" dirty="0"/>
            <a:t>.</a:t>
          </a:r>
        </a:p>
      </dsp:txBody>
      <dsp:txXfrm>
        <a:off x="65539" y="1567528"/>
        <a:ext cx="12060922" cy="1211496"/>
      </dsp:txXfrm>
    </dsp:sp>
    <dsp:sp modelId="{118187C7-E52B-EC46-ABA3-A6094FDF76BB}">
      <dsp:nvSpPr>
        <dsp:cNvPr id="0" name=""/>
        <dsp:cNvSpPr/>
      </dsp:nvSpPr>
      <dsp:spPr>
        <a:xfrm>
          <a:off x="0" y="2913684"/>
          <a:ext cx="12192000" cy="1342574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Pandemic has substantially affected economic planning: internally opening the economy in ways rejected by the 7</a:t>
          </a:r>
          <a:r>
            <a:rPr lang="en-US" sz="2400" kern="1200" baseline="30000"/>
            <a:t>th</a:t>
          </a:r>
          <a:r>
            <a:rPr lang="en-US" sz="2400" kern="1200"/>
            <a:t> PCC Congress in 2017; Externally mixed—bad for tourism, better for medical advances and medical internationalism</a:t>
          </a:r>
        </a:p>
      </dsp:txBody>
      <dsp:txXfrm>
        <a:off x="65539" y="2979223"/>
        <a:ext cx="12060922" cy="1211496"/>
      </dsp:txXfrm>
    </dsp:sp>
    <dsp:sp modelId="{960BE959-1997-654D-A776-D4B50F4A4BE0}">
      <dsp:nvSpPr>
        <dsp:cNvPr id="0" name=""/>
        <dsp:cNvSpPr/>
      </dsp:nvSpPr>
      <dsp:spPr>
        <a:xfrm>
          <a:off x="0" y="4325379"/>
          <a:ext cx="12192000" cy="1342574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Has exposed the weaknesses of the state: sanitation, food security, and responsiveness.</a:t>
          </a:r>
        </a:p>
      </dsp:txBody>
      <dsp:txXfrm>
        <a:off x="65539" y="4390918"/>
        <a:ext cx="12060922" cy="1211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EA31-00DE-1547-9003-BF2E3CEF8B62}" type="datetimeFigureOut">
              <a:rPr lang="en-US" smtClean="0"/>
              <a:t>8/13/20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A0B0-0BCB-EF44-A2B5-A00268647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8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EA31-00DE-1547-9003-BF2E3CEF8B62}" type="datetimeFigureOut">
              <a:rPr lang="en-US" smtClean="0"/>
              <a:t>8/13/20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A0B0-0BCB-EF44-A2B5-A00268647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7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EA31-00DE-1547-9003-BF2E3CEF8B62}" type="datetimeFigureOut">
              <a:rPr lang="en-US" smtClean="0"/>
              <a:t>8/13/20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A0B0-0BCB-EF44-A2B5-A00268647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2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EA31-00DE-1547-9003-BF2E3CEF8B62}" type="datetimeFigureOut">
              <a:rPr lang="en-US" smtClean="0"/>
              <a:t>8/13/20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A0B0-0BCB-EF44-A2B5-A00268647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4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EA31-00DE-1547-9003-BF2E3CEF8B62}" type="datetimeFigureOut">
              <a:rPr lang="en-US" smtClean="0"/>
              <a:t>8/13/20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A0B0-0BCB-EF44-A2B5-A00268647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1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EA31-00DE-1547-9003-BF2E3CEF8B62}" type="datetimeFigureOut">
              <a:rPr lang="en-US" smtClean="0"/>
              <a:t>8/13/20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A0B0-0BCB-EF44-A2B5-A00268647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1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EA31-00DE-1547-9003-BF2E3CEF8B62}" type="datetimeFigureOut">
              <a:rPr lang="en-US" smtClean="0"/>
              <a:t>8/13/20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A0B0-0BCB-EF44-A2B5-A00268647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EA31-00DE-1547-9003-BF2E3CEF8B62}" type="datetimeFigureOut">
              <a:rPr lang="en-US" smtClean="0"/>
              <a:t>8/13/20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A0B0-0BCB-EF44-A2B5-A00268647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EA31-00DE-1547-9003-BF2E3CEF8B62}" type="datetimeFigureOut">
              <a:rPr lang="en-US" smtClean="0"/>
              <a:t>8/13/20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A0B0-0BCB-EF44-A2B5-A00268647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7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EA31-00DE-1547-9003-BF2E3CEF8B62}" type="datetimeFigureOut">
              <a:rPr lang="en-US" smtClean="0"/>
              <a:t>8/13/20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A0B0-0BCB-EF44-A2B5-A00268647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1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EA31-00DE-1547-9003-BF2E3CEF8B62}" type="datetimeFigureOut">
              <a:rPr lang="en-US" smtClean="0"/>
              <a:t>8/13/20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A0B0-0BCB-EF44-A2B5-A00268647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EA31-00DE-1547-9003-BF2E3CEF8B62}" type="datetimeFigureOut">
              <a:rPr lang="en-US" smtClean="0"/>
              <a:t>8/13/20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FA0B0-0BCB-EF44-A2B5-A00268647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9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6557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“Cuba’s Response to COVID-19 and the Consequences for Cuba of the Pandemic”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3452" y="5202238"/>
            <a:ext cx="9144000" cy="1655762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Larry Catá-Backer</a:t>
            </a:r>
            <a:r>
              <a:rPr lang="en-US" b="1" dirty="0">
                <a:solidFill>
                  <a:schemeClr val="bg1"/>
                </a:solidFill>
              </a:rPr>
              <a:t>, Pennsylvania State University, and </a:t>
            </a:r>
            <a:r>
              <a:rPr lang="en-US" b="1" i="1" dirty="0">
                <a:solidFill>
                  <a:schemeClr val="bg1"/>
                </a:solidFill>
              </a:rPr>
              <a:t>Yuri Gonzalez Hernandez </a:t>
            </a:r>
            <a:r>
              <a:rPr lang="en-US" b="1" dirty="0">
                <a:solidFill>
                  <a:schemeClr val="bg1"/>
                </a:solidFill>
              </a:rPr>
              <a:t>(Havana)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Cuba From the </a:t>
            </a:r>
            <a:r>
              <a:rPr lang="en-US" sz="1800" b="1" dirty="0" err="1">
                <a:solidFill>
                  <a:schemeClr val="bg1"/>
                </a:solidFill>
              </a:rPr>
              <a:t>Castros</a:t>
            </a:r>
            <a:r>
              <a:rPr lang="en-US" sz="1800" b="1" dirty="0">
                <a:solidFill>
                  <a:schemeClr val="bg1"/>
                </a:solidFill>
              </a:rPr>
              <a:t> to COVID: An ASCE Virtual Conference 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13 August 2020</a:t>
            </a:r>
          </a:p>
        </p:txBody>
      </p:sp>
    </p:spTree>
    <p:extLst>
      <p:ext uri="{BB962C8B-B14F-4D97-AF65-F5344CB8AC3E}">
        <p14:creationId xmlns:p14="http://schemas.microsoft.com/office/powerpoint/2010/main" val="2113171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037967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Thanks!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3452" y="5202238"/>
            <a:ext cx="9144000" cy="1655762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Larry Catá-Backer</a:t>
            </a:r>
            <a:r>
              <a:rPr lang="en-US" b="1" dirty="0">
                <a:solidFill>
                  <a:schemeClr val="bg1"/>
                </a:solidFill>
              </a:rPr>
              <a:t>, Pennsylvania State University, and </a:t>
            </a:r>
            <a:r>
              <a:rPr lang="en-US" b="1" i="1" dirty="0">
                <a:solidFill>
                  <a:schemeClr val="bg1"/>
                </a:solidFill>
              </a:rPr>
              <a:t>Yuri Gonzalez Hernandez </a:t>
            </a:r>
            <a:r>
              <a:rPr lang="en-US" b="1" dirty="0">
                <a:solidFill>
                  <a:schemeClr val="bg1"/>
                </a:solidFill>
              </a:rPr>
              <a:t>(Havana)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Cuba From the </a:t>
            </a:r>
            <a:r>
              <a:rPr lang="en-US" sz="1800" b="1" dirty="0" err="1">
                <a:solidFill>
                  <a:schemeClr val="bg1"/>
                </a:solidFill>
              </a:rPr>
              <a:t>Castros</a:t>
            </a:r>
            <a:r>
              <a:rPr lang="en-US" sz="1800" b="1" dirty="0">
                <a:solidFill>
                  <a:schemeClr val="bg1"/>
                </a:solidFill>
              </a:rPr>
              <a:t> to COVID: An ASCE Virtual Conference 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13 August 2020</a:t>
            </a:r>
          </a:p>
        </p:txBody>
      </p:sp>
    </p:spTree>
    <p:extLst>
      <p:ext uri="{BB962C8B-B14F-4D97-AF65-F5344CB8AC3E}">
        <p14:creationId xmlns:p14="http://schemas.microsoft.com/office/powerpoint/2010/main" val="516144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FB267-263D-BC49-BD88-E73460D63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94" y="-160638"/>
            <a:ext cx="10515600" cy="1325563"/>
          </a:xfrm>
        </p:spPr>
        <p:txBody>
          <a:bodyPr/>
          <a:lstStyle/>
          <a:p>
            <a:r>
              <a:rPr lang="en-US" dirty="0"/>
              <a:t>Context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E5ED2E-ABAE-DB48-91F3-92DC0187E9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220448"/>
              </p:ext>
            </p:extLst>
          </p:nvPr>
        </p:nvGraphicFramePr>
        <p:xfrm>
          <a:off x="838200" y="889686"/>
          <a:ext cx="10515600" cy="5869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1086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39FCA-0F58-A341-93F8-85CA779FB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/>
              <a:t>Cuba: A Unique Case Study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70006F-E746-954E-A3E2-C768343685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118531"/>
              </p:ext>
            </p:extLst>
          </p:nvPr>
        </p:nvGraphicFramePr>
        <p:xfrm>
          <a:off x="0" y="1124465"/>
          <a:ext cx="12192000" cy="5715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728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8C0C8-17CE-F941-9D8B-16ECAD3BD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Overview—History of Pandemic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8E3E36D-4582-8D45-8455-9652BC08EA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566765"/>
              </p:ext>
            </p:extLst>
          </p:nvPr>
        </p:nvGraphicFramePr>
        <p:xfrm>
          <a:off x="0" y="1099750"/>
          <a:ext cx="12192000" cy="5758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703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CE1BB-D734-C544-9C3B-822746414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08" y="0"/>
            <a:ext cx="10515600" cy="1325563"/>
          </a:xfrm>
        </p:spPr>
        <p:txBody>
          <a:bodyPr/>
          <a:lstStyle/>
          <a:p>
            <a:r>
              <a:rPr lang="en-US" dirty="0"/>
              <a:t>Focus on Key Issues: Tourism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4D8206A-9B5D-0F48-A910-E824C80BFC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203297"/>
              </p:ext>
            </p:extLst>
          </p:nvPr>
        </p:nvGraphicFramePr>
        <p:xfrm>
          <a:off x="0" y="1325563"/>
          <a:ext cx="12192000" cy="5618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3649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9B9D6-FF1E-4F4C-B791-C6B21DC81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149178"/>
          </a:xfrm>
        </p:spPr>
        <p:txBody>
          <a:bodyPr/>
          <a:lstStyle/>
          <a:p>
            <a:r>
              <a:rPr lang="en-US" dirty="0"/>
              <a:t>Cuban Medical Internationalism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ABE118-090C-D349-95B2-00F9989C5D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624430"/>
              </p:ext>
            </p:extLst>
          </p:nvPr>
        </p:nvGraphicFramePr>
        <p:xfrm>
          <a:off x="135924" y="902044"/>
          <a:ext cx="12056076" cy="5955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729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A46AA-4E6F-6A4C-BBAB-567A25D64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52" y="0"/>
            <a:ext cx="10515600" cy="1325563"/>
          </a:xfrm>
        </p:spPr>
        <p:txBody>
          <a:bodyPr/>
          <a:lstStyle/>
          <a:p>
            <a:r>
              <a:rPr lang="en-US" dirty="0"/>
              <a:t>Medical Technologies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751AE2-7418-5140-837F-48525800FA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443310"/>
              </p:ext>
            </p:extLst>
          </p:nvPr>
        </p:nvGraphicFramePr>
        <p:xfrm>
          <a:off x="0" y="1325562"/>
          <a:ext cx="12192000" cy="5532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144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6589-BD4B-E04A-ADF5-FD863959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945840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0A5C78B-4120-7340-9E3C-BE57E6E1CC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643115"/>
              </p:ext>
            </p:extLst>
          </p:nvPr>
        </p:nvGraphicFramePr>
        <p:xfrm>
          <a:off x="0" y="815009"/>
          <a:ext cx="12192000" cy="6024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0633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26E92-6B5C-AF4B-8B21-909A319D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79" y="18255"/>
            <a:ext cx="10515600" cy="132556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6749FA-9B07-F34A-AB3E-8A725EF627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491651"/>
              </p:ext>
            </p:extLst>
          </p:nvPr>
        </p:nvGraphicFramePr>
        <p:xfrm>
          <a:off x="0" y="1099750"/>
          <a:ext cx="12192000" cy="5758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9609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ba Map" id="{BCACC09D-3387-0E44-B1E7-C0A15C17AD2D}" vid="{000577A0-95E3-C944-860C-D6B4BF34153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</TotalTime>
  <Words>841</Words>
  <Application>Microsoft Macintosh PowerPoint</Application>
  <PresentationFormat>Widescreen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“Cuba’s Response to COVID-19 and the Consequences for Cuba of the Pandemic”</vt:lpstr>
      <vt:lpstr>Context</vt:lpstr>
      <vt:lpstr>Cuba: A Unique Case Study</vt:lpstr>
      <vt:lpstr>Overview—History of Pandemic</vt:lpstr>
      <vt:lpstr>Focus on Key Issues: Tourism</vt:lpstr>
      <vt:lpstr>Cuban Medical Internationalism</vt:lpstr>
      <vt:lpstr>Medical Technologies</vt:lpstr>
      <vt:lpstr>Challenges</vt:lpstr>
      <vt:lpstr>Conclusion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“Cuba’s Response to COVID-19 and the Consequences for Cuba of the Pandemic”</dc:title>
  <dc:creator>Backer, Larry Cata</dc:creator>
  <cp:lastModifiedBy>Backer, Larry Cata</cp:lastModifiedBy>
  <cp:revision>16</cp:revision>
  <dcterms:created xsi:type="dcterms:W3CDTF">2020-08-11T22:04:12Z</dcterms:created>
  <dcterms:modified xsi:type="dcterms:W3CDTF">2020-08-13T15:25:28Z</dcterms:modified>
</cp:coreProperties>
</file>