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6" d="100"/>
          <a:sy n="76" d="100"/>
        </p:scale>
        <p:origin x="72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9386D-992C-426D-B54F-A35D5BBB2B6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3338A23-BF7B-4443-AB3A-147166BB18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344B6F3-313D-450D-B584-A259D43D60E4}"/>
              </a:ext>
            </a:extLst>
          </p:cNvPr>
          <p:cNvSpPr>
            <a:spLocks noGrp="1"/>
          </p:cNvSpPr>
          <p:nvPr>
            <p:ph type="dt" sz="half" idx="10"/>
          </p:nvPr>
        </p:nvSpPr>
        <p:spPr/>
        <p:txBody>
          <a:bodyPr/>
          <a:lstStyle/>
          <a:p>
            <a:fld id="{EE1309FF-2863-4826-A74D-1FE4B25161D6}" type="datetimeFigureOut">
              <a:rPr lang="en-US" smtClean="0"/>
              <a:t>8/12/2020</a:t>
            </a:fld>
            <a:endParaRPr lang="en-US"/>
          </a:p>
        </p:txBody>
      </p:sp>
      <p:sp>
        <p:nvSpPr>
          <p:cNvPr id="5" name="Footer Placeholder 4">
            <a:extLst>
              <a:ext uri="{FF2B5EF4-FFF2-40B4-BE49-F238E27FC236}">
                <a16:creationId xmlns:a16="http://schemas.microsoft.com/office/drawing/2014/main" id="{6848477C-F4BE-45BC-AD93-CD19530C7A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55A6FF-0FAE-4E20-AC3F-57DEA5E3407F}"/>
              </a:ext>
            </a:extLst>
          </p:cNvPr>
          <p:cNvSpPr>
            <a:spLocks noGrp="1"/>
          </p:cNvSpPr>
          <p:nvPr>
            <p:ph type="sldNum" sz="quarter" idx="12"/>
          </p:nvPr>
        </p:nvSpPr>
        <p:spPr/>
        <p:txBody>
          <a:bodyPr/>
          <a:lstStyle/>
          <a:p>
            <a:fld id="{A81680C1-A4B9-4813-9679-785AA25FC449}" type="slidenum">
              <a:rPr lang="en-US" smtClean="0"/>
              <a:t>‹#›</a:t>
            </a:fld>
            <a:endParaRPr lang="en-US"/>
          </a:p>
        </p:txBody>
      </p:sp>
    </p:spTree>
    <p:extLst>
      <p:ext uri="{BB962C8B-B14F-4D97-AF65-F5344CB8AC3E}">
        <p14:creationId xmlns:p14="http://schemas.microsoft.com/office/powerpoint/2010/main" val="690784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D8E8C-CDD3-4FCC-8BD2-21744E0216E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9E3787D-08C1-4A4F-BCBB-31F20E611B9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C19285-03B1-43A5-9543-EC42FA93992C}"/>
              </a:ext>
            </a:extLst>
          </p:cNvPr>
          <p:cNvSpPr>
            <a:spLocks noGrp="1"/>
          </p:cNvSpPr>
          <p:nvPr>
            <p:ph type="dt" sz="half" idx="10"/>
          </p:nvPr>
        </p:nvSpPr>
        <p:spPr/>
        <p:txBody>
          <a:bodyPr/>
          <a:lstStyle/>
          <a:p>
            <a:fld id="{EE1309FF-2863-4826-A74D-1FE4B25161D6}" type="datetimeFigureOut">
              <a:rPr lang="en-US" smtClean="0"/>
              <a:t>8/12/2020</a:t>
            </a:fld>
            <a:endParaRPr lang="en-US"/>
          </a:p>
        </p:txBody>
      </p:sp>
      <p:sp>
        <p:nvSpPr>
          <p:cNvPr id="5" name="Footer Placeholder 4">
            <a:extLst>
              <a:ext uri="{FF2B5EF4-FFF2-40B4-BE49-F238E27FC236}">
                <a16:creationId xmlns:a16="http://schemas.microsoft.com/office/drawing/2014/main" id="{5B26FFED-FDC1-4C5A-87B4-3DE1686214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3F7791-A8EF-42B1-9A1E-4D23397C8943}"/>
              </a:ext>
            </a:extLst>
          </p:cNvPr>
          <p:cNvSpPr>
            <a:spLocks noGrp="1"/>
          </p:cNvSpPr>
          <p:nvPr>
            <p:ph type="sldNum" sz="quarter" idx="12"/>
          </p:nvPr>
        </p:nvSpPr>
        <p:spPr/>
        <p:txBody>
          <a:bodyPr/>
          <a:lstStyle/>
          <a:p>
            <a:fld id="{A81680C1-A4B9-4813-9679-785AA25FC449}" type="slidenum">
              <a:rPr lang="en-US" smtClean="0"/>
              <a:t>‹#›</a:t>
            </a:fld>
            <a:endParaRPr lang="en-US"/>
          </a:p>
        </p:txBody>
      </p:sp>
    </p:spTree>
    <p:extLst>
      <p:ext uri="{BB962C8B-B14F-4D97-AF65-F5344CB8AC3E}">
        <p14:creationId xmlns:p14="http://schemas.microsoft.com/office/powerpoint/2010/main" val="1005155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76B5040-A85E-42D4-A8C5-E3120DD43B5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E2F1E78-3978-48B1-8395-F9DAEAB5FDD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23C313-DEE7-43B3-8964-42331E7C33F5}"/>
              </a:ext>
            </a:extLst>
          </p:cNvPr>
          <p:cNvSpPr>
            <a:spLocks noGrp="1"/>
          </p:cNvSpPr>
          <p:nvPr>
            <p:ph type="dt" sz="half" idx="10"/>
          </p:nvPr>
        </p:nvSpPr>
        <p:spPr/>
        <p:txBody>
          <a:bodyPr/>
          <a:lstStyle/>
          <a:p>
            <a:fld id="{EE1309FF-2863-4826-A74D-1FE4B25161D6}" type="datetimeFigureOut">
              <a:rPr lang="en-US" smtClean="0"/>
              <a:t>8/12/2020</a:t>
            </a:fld>
            <a:endParaRPr lang="en-US"/>
          </a:p>
        </p:txBody>
      </p:sp>
      <p:sp>
        <p:nvSpPr>
          <p:cNvPr id="5" name="Footer Placeholder 4">
            <a:extLst>
              <a:ext uri="{FF2B5EF4-FFF2-40B4-BE49-F238E27FC236}">
                <a16:creationId xmlns:a16="http://schemas.microsoft.com/office/drawing/2014/main" id="{4F3293F8-BF26-48B0-A965-1E7017E450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F55E2F-EF96-49DA-B033-C988E76A8BC2}"/>
              </a:ext>
            </a:extLst>
          </p:cNvPr>
          <p:cNvSpPr>
            <a:spLocks noGrp="1"/>
          </p:cNvSpPr>
          <p:nvPr>
            <p:ph type="sldNum" sz="quarter" idx="12"/>
          </p:nvPr>
        </p:nvSpPr>
        <p:spPr/>
        <p:txBody>
          <a:bodyPr/>
          <a:lstStyle/>
          <a:p>
            <a:fld id="{A81680C1-A4B9-4813-9679-785AA25FC449}" type="slidenum">
              <a:rPr lang="en-US" smtClean="0"/>
              <a:t>‹#›</a:t>
            </a:fld>
            <a:endParaRPr lang="en-US"/>
          </a:p>
        </p:txBody>
      </p:sp>
    </p:spTree>
    <p:extLst>
      <p:ext uri="{BB962C8B-B14F-4D97-AF65-F5344CB8AC3E}">
        <p14:creationId xmlns:p14="http://schemas.microsoft.com/office/powerpoint/2010/main" val="3599220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5B893-F2E6-4F33-AD4B-263B0656F7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846A86-57A8-4154-B386-2AF2C437EB4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56BD6F-0082-4295-BD78-427F8CE01A81}"/>
              </a:ext>
            </a:extLst>
          </p:cNvPr>
          <p:cNvSpPr>
            <a:spLocks noGrp="1"/>
          </p:cNvSpPr>
          <p:nvPr>
            <p:ph type="dt" sz="half" idx="10"/>
          </p:nvPr>
        </p:nvSpPr>
        <p:spPr/>
        <p:txBody>
          <a:bodyPr/>
          <a:lstStyle/>
          <a:p>
            <a:fld id="{EE1309FF-2863-4826-A74D-1FE4B25161D6}" type="datetimeFigureOut">
              <a:rPr lang="en-US" smtClean="0"/>
              <a:t>8/12/2020</a:t>
            </a:fld>
            <a:endParaRPr lang="en-US"/>
          </a:p>
        </p:txBody>
      </p:sp>
      <p:sp>
        <p:nvSpPr>
          <p:cNvPr id="5" name="Footer Placeholder 4">
            <a:extLst>
              <a:ext uri="{FF2B5EF4-FFF2-40B4-BE49-F238E27FC236}">
                <a16:creationId xmlns:a16="http://schemas.microsoft.com/office/drawing/2014/main" id="{5204B471-2FFD-4013-8683-599B9532E8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93F83E-A2D4-4F40-BBA5-663AC4BC6737}"/>
              </a:ext>
            </a:extLst>
          </p:cNvPr>
          <p:cNvSpPr>
            <a:spLocks noGrp="1"/>
          </p:cNvSpPr>
          <p:nvPr>
            <p:ph type="sldNum" sz="quarter" idx="12"/>
          </p:nvPr>
        </p:nvSpPr>
        <p:spPr/>
        <p:txBody>
          <a:bodyPr/>
          <a:lstStyle/>
          <a:p>
            <a:fld id="{A81680C1-A4B9-4813-9679-785AA25FC449}" type="slidenum">
              <a:rPr lang="en-US" smtClean="0"/>
              <a:t>‹#›</a:t>
            </a:fld>
            <a:endParaRPr lang="en-US"/>
          </a:p>
        </p:txBody>
      </p:sp>
    </p:spTree>
    <p:extLst>
      <p:ext uri="{BB962C8B-B14F-4D97-AF65-F5344CB8AC3E}">
        <p14:creationId xmlns:p14="http://schemas.microsoft.com/office/powerpoint/2010/main" val="1107667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30EF3-FAE1-485C-8E09-A8AA18BEFE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1A32300-7125-46A1-8C96-857F67FAF4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59994CE-AA09-417B-B30E-AE727800CF2A}"/>
              </a:ext>
            </a:extLst>
          </p:cNvPr>
          <p:cNvSpPr>
            <a:spLocks noGrp="1"/>
          </p:cNvSpPr>
          <p:nvPr>
            <p:ph type="dt" sz="half" idx="10"/>
          </p:nvPr>
        </p:nvSpPr>
        <p:spPr/>
        <p:txBody>
          <a:bodyPr/>
          <a:lstStyle/>
          <a:p>
            <a:fld id="{EE1309FF-2863-4826-A74D-1FE4B25161D6}" type="datetimeFigureOut">
              <a:rPr lang="en-US" smtClean="0"/>
              <a:t>8/12/2020</a:t>
            </a:fld>
            <a:endParaRPr lang="en-US"/>
          </a:p>
        </p:txBody>
      </p:sp>
      <p:sp>
        <p:nvSpPr>
          <p:cNvPr id="5" name="Footer Placeholder 4">
            <a:extLst>
              <a:ext uri="{FF2B5EF4-FFF2-40B4-BE49-F238E27FC236}">
                <a16:creationId xmlns:a16="http://schemas.microsoft.com/office/drawing/2014/main" id="{7F9A695B-B4D6-4CD8-BE03-CB373A5ADD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11D21C-24E9-437E-81DF-E4C7F4FF8E5D}"/>
              </a:ext>
            </a:extLst>
          </p:cNvPr>
          <p:cNvSpPr>
            <a:spLocks noGrp="1"/>
          </p:cNvSpPr>
          <p:nvPr>
            <p:ph type="sldNum" sz="quarter" idx="12"/>
          </p:nvPr>
        </p:nvSpPr>
        <p:spPr/>
        <p:txBody>
          <a:bodyPr/>
          <a:lstStyle/>
          <a:p>
            <a:fld id="{A81680C1-A4B9-4813-9679-785AA25FC449}" type="slidenum">
              <a:rPr lang="en-US" smtClean="0"/>
              <a:t>‹#›</a:t>
            </a:fld>
            <a:endParaRPr lang="en-US"/>
          </a:p>
        </p:txBody>
      </p:sp>
    </p:spTree>
    <p:extLst>
      <p:ext uri="{BB962C8B-B14F-4D97-AF65-F5344CB8AC3E}">
        <p14:creationId xmlns:p14="http://schemas.microsoft.com/office/powerpoint/2010/main" val="2581493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4D4E4-D227-48D2-BF84-AD8BC8ADE2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9765D1-B813-4117-8636-23BD73D26B2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B9F3450-1DD0-448D-9330-FD0525AEB4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6DABEE4-7958-4FDA-B962-770D022DFF66}"/>
              </a:ext>
            </a:extLst>
          </p:cNvPr>
          <p:cNvSpPr>
            <a:spLocks noGrp="1"/>
          </p:cNvSpPr>
          <p:nvPr>
            <p:ph type="dt" sz="half" idx="10"/>
          </p:nvPr>
        </p:nvSpPr>
        <p:spPr/>
        <p:txBody>
          <a:bodyPr/>
          <a:lstStyle/>
          <a:p>
            <a:fld id="{EE1309FF-2863-4826-A74D-1FE4B25161D6}" type="datetimeFigureOut">
              <a:rPr lang="en-US" smtClean="0"/>
              <a:t>8/12/2020</a:t>
            </a:fld>
            <a:endParaRPr lang="en-US"/>
          </a:p>
        </p:txBody>
      </p:sp>
      <p:sp>
        <p:nvSpPr>
          <p:cNvPr id="6" name="Footer Placeholder 5">
            <a:extLst>
              <a:ext uri="{FF2B5EF4-FFF2-40B4-BE49-F238E27FC236}">
                <a16:creationId xmlns:a16="http://schemas.microsoft.com/office/drawing/2014/main" id="{52952300-7FD4-4B6D-83D3-637B2A0F06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DF34C9-7E30-4D12-8A1F-FD9428D1A27C}"/>
              </a:ext>
            </a:extLst>
          </p:cNvPr>
          <p:cNvSpPr>
            <a:spLocks noGrp="1"/>
          </p:cNvSpPr>
          <p:nvPr>
            <p:ph type="sldNum" sz="quarter" idx="12"/>
          </p:nvPr>
        </p:nvSpPr>
        <p:spPr/>
        <p:txBody>
          <a:bodyPr/>
          <a:lstStyle/>
          <a:p>
            <a:fld id="{A81680C1-A4B9-4813-9679-785AA25FC449}" type="slidenum">
              <a:rPr lang="en-US" smtClean="0"/>
              <a:t>‹#›</a:t>
            </a:fld>
            <a:endParaRPr lang="en-US"/>
          </a:p>
        </p:txBody>
      </p:sp>
    </p:spTree>
    <p:extLst>
      <p:ext uri="{BB962C8B-B14F-4D97-AF65-F5344CB8AC3E}">
        <p14:creationId xmlns:p14="http://schemas.microsoft.com/office/powerpoint/2010/main" val="3617790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59559-71B5-441A-831B-6E4E31B9FA6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2D77B96-CD14-4C02-A349-DA2EE11F89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6CFF2A6-B7B1-4ECD-BD40-BB9F14A825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B9727EB-91C2-47B5-A78C-C108955EB4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F1ACF58-1C2F-4A4C-A1B3-F1172FEC704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C2099A-0AC5-4E60-980E-2420F840C8F0}"/>
              </a:ext>
            </a:extLst>
          </p:cNvPr>
          <p:cNvSpPr>
            <a:spLocks noGrp="1"/>
          </p:cNvSpPr>
          <p:nvPr>
            <p:ph type="dt" sz="half" idx="10"/>
          </p:nvPr>
        </p:nvSpPr>
        <p:spPr/>
        <p:txBody>
          <a:bodyPr/>
          <a:lstStyle/>
          <a:p>
            <a:fld id="{EE1309FF-2863-4826-A74D-1FE4B25161D6}" type="datetimeFigureOut">
              <a:rPr lang="en-US" smtClean="0"/>
              <a:t>8/12/2020</a:t>
            </a:fld>
            <a:endParaRPr lang="en-US"/>
          </a:p>
        </p:txBody>
      </p:sp>
      <p:sp>
        <p:nvSpPr>
          <p:cNvPr id="8" name="Footer Placeholder 7">
            <a:extLst>
              <a:ext uri="{FF2B5EF4-FFF2-40B4-BE49-F238E27FC236}">
                <a16:creationId xmlns:a16="http://schemas.microsoft.com/office/drawing/2014/main" id="{0D9FFA32-5725-4A7D-BF69-765F73A010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25F8F8-05BF-4E7E-99B8-B0B23A6F6958}"/>
              </a:ext>
            </a:extLst>
          </p:cNvPr>
          <p:cNvSpPr>
            <a:spLocks noGrp="1"/>
          </p:cNvSpPr>
          <p:nvPr>
            <p:ph type="sldNum" sz="quarter" idx="12"/>
          </p:nvPr>
        </p:nvSpPr>
        <p:spPr/>
        <p:txBody>
          <a:bodyPr/>
          <a:lstStyle/>
          <a:p>
            <a:fld id="{A81680C1-A4B9-4813-9679-785AA25FC449}" type="slidenum">
              <a:rPr lang="en-US" smtClean="0"/>
              <a:t>‹#›</a:t>
            </a:fld>
            <a:endParaRPr lang="en-US"/>
          </a:p>
        </p:txBody>
      </p:sp>
    </p:spTree>
    <p:extLst>
      <p:ext uri="{BB962C8B-B14F-4D97-AF65-F5344CB8AC3E}">
        <p14:creationId xmlns:p14="http://schemas.microsoft.com/office/powerpoint/2010/main" val="2380164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4E79B-4300-4215-9F35-B4B3709D94C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5CB7B0A-60B8-45C8-A093-07D241C2871F}"/>
              </a:ext>
            </a:extLst>
          </p:cNvPr>
          <p:cNvSpPr>
            <a:spLocks noGrp="1"/>
          </p:cNvSpPr>
          <p:nvPr>
            <p:ph type="dt" sz="half" idx="10"/>
          </p:nvPr>
        </p:nvSpPr>
        <p:spPr/>
        <p:txBody>
          <a:bodyPr/>
          <a:lstStyle/>
          <a:p>
            <a:fld id="{EE1309FF-2863-4826-A74D-1FE4B25161D6}" type="datetimeFigureOut">
              <a:rPr lang="en-US" smtClean="0"/>
              <a:t>8/12/2020</a:t>
            </a:fld>
            <a:endParaRPr lang="en-US"/>
          </a:p>
        </p:txBody>
      </p:sp>
      <p:sp>
        <p:nvSpPr>
          <p:cNvPr id="4" name="Footer Placeholder 3">
            <a:extLst>
              <a:ext uri="{FF2B5EF4-FFF2-40B4-BE49-F238E27FC236}">
                <a16:creationId xmlns:a16="http://schemas.microsoft.com/office/drawing/2014/main" id="{EB8B5301-D72F-4196-8443-351C7B2D21A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BDDEE63-AFEB-4303-A109-50DE31E9AFC5}"/>
              </a:ext>
            </a:extLst>
          </p:cNvPr>
          <p:cNvSpPr>
            <a:spLocks noGrp="1"/>
          </p:cNvSpPr>
          <p:nvPr>
            <p:ph type="sldNum" sz="quarter" idx="12"/>
          </p:nvPr>
        </p:nvSpPr>
        <p:spPr/>
        <p:txBody>
          <a:bodyPr/>
          <a:lstStyle/>
          <a:p>
            <a:fld id="{A81680C1-A4B9-4813-9679-785AA25FC449}" type="slidenum">
              <a:rPr lang="en-US" smtClean="0"/>
              <a:t>‹#›</a:t>
            </a:fld>
            <a:endParaRPr lang="en-US"/>
          </a:p>
        </p:txBody>
      </p:sp>
    </p:spTree>
    <p:extLst>
      <p:ext uri="{BB962C8B-B14F-4D97-AF65-F5344CB8AC3E}">
        <p14:creationId xmlns:p14="http://schemas.microsoft.com/office/powerpoint/2010/main" val="1931598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E121D3-C198-41C3-9E1A-0BDF1833FA8D}"/>
              </a:ext>
            </a:extLst>
          </p:cNvPr>
          <p:cNvSpPr>
            <a:spLocks noGrp="1"/>
          </p:cNvSpPr>
          <p:nvPr>
            <p:ph type="dt" sz="half" idx="10"/>
          </p:nvPr>
        </p:nvSpPr>
        <p:spPr/>
        <p:txBody>
          <a:bodyPr/>
          <a:lstStyle/>
          <a:p>
            <a:fld id="{EE1309FF-2863-4826-A74D-1FE4B25161D6}" type="datetimeFigureOut">
              <a:rPr lang="en-US" smtClean="0"/>
              <a:t>8/12/2020</a:t>
            </a:fld>
            <a:endParaRPr lang="en-US"/>
          </a:p>
        </p:txBody>
      </p:sp>
      <p:sp>
        <p:nvSpPr>
          <p:cNvPr id="3" name="Footer Placeholder 2">
            <a:extLst>
              <a:ext uri="{FF2B5EF4-FFF2-40B4-BE49-F238E27FC236}">
                <a16:creationId xmlns:a16="http://schemas.microsoft.com/office/drawing/2014/main" id="{03F718DF-E1C6-4B04-BC60-F4064A2DA7F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3738475-A588-4ECD-9065-A73D3381F2B0}"/>
              </a:ext>
            </a:extLst>
          </p:cNvPr>
          <p:cNvSpPr>
            <a:spLocks noGrp="1"/>
          </p:cNvSpPr>
          <p:nvPr>
            <p:ph type="sldNum" sz="quarter" idx="12"/>
          </p:nvPr>
        </p:nvSpPr>
        <p:spPr/>
        <p:txBody>
          <a:bodyPr/>
          <a:lstStyle/>
          <a:p>
            <a:fld id="{A81680C1-A4B9-4813-9679-785AA25FC449}" type="slidenum">
              <a:rPr lang="en-US" smtClean="0"/>
              <a:t>‹#›</a:t>
            </a:fld>
            <a:endParaRPr lang="en-US"/>
          </a:p>
        </p:txBody>
      </p:sp>
    </p:spTree>
    <p:extLst>
      <p:ext uri="{BB962C8B-B14F-4D97-AF65-F5344CB8AC3E}">
        <p14:creationId xmlns:p14="http://schemas.microsoft.com/office/powerpoint/2010/main" val="346061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C9FCD-8307-44D9-A1FC-E27EDC356F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8097FE-DC93-4251-B5C6-BAA09BDFF8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20AB755-05A7-48AF-860B-E158557529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442E87-5DF0-43CC-BFE0-02E164101187}"/>
              </a:ext>
            </a:extLst>
          </p:cNvPr>
          <p:cNvSpPr>
            <a:spLocks noGrp="1"/>
          </p:cNvSpPr>
          <p:nvPr>
            <p:ph type="dt" sz="half" idx="10"/>
          </p:nvPr>
        </p:nvSpPr>
        <p:spPr/>
        <p:txBody>
          <a:bodyPr/>
          <a:lstStyle/>
          <a:p>
            <a:fld id="{EE1309FF-2863-4826-A74D-1FE4B25161D6}" type="datetimeFigureOut">
              <a:rPr lang="en-US" smtClean="0"/>
              <a:t>8/12/2020</a:t>
            </a:fld>
            <a:endParaRPr lang="en-US"/>
          </a:p>
        </p:txBody>
      </p:sp>
      <p:sp>
        <p:nvSpPr>
          <p:cNvPr id="6" name="Footer Placeholder 5">
            <a:extLst>
              <a:ext uri="{FF2B5EF4-FFF2-40B4-BE49-F238E27FC236}">
                <a16:creationId xmlns:a16="http://schemas.microsoft.com/office/drawing/2014/main" id="{89411065-C7BE-4773-B2E1-B900B57755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A70CC9-0A9C-411D-B4C8-DD1EB3AFA697}"/>
              </a:ext>
            </a:extLst>
          </p:cNvPr>
          <p:cNvSpPr>
            <a:spLocks noGrp="1"/>
          </p:cNvSpPr>
          <p:nvPr>
            <p:ph type="sldNum" sz="quarter" idx="12"/>
          </p:nvPr>
        </p:nvSpPr>
        <p:spPr/>
        <p:txBody>
          <a:bodyPr/>
          <a:lstStyle/>
          <a:p>
            <a:fld id="{A81680C1-A4B9-4813-9679-785AA25FC449}" type="slidenum">
              <a:rPr lang="en-US" smtClean="0"/>
              <a:t>‹#›</a:t>
            </a:fld>
            <a:endParaRPr lang="en-US"/>
          </a:p>
        </p:txBody>
      </p:sp>
    </p:spTree>
    <p:extLst>
      <p:ext uri="{BB962C8B-B14F-4D97-AF65-F5344CB8AC3E}">
        <p14:creationId xmlns:p14="http://schemas.microsoft.com/office/powerpoint/2010/main" val="3052509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95CCB-226B-4C23-9844-3ACB6AF581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7464B0-7723-4008-A480-43B4F4D389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3FCD88D-4118-4F56-A14A-2D1D0D888C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60737D-A326-4674-B57D-D3B32306AB90}"/>
              </a:ext>
            </a:extLst>
          </p:cNvPr>
          <p:cNvSpPr>
            <a:spLocks noGrp="1"/>
          </p:cNvSpPr>
          <p:nvPr>
            <p:ph type="dt" sz="half" idx="10"/>
          </p:nvPr>
        </p:nvSpPr>
        <p:spPr/>
        <p:txBody>
          <a:bodyPr/>
          <a:lstStyle/>
          <a:p>
            <a:fld id="{EE1309FF-2863-4826-A74D-1FE4B25161D6}" type="datetimeFigureOut">
              <a:rPr lang="en-US" smtClean="0"/>
              <a:t>8/12/2020</a:t>
            </a:fld>
            <a:endParaRPr lang="en-US"/>
          </a:p>
        </p:txBody>
      </p:sp>
      <p:sp>
        <p:nvSpPr>
          <p:cNvPr id="6" name="Footer Placeholder 5">
            <a:extLst>
              <a:ext uri="{FF2B5EF4-FFF2-40B4-BE49-F238E27FC236}">
                <a16:creationId xmlns:a16="http://schemas.microsoft.com/office/drawing/2014/main" id="{AE2B0922-73F2-4BF3-8115-29632A6DD7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8688E80-3407-4BDB-92A3-D582631314FF}"/>
              </a:ext>
            </a:extLst>
          </p:cNvPr>
          <p:cNvSpPr>
            <a:spLocks noGrp="1"/>
          </p:cNvSpPr>
          <p:nvPr>
            <p:ph type="sldNum" sz="quarter" idx="12"/>
          </p:nvPr>
        </p:nvSpPr>
        <p:spPr/>
        <p:txBody>
          <a:bodyPr/>
          <a:lstStyle/>
          <a:p>
            <a:fld id="{A81680C1-A4B9-4813-9679-785AA25FC449}" type="slidenum">
              <a:rPr lang="en-US" smtClean="0"/>
              <a:t>‹#›</a:t>
            </a:fld>
            <a:endParaRPr lang="en-US"/>
          </a:p>
        </p:txBody>
      </p:sp>
    </p:spTree>
    <p:extLst>
      <p:ext uri="{BB962C8B-B14F-4D97-AF65-F5344CB8AC3E}">
        <p14:creationId xmlns:p14="http://schemas.microsoft.com/office/powerpoint/2010/main" val="143704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E1DC4D-AA87-4556-B626-5C09C64900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069260A-82C5-4F4F-8B15-BE1BD233F0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79EBC5-0FE8-4D7C-9185-06A508E50D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1309FF-2863-4826-A74D-1FE4B25161D6}" type="datetimeFigureOut">
              <a:rPr lang="en-US" smtClean="0"/>
              <a:t>8/12/2020</a:t>
            </a:fld>
            <a:endParaRPr lang="en-US"/>
          </a:p>
        </p:txBody>
      </p:sp>
      <p:sp>
        <p:nvSpPr>
          <p:cNvPr id="5" name="Footer Placeholder 4">
            <a:extLst>
              <a:ext uri="{FF2B5EF4-FFF2-40B4-BE49-F238E27FC236}">
                <a16:creationId xmlns:a16="http://schemas.microsoft.com/office/drawing/2014/main" id="{DB0A586B-48C0-4118-95A4-1D9575595A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D7B6088-773D-44FB-B0F3-E7FF4FAF95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1680C1-A4B9-4813-9679-785AA25FC449}" type="slidenum">
              <a:rPr lang="en-US" smtClean="0"/>
              <a:t>‹#›</a:t>
            </a:fld>
            <a:endParaRPr lang="en-US"/>
          </a:p>
        </p:txBody>
      </p:sp>
    </p:spTree>
    <p:extLst>
      <p:ext uri="{BB962C8B-B14F-4D97-AF65-F5344CB8AC3E}">
        <p14:creationId xmlns:p14="http://schemas.microsoft.com/office/powerpoint/2010/main" val="10538727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DE2D5-DBAE-4029-9CE3-D4DBE880B8B5}"/>
              </a:ext>
            </a:extLst>
          </p:cNvPr>
          <p:cNvSpPr>
            <a:spLocks noGrp="1"/>
          </p:cNvSpPr>
          <p:nvPr>
            <p:ph type="ctrTitle"/>
          </p:nvPr>
        </p:nvSpPr>
        <p:spPr>
          <a:xfrm>
            <a:off x="1524000" y="685800"/>
            <a:ext cx="9144000" cy="4572000"/>
          </a:xfrm>
        </p:spPr>
        <p:txBody>
          <a:bodyPr>
            <a:normAutofit fontScale="90000"/>
          </a:bodyPr>
          <a:lstStyle/>
          <a:p>
            <a:pPr marL="0" marR="0">
              <a:lnSpc>
                <a:spcPct val="107000"/>
              </a:lnSpc>
              <a:spcBef>
                <a:spcPts val="0"/>
              </a:spcBef>
              <a:spcAft>
                <a:spcPts val="800"/>
              </a:spcAft>
            </a:pP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800" dirty="0">
                <a:effectLst/>
                <a:latin typeface="Calibri" panose="020F0502020204030204" pitchFamily="34" charset="0"/>
                <a:ea typeface="Calibri" panose="020F0502020204030204" pitchFamily="34" charset="0"/>
                <a:cs typeface="Times New Roman" panose="02020603050405020304" pitchFamily="18" charset="0"/>
              </a:rPr>
            </a:br>
            <a:r>
              <a:rPr lang="en-US" sz="3600" dirty="0">
                <a:effectLst/>
                <a:latin typeface="Calibri" panose="020F0502020204030204" pitchFamily="34" charset="0"/>
                <a:ea typeface="Calibri" panose="020F0502020204030204" pitchFamily="34" charset="0"/>
                <a:cs typeface="Times New Roman" panose="02020603050405020304" pitchFamily="18" charset="0"/>
              </a:rPr>
              <a:t>Raúl’s Reforms: Actions and Pending Issues</a:t>
            </a:r>
            <a:br>
              <a:rPr lang="en-US" sz="3600" dirty="0">
                <a:effectLst/>
                <a:latin typeface="Calibri" panose="020F0502020204030204" pitchFamily="34" charset="0"/>
                <a:ea typeface="Calibri" panose="020F0502020204030204" pitchFamily="34" charset="0"/>
                <a:cs typeface="Times New Roman" panose="02020603050405020304" pitchFamily="18" charset="0"/>
              </a:rPr>
            </a:br>
            <a:r>
              <a:rPr lang="en-US" sz="3600" dirty="0">
                <a:effectLst/>
                <a:latin typeface="Calibri" panose="020F0502020204030204" pitchFamily="34" charset="0"/>
                <a:ea typeface="Calibri" panose="020F0502020204030204" pitchFamily="34" charset="0"/>
                <a:cs typeface="Times New Roman" panose="02020603050405020304" pitchFamily="18" charset="0"/>
              </a:rPr>
              <a:t> </a:t>
            </a:r>
            <a:br>
              <a:rPr lang="en-US" sz="36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cs typeface="Times New Roman" panose="02020603050405020304" pitchFamily="18" charset="0"/>
              </a:rPr>
              <a:t>Jorge F. Pérez-López</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cs typeface="Times New Roman" panose="02020603050405020304" pitchFamily="18" charset="0"/>
              </a:rPr>
              <a:t>ASCE Virtual Conference</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cs typeface="Times New Roman" panose="02020603050405020304" pitchFamily="18" charset="0"/>
              </a:rPr>
              <a:t>August 2020</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Subtitle 2">
            <a:extLst>
              <a:ext uri="{FF2B5EF4-FFF2-40B4-BE49-F238E27FC236}">
                <a16:creationId xmlns:a16="http://schemas.microsoft.com/office/drawing/2014/main" id="{E81CC41A-05FB-45CE-A1C9-976F12D8ECAB}"/>
              </a:ext>
            </a:extLst>
          </p:cNvPr>
          <p:cNvSpPr>
            <a:spLocks noGrp="1"/>
          </p:cNvSpPr>
          <p:nvPr>
            <p:ph type="subTitle" idx="1"/>
          </p:nvPr>
        </p:nvSpPr>
        <p:spPr>
          <a:xfrm>
            <a:off x="1524000" y="4445000"/>
            <a:ext cx="9144000" cy="812800"/>
          </a:xfrm>
        </p:spPr>
        <p:txBody>
          <a:bodyPr/>
          <a:lstStyle/>
          <a:p>
            <a:endParaRPr lang="en-US" dirty="0"/>
          </a:p>
        </p:txBody>
      </p:sp>
    </p:spTree>
    <p:extLst>
      <p:ext uri="{BB962C8B-B14F-4D97-AF65-F5344CB8AC3E}">
        <p14:creationId xmlns:p14="http://schemas.microsoft.com/office/powerpoint/2010/main" val="210661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43B5415-E866-4555-994A-462B6DF4FC3E}"/>
              </a:ext>
            </a:extLst>
          </p:cNvPr>
          <p:cNvSpPr txBox="1"/>
          <p:nvPr/>
        </p:nvSpPr>
        <p:spPr>
          <a:xfrm>
            <a:off x="635000" y="292100"/>
            <a:ext cx="10820400" cy="5618910"/>
          </a:xfrm>
          <a:prstGeom prst="rect">
            <a:avLst/>
          </a:prstGeom>
          <a:noFill/>
        </p:spPr>
        <p:txBody>
          <a:bodyPr wrap="square">
            <a:spAutoFit/>
          </a:bodyPr>
          <a:lstStyle/>
          <a:p>
            <a:pPr marL="342900" marR="0" lvl="0" indent="-342900" algn="ctr">
              <a:lnSpc>
                <a:spcPct val="107000"/>
              </a:lnSpc>
              <a:spcBef>
                <a:spcPts val="0"/>
              </a:spcBef>
              <a:spcAft>
                <a:spcPts val="800"/>
              </a:spcAft>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Introduction</a:t>
            </a:r>
          </a:p>
          <a:p>
            <a:pPr marL="0" marR="0" algn="ctr">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“Raúl’s Reforms”: economic policy actions taken by the Cuban government 2007-2017. </a:t>
            </a:r>
          </a:p>
          <a:p>
            <a:pPr marL="45720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NOT referred to officially as “reforms” but as “updating of the economic model” (</a:t>
            </a:r>
            <a:r>
              <a:rPr lang="en-US" sz="1800" i="1" dirty="0" err="1">
                <a:effectLst/>
                <a:latin typeface="Calibri" panose="020F0502020204030204" pitchFamily="34" charset="0"/>
                <a:ea typeface="Calibri" panose="020F0502020204030204" pitchFamily="34" charset="0"/>
                <a:cs typeface="Times New Roman" panose="02020603050405020304" pitchFamily="18" charset="0"/>
              </a:rPr>
              <a:t>actualización</a:t>
            </a:r>
            <a:r>
              <a:rPr lang="en-US" sz="1800" i="1" dirty="0">
                <a:effectLst/>
                <a:latin typeface="Calibri" panose="020F0502020204030204" pitchFamily="34" charset="0"/>
                <a:ea typeface="Calibri" panose="020F0502020204030204" pitchFamily="34" charset="0"/>
                <a:cs typeface="Times New Roman" panose="02020603050405020304" pitchFamily="18" charset="0"/>
              </a:rPr>
              <a:t> del </a:t>
            </a:r>
            <a:r>
              <a:rPr lang="en-US" sz="1800" i="1" dirty="0" err="1">
                <a:effectLst/>
                <a:latin typeface="Calibri" panose="020F0502020204030204" pitchFamily="34" charset="0"/>
                <a:ea typeface="Calibri" panose="020F0502020204030204" pitchFamily="34" charset="0"/>
                <a:cs typeface="Times New Roman" panose="02020603050405020304" pitchFamily="18" charset="0"/>
              </a:rPr>
              <a:t>modelo</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From 1960s to 1990 Cuban economic policies zig-zagged between “idealist” policy cycles (ideological pursuit of socialism; reduce or eliminate market tools) to “pragmatist” policy cycles (introduction of market levers).</a:t>
            </a: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Structural reforms – change away from socialism and toward the market – implemented during the deep economic crisis of the 1990s called the “Special Period in Time of Peace.”  These market-oriented reforms had positive economic impact and were instrumental in overcoming the crisis.  </a:t>
            </a: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Market-oriented reforms dismantled beginning in 2000 during so-called “Battle of Ideas” that sought to return to socialism. External assistance from Venezuela was key to support economic growth.</a:t>
            </a: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Raúl’s reforms, occurring in the aftermath of the global financial crisis, returned to some of the policies implemented during the Special Period.</a:t>
            </a:r>
          </a:p>
        </p:txBody>
      </p:sp>
    </p:spTree>
    <p:extLst>
      <p:ext uri="{BB962C8B-B14F-4D97-AF65-F5344CB8AC3E}">
        <p14:creationId xmlns:p14="http://schemas.microsoft.com/office/powerpoint/2010/main" val="1060417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D94C00-FCC4-47EA-AF29-91F643DA58EF}"/>
              </a:ext>
            </a:extLst>
          </p:cNvPr>
          <p:cNvSpPr txBox="1"/>
          <p:nvPr/>
        </p:nvSpPr>
        <p:spPr>
          <a:xfrm>
            <a:off x="0" y="-1168400"/>
            <a:ext cx="12280900" cy="8080995"/>
          </a:xfrm>
          <a:prstGeom prst="rect">
            <a:avLst/>
          </a:prstGeom>
          <a:noFill/>
        </p:spPr>
        <p:txBody>
          <a:bodyPr wrap="square">
            <a:spAutoFit/>
          </a:bodyPr>
          <a:lstStyle/>
          <a:p>
            <a:pPr marL="457200" marR="0" algn="ctr">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gn="ctr">
              <a:lnSpc>
                <a:spcPct val="107000"/>
              </a:lnSpc>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457200" marR="0" algn="ctr">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gn="ctr">
              <a:lnSpc>
                <a:spcPct val="107000"/>
              </a:lnSpc>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457200" marR="0" algn="ctr">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2. Timeline</a:t>
            </a:r>
          </a:p>
          <a:p>
            <a:pPr marL="45720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August 2006—Fidel Castro gravely ill; temporary transfer of power to Raúl</a:t>
            </a:r>
          </a:p>
          <a:p>
            <a:pPr marL="0" marR="0">
              <a:lnSpc>
                <a:spcPct val="107000"/>
              </a:lnSpc>
              <a:spcBef>
                <a:spcPts val="0"/>
              </a:spcBef>
              <a:spcAft>
                <a:spcPts val="0"/>
              </a:spcAft>
            </a:pPr>
            <a:r>
              <a:rPr lang="en-US" dirty="0">
                <a:solidFill>
                  <a:srgbClr val="00B0F0"/>
                </a:solidFill>
                <a:latin typeface="Calibri" panose="020F0502020204030204" pitchFamily="34" charset="0"/>
                <a:ea typeface="Calibri" panose="020F0502020204030204" pitchFamily="34" charset="0"/>
                <a:cs typeface="Times New Roman" panose="02020603050405020304" pitchFamily="18" charset="0"/>
              </a:rPr>
              <a:t>2007-2008—Global financial crisis; affects global credit markets and weakens price of oil (affects Venezuela)</a:t>
            </a:r>
            <a:endParaRPr lang="en-US"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July 26, 2007—Address by Raúl. Speaks about need for “structural and conceptual reforms”</a:t>
            </a:r>
          </a:p>
          <a:p>
            <a:pPr marL="0" marR="0">
              <a:lnSpc>
                <a:spcPct val="107000"/>
              </a:lnSpc>
              <a:spcBef>
                <a:spcPts val="0"/>
              </a:spcBef>
              <a:spcAft>
                <a:spcPts val="0"/>
              </a:spcAft>
            </a:pPr>
            <a:r>
              <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February 2008—Raúl formally chosen President of Council of State and Council of Ministers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2007-2011—Preparations for VI PCC Congress; extensive consultations with experts</a:t>
            </a: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April 2011—VI PCC Congress. Adopts </a:t>
            </a:r>
            <a:r>
              <a:rPr lang="en-US" sz="1800" i="1" dirty="0" err="1">
                <a:effectLst/>
                <a:latin typeface="Calibri" panose="020F0502020204030204" pitchFamily="34" charset="0"/>
                <a:ea typeface="Calibri" panose="020F0502020204030204" pitchFamily="34" charset="0"/>
                <a:cs typeface="Times New Roman" panose="02020603050405020304" pitchFamily="18" charset="0"/>
              </a:rPr>
              <a:t>Lineamientos</a:t>
            </a:r>
            <a:r>
              <a:rPr lang="en-US" sz="1800" i="1" dirty="0">
                <a:effectLst/>
                <a:latin typeface="Calibri" panose="020F0502020204030204" pitchFamily="34" charset="0"/>
                <a:ea typeface="Calibri" panose="020F0502020204030204" pitchFamily="34" charset="0"/>
                <a:cs typeface="Times New Roman" panose="02020603050405020304" pitchFamily="18" charset="0"/>
              </a:rPr>
              <a:t> de la </a:t>
            </a:r>
            <a:r>
              <a:rPr lang="en-US" sz="1800" i="1" dirty="0" err="1">
                <a:effectLst/>
                <a:latin typeface="Calibri" panose="020F0502020204030204" pitchFamily="34" charset="0"/>
                <a:ea typeface="Calibri" panose="020F0502020204030204" pitchFamily="34" charset="0"/>
                <a:cs typeface="Times New Roman" panose="02020603050405020304" pitchFamily="18" charset="0"/>
              </a:rPr>
              <a:t>Política</a:t>
            </a:r>
            <a:r>
              <a:rPr lang="en-US" sz="1800" i="1" dirty="0">
                <a:effectLst/>
                <a:latin typeface="Calibri" panose="020F0502020204030204" pitchFamily="34" charset="0"/>
                <a:ea typeface="Calibri" panose="020F0502020204030204" pitchFamily="34" charset="0"/>
                <a:cs typeface="Times New Roman" panose="02020603050405020304" pitchFamily="18" charset="0"/>
              </a:rPr>
              <a:t> </a:t>
            </a:r>
            <a:r>
              <a:rPr lang="en-US" sz="1800" i="1" dirty="0" err="1">
                <a:effectLst/>
                <a:latin typeface="Calibri" panose="020F0502020204030204" pitchFamily="34" charset="0"/>
                <a:ea typeface="Calibri" panose="020F0502020204030204" pitchFamily="34" charset="0"/>
                <a:cs typeface="Times New Roman" panose="02020603050405020304" pitchFamily="18" charset="0"/>
              </a:rPr>
              <a:t>Económica</a:t>
            </a:r>
            <a:r>
              <a:rPr lang="en-US" sz="1800" i="1" dirty="0">
                <a:effectLst/>
                <a:latin typeface="Calibri" panose="020F0502020204030204" pitchFamily="34" charset="0"/>
                <a:ea typeface="Calibri" panose="020F0502020204030204" pitchFamily="34" charset="0"/>
                <a:cs typeface="Times New Roman" panose="02020603050405020304" pitchFamily="18" charset="0"/>
              </a:rPr>
              <a:t> y Social del Partido y la </a:t>
            </a:r>
            <a:r>
              <a:rPr lang="en-US" sz="1800" i="1" dirty="0" err="1">
                <a:effectLst/>
                <a:latin typeface="Calibri" panose="020F0502020204030204" pitchFamily="34" charset="0"/>
                <a:ea typeface="Calibri" panose="020F0502020204030204" pitchFamily="34" charset="0"/>
                <a:cs typeface="Times New Roman" panose="02020603050405020304" pitchFamily="18" charset="0"/>
              </a:rPr>
              <a:t>Revolución</a:t>
            </a:r>
            <a:r>
              <a:rPr lang="en-US" sz="1800" dirty="0">
                <a:effectLst/>
                <a:latin typeface="Calibri" panose="020F0502020204030204" pitchFamily="34" charset="0"/>
                <a:ea typeface="Calibri" panose="020F0502020204030204" pitchFamily="34" charset="0"/>
                <a:cs typeface="Times New Roman" panose="02020603050405020304" pitchFamily="18" charset="0"/>
              </a:rPr>
              <a:t>. 311 guidelines. Objective is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actualización</a:t>
            </a:r>
            <a:r>
              <a:rPr lang="en-US" sz="1800" dirty="0">
                <a:effectLst/>
                <a:latin typeface="Calibri" panose="020F0502020204030204" pitchFamily="34" charset="0"/>
                <a:ea typeface="Calibri" panose="020F0502020204030204" pitchFamily="34" charset="0"/>
                <a:cs typeface="Times New Roman" panose="02020603050405020304" pitchFamily="18" charset="0"/>
              </a:rPr>
              <a:t>” of the model (not its reform)</a:t>
            </a: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April 2011—VI PCC Congress creates Permanent Commission to oversee implementation of guidelines. Headed by Minister of Economics and Planning Marino Murillo</a:t>
            </a:r>
          </a:p>
          <a:p>
            <a:pPr marL="0" marR="0">
              <a:lnSpc>
                <a:spcPct val="107000"/>
              </a:lnSpc>
              <a:spcBef>
                <a:spcPts val="0"/>
              </a:spcBef>
              <a:spcAft>
                <a:spcPts val="0"/>
              </a:spcAft>
            </a:pPr>
            <a:r>
              <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February 2013—Raúl re-elected President for 5 years. Announces he’ll not be a candidate for reelection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December 17, 2014—Cuba and the U.S. announce normalization of relations (“thaw”)</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July 20, 2015—Cuba and the U.S. reestablish diplomatic relations; Interest Sections upgraded to Embassies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March 2016—President Obama visits Cuba for three days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April 2016—VII PCC Congress. Adopts </a:t>
            </a:r>
            <a:r>
              <a:rPr lang="en-US" sz="1800" i="1" dirty="0" err="1">
                <a:effectLst/>
                <a:latin typeface="Calibri" panose="020F0502020204030204" pitchFamily="34" charset="0"/>
                <a:ea typeface="Calibri" panose="020F0502020204030204" pitchFamily="34" charset="0"/>
                <a:cs typeface="Times New Roman" panose="02020603050405020304" pitchFamily="18" charset="0"/>
              </a:rPr>
              <a:t>Conceptualización</a:t>
            </a:r>
            <a:r>
              <a:rPr lang="en-US" sz="1800" i="1" dirty="0">
                <a:effectLst/>
                <a:latin typeface="Calibri" panose="020F0502020204030204" pitchFamily="34" charset="0"/>
                <a:ea typeface="Calibri" panose="020F0502020204030204" pitchFamily="34" charset="0"/>
                <a:cs typeface="Times New Roman" panose="02020603050405020304" pitchFamily="18" charset="0"/>
              </a:rPr>
              <a:t> del </a:t>
            </a:r>
            <a:r>
              <a:rPr lang="en-US" sz="1800" i="1" dirty="0" err="1">
                <a:effectLst/>
                <a:latin typeface="Calibri" panose="020F0502020204030204" pitchFamily="34" charset="0"/>
                <a:ea typeface="Calibri" panose="020F0502020204030204" pitchFamily="34" charset="0"/>
                <a:cs typeface="Times New Roman" panose="02020603050405020304" pitchFamily="18" charset="0"/>
              </a:rPr>
              <a:t>Modelo</a:t>
            </a:r>
            <a:r>
              <a:rPr lang="en-US" sz="1800" i="1" dirty="0">
                <a:effectLst/>
                <a:latin typeface="Calibri" panose="020F0502020204030204" pitchFamily="34" charset="0"/>
                <a:ea typeface="Calibri" panose="020F0502020204030204" pitchFamily="34" charset="0"/>
                <a:cs typeface="Times New Roman" panose="02020603050405020304" pitchFamily="18" charset="0"/>
              </a:rPr>
              <a:t> </a:t>
            </a:r>
            <a:r>
              <a:rPr lang="en-US" sz="1800" i="1" dirty="0" err="1">
                <a:effectLst/>
                <a:latin typeface="Calibri" panose="020F0502020204030204" pitchFamily="34" charset="0"/>
                <a:ea typeface="Calibri" panose="020F0502020204030204" pitchFamily="34" charset="0"/>
                <a:cs typeface="Times New Roman" panose="02020603050405020304" pitchFamily="18" charset="0"/>
              </a:rPr>
              <a:t>Económico</a:t>
            </a:r>
            <a:r>
              <a:rPr lang="en-US" sz="1800" i="1" dirty="0">
                <a:effectLst/>
                <a:latin typeface="Calibri" panose="020F0502020204030204" pitchFamily="34" charset="0"/>
                <a:ea typeface="Calibri" panose="020F0502020204030204" pitchFamily="34" charset="0"/>
                <a:cs typeface="Times New Roman" panose="02020603050405020304" pitchFamily="18" charset="0"/>
              </a:rPr>
              <a:t> y Social Cubano de Desarrollo </a:t>
            </a:r>
            <a:r>
              <a:rPr lang="en-US" sz="1800" i="1" dirty="0" err="1">
                <a:effectLst/>
                <a:latin typeface="Calibri" panose="020F0502020204030204" pitchFamily="34" charset="0"/>
                <a:ea typeface="Calibri" panose="020F0502020204030204" pitchFamily="34" charset="0"/>
                <a:cs typeface="Times New Roman" panose="02020603050405020304" pitchFamily="18" charset="0"/>
              </a:rPr>
              <a:t>Socialista</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i="1" dirty="0">
                <a:effectLst/>
                <a:latin typeface="Calibri" panose="020F0502020204030204" pitchFamily="34" charset="0"/>
                <a:ea typeface="Calibri" panose="020F0502020204030204" pitchFamily="34" charset="0"/>
                <a:cs typeface="Times New Roman" panose="02020603050405020304" pitchFamily="18" charset="0"/>
              </a:rPr>
              <a:t>Plan Nacional de Desarrollo </a:t>
            </a:r>
            <a:r>
              <a:rPr lang="en-US" sz="1800" i="1" dirty="0" err="1">
                <a:effectLst/>
                <a:latin typeface="Calibri" panose="020F0502020204030204" pitchFamily="34" charset="0"/>
                <a:ea typeface="Calibri" panose="020F0502020204030204" pitchFamily="34" charset="0"/>
                <a:cs typeface="Times New Roman" panose="02020603050405020304" pitchFamily="18" charset="0"/>
              </a:rPr>
              <a:t>Económico</a:t>
            </a:r>
            <a:r>
              <a:rPr lang="en-US" sz="1800" i="1" dirty="0">
                <a:effectLst/>
                <a:latin typeface="Calibri" panose="020F0502020204030204" pitchFamily="34" charset="0"/>
                <a:ea typeface="Calibri" panose="020F0502020204030204" pitchFamily="34" charset="0"/>
                <a:cs typeface="Times New Roman" panose="02020603050405020304" pitchFamily="18" charset="0"/>
              </a:rPr>
              <a:t> y Social Hasta 2030: </a:t>
            </a:r>
            <a:r>
              <a:rPr lang="en-US" sz="1800" i="1" dirty="0" err="1">
                <a:effectLst/>
                <a:latin typeface="Calibri" panose="020F0502020204030204" pitchFamily="34" charset="0"/>
                <a:ea typeface="Calibri" panose="020F0502020204030204" pitchFamily="34" charset="0"/>
                <a:cs typeface="Times New Roman" panose="02020603050405020304" pitchFamily="18" charset="0"/>
              </a:rPr>
              <a:t>Propuesta</a:t>
            </a:r>
            <a:r>
              <a:rPr lang="en-US" sz="1800" i="1" dirty="0">
                <a:effectLst/>
                <a:latin typeface="Calibri" panose="020F0502020204030204" pitchFamily="34" charset="0"/>
                <a:ea typeface="Calibri" panose="020F0502020204030204" pitchFamily="34" charset="0"/>
                <a:cs typeface="Times New Roman" panose="02020603050405020304" pitchFamily="18" charset="0"/>
              </a:rPr>
              <a:t> de </a:t>
            </a:r>
            <a:r>
              <a:rPr lang="en-US" sz="1800" i="1" dirty="0" err="1">
                <a:effectLst/>
                <a:latin typeface="Calibri" panose="020F0502020204030204" pitchFamily="34" charset="0"/>
                <a:ea typeface="Calibri" panose="020F0502020204030204" pitchFamily="34" charset="0"/>
                <a:cs typeface="Times New Roman" panose="02020603050405020304" pitchFamily="18" charset="0"/>
              </a:rPr>
              <a:t>Visión</a:t>
            </a:r>
            <a:r>
              <a:rPr lang="en-US" sz="1800" i="1" dirty="0">
                <a:effectLst/>
                <a:latin typeface="Calibri" panose="020F0502020204030204" pitchFamily="34" charset="0"/>
                <a:ea typeface="Calibri" panose="020F0502020204030204" pitchFamily="34" charset="0"/>
                <a:cs typeface="Times New Roman" panose="02020603050405020304" pitchFamily="18" charset="0"/>
              </a:rPr>
              <a:t> de la </a:t>
            </a:r>
            <a:r>
              <a:rPr lang="en-US" sz="1800" i="1" dirty="0" err="1">
                <a:effectLst/>
                <a:latin typeface="Calibri" panose="020F0502020204030204" pitchFamily="34" charset="0"/>
                <a:ea typeface="Calibri" panose="020F0502020204030204" pitchFamily="34" charset="0"/>
                <a:cs typeface="Times New Roman" panose="02020603050405020304" pitchFamily="18" charset="0"/>
              </a:rPr>
              <a:t>Nación</a:t>
            </a:r>
            <a:r>
              <a:rPr lang="en-US" sz="1800" i="1" dirty="0">
                <a:effectLst/>
                <a:latin typeface="Calibri" panose="020F0502020204030204" pitchFamily="34" charset="0"/>
                <a:ea typeface="Calibri" panose="020F0502020204030204" pitchFamily="34" charset="0"/>
                <a:cs typeface="Times New Roman" panose="02020603050405020304" pitchFamily="18" charset="0"/>
              </a:rPr>
              <a:t>, </a:t>
            </a:r>
            <a:r>
              <a:rPr lang="en-US" sz="1800" i="1" dirty="0" err="1">
                <a:effectLst/>
                <a:latin typeface="Calibri" panose="020F0502020204030204" pitchFamily="34" charset="0"/>
                <a:ea typeface="Calibri" panose="020F0502020204030204" pitchFamily="34" charset="0"/>
                <a:cs typeface="Times New Roman" panose="02020603050405020304" pitchFamily="18" charset="0"/>
              </a:rPr>
              <a:t>Ejes</a:t>
            </a:r>
            <a:r>
              <a:rPr lang="en-US" sz="1800" i="1" dirty="0">
                <a:effectLst/>
                <a:latin typeface="Calibri" panose="020F0502020204030204" pitchFamily="34" charset="0"/>
                <a:ea typeface="Calibri" panose="020F0502020204030204" pitchFamily="34" charset="0"/>
                <a:cs typeface="Times New Roman" panose="02020603050405020304" pitchFamily="18" charset="0"/>
              </a:rPr>
              <a:t> y </a:t>
            </a:r>
            <a:r>
              <a:rPr lang="en-US" sz="1800" i="1" dirty="0" err="1">
                <a:effectLst/>
                <a:latin typeface="Calibri" panose="020F0502020204030204" pitchFamily="34" charset="0"/>
                <a:ea typeface="Calibri" panose="020F0502020204030204" pitchFamily="34" charset="0"/>
                <a:cs typeface="Times New Roman" panose="02020603050405020304" pitchFamily="18" charset="0"/>
              </a:rPr>
              <a:t>Sectores</a:t>
            </a:r>
            <a:r>
              <a:rPr lang="en-US" sz="1800" i="1" dirty="0">
                <a:effectLst/>
                <a:latin typeface="Calibri" panose="020F0502020204030204" pitchFamily="34" charset="0"/>
                <a:ea typeface="Calibri" panose="020F0502020204030204" pitchFamily="34" charset="0"/>
                <a:cs typeface="Times New Roman" panose="02020603050405020304" pitchFamily="18" charset="0"/>
              </a:rPr>
              <a:t> </a:t>
            </a:r>
            <a:r>
              <a:rPr lang="en-US" sz="1800" i="1" dirty="0" err="1">
                <a:effectLst/>
                <a:latin typeface="Calibri" panose="020F0502020204030204" pitchFamily="34" charset="0"/>
                <a:ea typeface="Calibri" panose="020F0502020204030204" pitchFamily="34" charset="0"/>
                <a:cs typeface="Times New Roman" panose="02020603050405020304" pitchFamily="18" charset="0"/>
              </a:rPr>
              <a:t>Estratégicos</a:t>
            </a:r>
            <a:r>
              <a:rPr lang="en-US" sz="1800" dirty="0">
                <a:effectLst/>
                <a:latin typeface="Calibri" panose="020F0502020204030204" pitchFamily="34" charset="0"/>
                <a:ea typeface="Calibri" panose="020F0502020204030204" pitchFamily="34" charset="0"/>
                <a:cs typeface="Times New Roman" panose="02020603050405020304" pitchFamily="18" charset="0"/>
              </a:rPr>
              <a:t>, and </a:t>
            </a:r>
            <a:r>
              <a:rPr lang="en-US" sz="1800" i="1" dirty="0" err="1">
                <a:effectLst/>
                <a:latin typeface="Calibri" panose="020F0502020204030204" pitchFamily="34" charset="0"/>
                <a:ea typeface="Calibri" panose="020F0502020204030204" pitchFamily="34" charset="0"/>
                <a:cs typeface="Times New Roman" panose="02020603050405020304" pitchFamily="18" charset="0"/>
              </a:rPr>
              <a:t>Actualización</a:t>
            </a:r>
            <a:r>
              <a:rPr lang="en-US" sz="1800" i="1" dirty="0">
                <a:effectLst/>
                <a:latin typeface="Calibri" panose="020F0502020204030204" pitchFamily="34" charset="0"/>
                <a:ea typeface="Calibri" panose="020F0502020204030204" pitchFamily="34" charset="0"/>
                <a:cs typeface="Times New Roman" panose="02020603050405020304" pitchFamily="18" charset="0"/>
              </a:rPr>
              <a:t> de los </a:t>
            </a:r>
            <a:r>
              <a:rPr lang="en-US" sz="1800" i="1" dirty="0" err="1">
                <a:effectLst/>
                <a:latin typeface="Calibri" panose="020F0502020204030204" pitchFamily="34" charset="0"/>
                <a:ea typeface="Calibri" panose="020F0502020204030204" pitchFamily="34" charset="0"/>
                <a:cs typeface="Times New Roman" panose="02020603050405020304" pitchFamily="18" charset="0"/>
              </a:rPr>
              <a:t>Lineamientos</a:t>
            </a:r>
            <a:r>
              <a:rPr lang="en-US" sz="1800" i="1" dirty="0">
                <a:effectLst/>
                <a:latin typeface="Calibri" panose="020F0502020204030204" pitchFamily="34" charset="0"/>
                <a:ea typeface="Calibri" panose="020F0502020204030204" pitchFamily="34" charset="0"/>
                <a:cs typeface="Times New Roman" panose="02020603050405020304" pitchFamily="18" charset="0"/>
              </a:rPr>
              <a:t> para el </a:t>
            </a:r>
            <a:r>
              <a:rPr lang="en-US" sz="1800" i="1" dirty="0" err="1">
                <a:effectLst/>
                <a:latin typeface="Calibri" panose="020F0502020204030204" pitchFamily="34" charset="0"/>
                <a:ea typeface="Calibri" panose="020F0502020204030204" pitchFamily="34" charset="0"/>
                <a:cs typeface="Times New Roman" panose="02020603050405020304" pitchFamily="18" charset="0"/>
              </a:rPr>
              <a:t>Periodo</a:t>
            </a:r>
            <a:r>
              <a:rPr lang="en-US" sz="1800" i="1" dirty="0">
                <a:effectLst/>
                <a:latin typeface="Calibri" panose="020F0502020204030204" pitchFamily="34" charset="0"/>
                <a:ea typeface="Calibri" panose="020F0502020204030204" pitchFamily="34" charset="0"/>
                <a:cs typeface="Times New Roman" panose="02020603050405020304" pitchFamily="18" charset="0"/>
              </a:rPr>
              <a:t> 2016-2021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November 25, 2016—Fidel Castro dies</a:t>
            </a:r>
          </a:p>
          <a:p>
            <a:pPr marL="0" marR="0">
              <a:lnSpc>
                <a:spcPct val="107000"/>
              </a:lnSpc>
              <a:spcBef>
                <a:spcPts val="0"/>
              </a:spcBef>
              <a:spcAft>
                <a:spcPts val="0"/>
              </a:spcAft>
            </a:pPr>
            <a:r>
              <a:rPr lang="en-US"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June 2017—President Trump announces “cancellation” of what he calls ”one-sided U.S. policy” toward Cuba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April 2018—Raúl Castro retires as President. Substituted by Miguel Díaz-</a:t>
            </a:r>
            <a:r>
              <a:rPr lang="en-US" sz="18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Canel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br>
              <a:rPr lang="en-US"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68055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D0B0C5E-A76A-4F43-B3E4-758AF84EF063}"/>
              </a:ext>
            </a:extLst>
          </p:cNvPr>
          <p:cNvSpPr txBox="1"/>
          <p:nvPr/>
        </p:nvSpPr>
        <p:spPr>
          <a:xfrm>
            <a:off x="88900" y="457200"/>
            <a:ext cx="12103100" cy="5413726"/>
          </a:xfrm>
          <a:prstGeom prst="rect">
            <a:avLst/>
          </a:prstGeom>
          <a:noFill/>
        </p:spPr>
        <p:txBody>
          <a:bodyPr wrap="square">
            <a:spAutoFit/>
          </a:bodyPr>
          <a:lstStyle/>
          <a:p>
            <a:pPr marL="457200" marR="0" algn="ctr">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3. Taxonomy of Actions</a:t>
            </a:r>
          </a:p>
          <a:p>
            <a:pPr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Three major categories of actions</a:t>
            </a:r>
            <a:r>
              <a:rPr lang="en-US" sz="1800" baseline="30000" dirty="0">
                <a:effectLst/>
                <a:latin typeface="Calibri" panose="020F0502020204030204" pitchFamily="34" charset="0"/>
                <a:ea typeface="Calibri" panose="020F0502020204030204" pitchFamily="34" charset="0"/>
                <a:cs typeface="Times New Roman" panose="02020603050405020304" pitchFamily="18" charset="0"/>
              </a:rPr>
              <a:t>1</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p>
          <a:p>
            <a:pPr marL="45720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285750" marR="0" lvl="0" indent="-285750">
              <a:lnSpc>
                <a:spcPct val="107000"/>
              </a:lnSpc>
              <a:spcBef>
                <a:spcPts val="0"/>
              </a:spcBef>
              <a:spcAft>
                <a:spcPts val="0"/>
              </a:spcAft>
              <a:buFont typeface="Wingdings" panose="05000000000000000000" pitchFamily="2" charset="2"/>
              <a:buChar char="Ø"/>
            </a:pPr>
            <a:r>
              <a:rPr lang="en-US" sz="1800" u="sng" dirty="0">
                <a:effectLst/>
                <a:latin typeface="Calibri" panose="020F0502020204030204" pitchFamily="34" charset="0"/>
                <a:ea typeface="Calibri" panose="020F0502020204030204" pitchFamily="34" charset="0"/>
                <a:cs typeface="Times New Roman" panose="02020603050405020304" pitchFamily="18" charset="0"/>
              </a:rPr>
              <a:t>Administrative measures</a:t>
            </a:r>
            <a:r>
              <a:rPr lang="en-US" sz="1800" dirty="0">
                <a:effectLst/>
                <a:latin typeface="Calibri" panose="020F0502020204030204" pitchFamily="34" charset="0"/>
                <a:ea typeface="Calibri" panose="020F0502020204030204" pitchFamily="34" charset="0"/>
                <a:cs typeface="Times New Roman" panose="02020603050405020304" pitchFamily="18" charset="0"/>
              </a:rPr>
              <a:t>. Objective is modernization and restructuring of state organization to improve efficiency/reduce costs. </a:t>
            </a:r>
          </a:p>
          <a:p>
            <a:pPr marR="0" lvl="0">
              <a:lnSpc>
                <a:spcPct val="107000"/>
              </a:lnSpc>
              <a:spcBef>
                <a:spcPts val="0"/>
              </a:spcBef>
              <a:spcAft>
                <a:spcPts val="0"/>
              </a:spcAft>
            </a:pPr>
            <a:endParaRPr lang="en-US" u="sng" dirty="0">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Wingdings" panose="05000000000000000000" pitchFamily="2" charset="2"/>
              <a:buChar char="Ø"/>
            </a:pPr>
            <a:r>
              <a:rPr lang="en-US" sz="1800" u="sng" dirty="0">
                <a:effectLst/>
                <a:latin typeface="Calibri" panose="020F0502020204030204" pitchFamily="34" charset="0"/>
                <a:ea typeface="Calibri" panose="020F0502020204030204" pitchFamily="34" charset="0"/>
                <a:cs typeface="Times New Roman" panose="02020603050405020304" pitchFamily="18" charset="0"/>
              </a:rPr>
              <a:t>Non-structural changes</a:t>
            </a:r>
            <a:r>
              <a:rPr lang="en-US" sz="1800" dirty="0">
                <a:effectLst/>
                <a:latin typeface="Calibri" panose="020F0502020204030204" pitchFamily="34" charset="0"/>
                <a:ea typeface="Calibri" panose="020F0502020204030204" pitchFamily="34" charset="0"/>
                <a:cs typeface="Times New Roman" panose="02020603050405020304" pitchFamily="18" charset="0"/>
              </a:rPr>
              <a:t>. Seek to remove restrictions on the population/enterprises. (Murillo refers to them as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eliminación</a:t>
            </a:r>
            <a:r>
              <a:rPr lang="en-US" sz="1800" dirty="0">
                <a:effectLst/>
                <a:latin typeface="Calibri" panose="020F0502020204030204" pitchFamily="34" charset="0"/>
                <a:ea typeface="Calibri" panose="020F0502020204030204" pitchFamily="34" charset="0"/>
                <a:cs typeface="Times New Roman" panose="02020603050405020304" pitchFamily="18" charset="0"/>
              </a:rPr>
              <a:t> de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prohibiciones</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en</a:t>
            </a:r>
            <a:r>
              <a:rPr lang="en-US" sz="1800" dirty="0">
                <a:effectLst/>
                <a:latin typeface="Calibri" panose="020F0502020204030204" pitchFamily="34" charset="0"/>
                <a:ea typeface="Calibri" panose="020F0502020204030204" pitchFamily="34" charset="0"/>
                <a:cs typeface="Times New Roman" panose="02020603050405020304" pitchFamily="18" charset="0"/>
              </a:rPr>
              <a:t> la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sociedad</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R="0" lvl="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285750" marR="0" lvl="0" indent="-285750">
              <a:lnSpc>
                <a:spcPct val="107000"/>
              </a:lnSpc>
              <a:spcBef>
                <a:spcPts val="0"/>
              </a:spcBef>
              <a:spcAft>
                <a:spcPts val="0"/>
              </a:spcAft>
              <a:buFont typeface="Wingdings" panose="05000000000000000000" pitchFamily="2" charset="2"/>
              <a:buChar char="Ø"/>
            </a:pPr>
            <a:r>
              <a:rPr lang="en-US" sz="1800" u="sng" dirty="0">
                <a:effectLst/>
                <a:latin typeface="Calibri" panose="020F0502020204030204" pitchFamily="34" charset="0"/>
                <a:ea typeface="Calibri" panose="020F0502020204030204" pitchFamily="34" charset="0"/>
                <a:cs typeface="Times New Roman" panose="02020603050405020304" pitchFamily="18" charset="0"/>
              </a:rPr>
              <a:t>Structural reforms</a:t>
            </a:r>
            <a:r>
              <a:rPr lang="en-US" sz="1800" dirty="0">
                <a:effectLst/>
                <a:latin typeface="Calibri" panose="020F0502020204030204" pitchFamily="34" charset="0"/>
                <a:ea typeface="Calibri" panose="020F0502020204030204" pitchFamily="34" charset="0"/>
                <a:cs typeface="Times New Roman" panose="02020603050405020304" pitchFamily="18" charset="0"/>
              </a:rPr>
              <a:t>. Seek to alter the socialist core of the system, reducing the role of the state in the economy. Aim to “disentangle economic impediments”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destrabar</a:t>
            </a:r>
            <a:r>
              <a:rPr lang="en-US" sz="1800" dirty="0">
                <a:effectLst/>
                <a:latin typeface="Calibri" panose="020F0502020204030204" pitchFamily="34" charset="0"/>
                <a:ea typeface="Calibri" panose="020F0502020204030204" pitchFamily="34" charset="0"/>
                <a:cs typeface="Times New Roman" panose="02020603050405020304" pitchFamily="18" charset="0"/>
              </a:rPr>
              <a:t> la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economía</a:t>
            </a:r>
            <a:r>
              <a:rPr lang="en-US" sz="1800" dirty="0">
                <a:effectLst/>
                <a:latin typeface="Calibri" panose="020F0502020204030204" pitchFamily="34" charset="0"/>
                <a:ea typeface="Calibri" panose="020F0502020204030204" pitchFamily="34" charset="0"/>
                <a:cs typeface="Times New Roman" panose="02020603050405020304" pitchFamily="18" charset="0"/>
              </a:rPr>
              <a:t>” or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desatar</a:t>
            </a:r>
            <a:r>
              <a:rPr lang="en-US" sz="1800" dirty="0">
                <a:effectLst/>
                <a:latin typeface="Calibri" panose="020F0502020204030204" pitchFamily="34" charset="0"/>
                <a:ea typeface="Calibri" panose="020F0502020204030204" pitchFamily="34" charset="0"/>
                <a:cs typeface="Times New Roman" panose="02020603050405020304" pitchFamily="18" charset="0"/>
              </a:rPr>
              <a:t> los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nudos</a:t>
            </a:r>
            <a:r>
              <a:rPr lang="en-US" sz="1800" dirty="0">
                <a:effectLst/>
                <a:latin typeface="Calibri" panose="020F0502020204030204" pitchFamily="34" charset="0"/>
                <a:ea typeface="Calibri" panose="020F0502020204030204" pitchFamily="34" charset="0"/>
                <a:cs typeface="Times New Roman" panose="02020603050405020304" pitchFamily="18" charset="0"/>
              </a:rPr>
              <a:t> que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entorpecen</a:t>
            </a:r>
            <a:r>
              <a:rPr lang="en-US" sz="1800" dirty="0">
                <a:effectLst/>
                <a:latin typeface="Calibri" panose="020F0502020204030204" pitchFamily="34" charset="0"/>
                <a:ea typeface="Calibri" panose="020F0502020204030204" pitchFamily="34" charset="0"/>
                <a:cs typeface="Times New Roman" panose="02020603050405020304" pitchFamily="18" charset="0"/>
              </a:rPr>
              <a:t> el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desarrollo</a:t>
            </a:r>
            <a:r>
              <a:rPr lang="en-US" sz="1800" dirty="0">
                <a:effectLst/>
                <a:latin typeface="Calibri" panose="020F0502020204030204" pitchFamily="34" charset="0"/>
                <a:ea typeface="Calibri" panose="020F0502020204030204" pitchFamily="34" charset="0"/>
                <a:cs typeface="Times New Roman" panose="02020603050405020304" pitchFamily="18" charset="0"/>
              </a:rPr>
              <a:t> de las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fuerzas</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productivas</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R="0">
              <a:lnSpc>
                <a:spcPct val="107000"/>
              </a:lnSpc>
              <a:spcBef>
                <a:spcPts val="0"/>
              </a:spcBef>
              <a:spcAft>
                <a:spcPts val="0"/>
              </a:spcAft>
            </a:pPr>
            <a:r>
              <a:rPr lang="en-US" sz="1800" baseline="30000" dirty="0">
                <a:effectLst/>
                <a:latin typeface="Calibri" panose="020F0502020204030204" pitchFamily="34" charset="0"/>
                <a:ea typeface="Calibri" panose="020F0502020204030204" pitchFamily="34" charset="0"/>
                <a:cs typeface="Times New Roman" panose="02020603050405020304" pitchFamily="18" charset="0"/>
              </a:rPr>
              <a:t>1 </a:t>
            </a:r>
            <a:r>
              <a:rPr lang="en-US" sz="1800" dirty="0">
                <a:effectLst/>
                <a:latin typeface="Calibri" panose="020F0502020204030204" pitchFamily="34" charset="0"/>
                <a:ea typeface="Calibri" panose="020F0502020204030204" pitchFamily="34" charset="0"/>
                <a:cs typeface="Times New Roman" panose="02020603050405020304" pitchFamily="18" charset="0"/>
              </a:rPr>
              <a:t>Categories are based on Carmelo Mesa-Lago and Jorge Pérez-López, </a:t>
            </a:r>
            <a:r>
              <a:rPr lang="en-US" sz="1800" i="1" dirty="0">
                <a:effectLst/>
                <a:latin typeface="Calibri" panose="020F0502020204030204" pitchFamily="34" charset="0"/>
                <a:ea typeface="Calibri" panose="020F0502020204030204" pitchFamily="34" charset="0"/>
                <a:cs typeface="Times New Roman" panose="02020603050405020304" pitchFamily="18" charset="0"/>
              </a:rPr>
              <a:t>Cuba Under Raúl Castro: Assessing the Reforms</a:t>
            </a:r>
            <a:r>
              <a:rPr lang="en-US" sz="1800" dirty="0">
                <a:effectLst/>
                <a:latin typeface="Calibri" panose="020F0502020204030204" pitchFamily="34" charset="0"/>
                <a:ea typeface="Calibri" panose="020F0502020204030204" pitchFamily="34" charset="0"/>
                <a:cs typeface="Times New Roman" panose="02020603050405020304" pitchFamily="18" charset="0"/>
              </a:rPr>
              <a:t> (Boulder: Lynne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Rienner</a:t>
            </a:r>
            <a:r>
              <a:rPr lang="en-US" sz="1800" dirty="0">
                <a:effectLst/>
                <a:latin typeface="Calibri" panose="020F0502020204030204" pitchFamily="34" charset="0"/>
                <a:ea typeface="Calibri" panose="020F0502020204030204" pitchFamily="34" charset="0"/>
                <a:cs typeface="Times New Roman" panose="02020603050405020304" pitchFamily="18" charset="0"/>
              </a:rPr>
              <a:t> Publishers, 2013).</a:t>
            </a:r>
          </a:p>
          <a:p>
            <a:pPr marL="0" marR="0">
              <a:lnSpc>
                <a:spcPct val="107000"/>
              </a:lnSpc>
              <a:spcBef>
                <a:spcPts val="0"/>
              </a:spcBef>
              <a:spcAft>
                <a:spcPts val="800"/>
              </a:spcAft>
            </a:pPr>
            <a:br>
              <a:rPr lang="en-US"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665696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1008BF7-E46B-42B7-B4E6-0C828CD82E41}"/>
              </a:ext>
            </a:extLst>
          </p:cNvPr>
          <p:cNvSpPr txBox="1"/>
          <p:nvPr/>
        </p:nvSpPr>
        <p:spPr>
          <a:xfrm>
            <a:off x="990600" y="749300"/>
            <a:ext cx="10109200" cy="4821000"/>
          </a:xfrm>
          <a:prstGeom prst="rect">
            <a:avLst/>
          </a:prstGeom>
          <a:noFill/>
        </p:spPr>
        <p:txBody>
          <a:bodyPr wrap="square">
            <a:spAutoFit/>
          </a:bodyPr>
          <a:lstStyle/>
          <a:p>
            <a:pPr marR="0" lvl="0" algn="ctr">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4. Structural Reforms</a:t>
            </a:r>
          </a:p>
          <a:p>
            <a:pPr marL="457200" marR="0" algn="ctr">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Distribution of agricultural land in usufruct to individuals</a:t>
            </a:r>
          </a:p>
          <a:p>
            <a:pPr marL="45720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Retrenchment of state sector; expansion (by 21) of permitted private sector jobs (but still a restrictive positive list); seating capacity of </a:t>
            </a:r>
            <a:r>
              <a:rPr lang="en-US" sz="1800" i="1" dirty="0" err="1">
                <a:effectLst/>
                <a:latin typeface="Calibri" panose="020F0502020204030204" pitchFamily="34" charset="0"/>
                <a:ea typeface="Calibri" panose="020F0502020204030204" pitchFamily="34" charset="0"/>
                <a:cs typeface="Times New Roman" panose="02020603050405020304" pitchFamily="18" charset="0"/>
              </a:rPr>
              <a:t>paladares</a:t>
            </a:r>
            <a:r>
              <a:rPr lang="en-US" sz="1800" dirty="0">
                <a:effectLst/>
                <a:latin typeface="Calibri" panose="020F0502020204030204" pitchFamily="34" charset="0"/>
                <a:ea typeface="Calibri" panose="020F0502020204030204" pitchFamily="34" charset="0"/>
                <a:cs typeface="Times New Roman" panose="02020603050405020304" pitchFamily="18" charset="0"/>
              </a:rPr>
              <a:t> increased; self-employed allowe</a:t>
            </a:r>
            <a:r>
              <a:rPr lang="en-US" dirty="0">
                <a:latin typeface="Calibri" panose="020F0502020204030204" pitchFamily="34" charset="0"/>
                <a:ea typeface="Calibri" panose="020F0502020204030204" pitchFamily="34" charset="0"/>
                <a:cs typeface="Times New Roman" panose="02020603050405020304" pitchFamily="18" charset="0"/>
              </a:rPr>
              <a:t>d to hire up to 5 non-family workers.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Authorization for creation of non-agricultural cooperatives (production and services); permission for tradesmen to rent state facilities to operate privately (barbershops, sandwich shops)</a:t>
            </a:r>
          </a:p>
          <a:p>
            <a:pPr marL="45720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New tax code (reduces </a:t>
            </a:r>
            <a:r>
              <a:rPr lang="en-US" dirty="0">
                <a:latin typeface="Calibri" panose="020F0502020204030204" pitchFamily="34" charset="0"/>
                <a:ea typeface="Calibri" panose="020F0502020204030204" pitchFamily="34" charset="0"/>
                <a:cs typeface="Times New Roman" panose="02020603050405020304" pitchFamily="18" charset="0"/>
              </a:rPr>
              <a:t>red tape and </a:t>
            </a:r>
            <a:r>
              <a:rPr lang="en-US" sz="1800" dirty="0">
                <a:effectLst/>
                <a:latin typeface="Calibri" panose="020F0502020204030204" pitchFamily="34" charset="0"/>
                <a:ea typeface="Calibri" panose="020F0502020204030204" pitchFamily="34" charset="0"/>
                <a:cs typeface="Times New Roman" panose="02020603050405020304" pitchFamily="18" charset="0"/>
              </a:rPr>
              <a:t>simplifies levels of taxation for self-employed workers)</a:t>
            </a:r>
          </a:p>
          <a:p>
            <a:pPr marL="45720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New foreign investment code (simplifies and expedites approval of foreign investments)</a:t>
            </a:r>
          </a:p>
          <a:p>
            <a:pPr marL="45720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45720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622043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4FD9C23-3E4D-44DB-ADEF-D35DF04EB7AB}"/>
              </a:ext>
            </a:extLst>
          </p:cNvPr>
          <p:cNvSpPr txBox="1"/>
          <p:nvPr/>
        </p:nvSpPr>
        <p:spPr>
          <a:xfrm>
            <a:off x="1016000" y="825500"/>
            <a:ext cx="10274300" cy="4821000"/>
          </a:xfrm>
          <a:prstGeom prst="rect">
            <a:avLst/>
          </a:prstGeom>
          <a:noFill/>
        </p:spPr>
        <p:txBody>
          <a:bodyPr wrap="square">
            <a:spAutoFit/>
          </a:bodyPr>
          <a:lstStyle/>
          <a:p>
            <a:pPr marR="0" lvl="0" algn="ctr">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5.  Pending Issues</a:t>
            </a:r>
          </a:p>
          <a:p>
            <a:pPr marL="0" marR="0" algn="ctr">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Elimination of monetary duality</a:t>
            </a: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End of rationing system; creation of wholesale markets</a:t>
            </a:r>
          </a:p>
          <a:p>
            <a:pPr marL="45720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Enterprise reform – increased autonomy in decision-making for state enterprises and granting of legal personality to SMEs (</a:t>
            </a:r>
            <a:r>
              <a:rPr lang="en-US" sz="1800" i="1" dirty="0" err="1">
                <a:effectLst/>
                <a:latin typeface="Calibri" panose="020F0502020204030204" pitchFamily="34" charset="0"/>
                <a:ea typeface="Calibri" panose="020F0502020204030204" pitchFamily="34" charset="0"/>
                <a:cs typeface="Times New Roman" panose="02020603050405020304" pitchFamily="18" charset="0"/>
              </a:rPr>
              <a:t>pequeñas</a:t>
            </a:r>
            <a:r>
              <a:rPr lang="en-US" sz="1800" i="1" dirty="0">
                <a:effectLst/>
                <a:latin typeface="Calibri" panose="020F0502020204030204" pitchFamily="34" charset="0"/>
                <a:ea typeface="Calibri" panose="020F0502020204030204" pitchFamily="34" charset="0"/>
                <a:cs typeface="Times New Roman" panose="02020603050405020304" pitchFamily="18" charset="0"/>
              </a:rPr>
              <a:t> y </a:t>
            </a:r>
            <a:r>
              <a:rPr lang="en-US" sz="1800" i="1" dirty="0" err="1">
                <a:effectLst/>
                <a:latin typeface="Calibri" panose="020F0502020204030204" pitchFamily="34" charset="0"/>
                <a:ea typeface="Calibri" panose="020F0502020204030204" pitchFamily="34" charset="0"/>
                <a:cs typeface="Times New Roman" panose="02020603050405020304" pitchFamily="18" charset="0"/>
              </a:rPr>
              <a:t>mediana</a:t>
            </a:r>
            <a:r>
              <a:rPr lang="en-US" i="1" dirty="0" err="1">
                <a:latin typeface="Calibri" panose="020F0502020204030204" pitchFamily="34" charset="0"/>
                <a:ea typeface="Calibri" panose="020F0502020204030204" pitchFamily="34" charset="0"/>
                <a:cs typeface="Times New Roman" panose="02020603050405020304" pitchFamily="18" charset="0"/>
              </a:rPr>
              <a:t>s</a:t>
            </a:r>
            <a:r>
              <a:rPr lang="en-US" i="1" dirty="0">
                <a:latin typeface="Calibri" panose="020F0502020204030204" pitchFamily="34" charset="0"/>
                <a:ea typeface="Calibri" panose="020F0502020204030204" pitchFamily="34" charset="0"/>
                <a:cs typeface="Times New Roman" panose="02020603050405020304" pitchFamily="18" charset="0"/>
              </a:rPr>
              <a:t> </a:t>
            </a:r>
            <a:r>
              <a:rPr lang="en-US" i="1" dirty="0" err="1">
                <a:latin typeface="Calibri" panose="020F0502020204030204" pitchFamily="34" charset="0"/>
                <a:ea typeface="Calibri" panose="020F0502020204030204" pitchFamily="34" charset="0"/>
                <a:cs typeface="Times New Roman" panose="02020603050405020304" pitchFamily="18" charset="0"/>
              </a:rPr>
              <a:t>empresas</a:t>
            </a:r>
            <a:r>
              <a:rPr lang="en-US" i="1" dirty="0">
                <a:latin typeface="Calibri" panose="020F0502020204030204" pitchFamily="34" charset="0"/>
                <a:ea typeface="Calibri" panose="020F0502020204030204" pitchFamily="34" charset="0"/>
                <a:cs typeface="Times New Roman" panose="02020603050405020304" pitchFamily="18" charset="0"/>
              </a:rPr>
              <a:t>, </a:t>
            </a:r>
            <a:r>
              <a:rPr lang="en-US" i="1" dirty="0" err="1">
                <a:latin typeface="Calibri" panose="020F0502020204030204" pitchFamily="34" charset="0"/>
                <a:ea typeface="Calibri" panose="020F0502020204030204" pitchFamily="34" charset="0"/>
                <a:cs typeface="Times New Roman" panose="02020603050405020304" pitchFamily="18" charset="0"/>
              </a:rPr>
              <a:t>PyMEs</a:t>
            </a:r>
            <a:r>
              <a:rPr lang="en-US" dirty="0">
                <a:latin typeface="Calibri" panose="020F050202020403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Break up state monopoly over foreign trade; allow enterprises to export/import directly.</a:t>
            </a:r>
          </a:p>
          <a:p>
            <a:pPr marL="342900" marR="0" lvl="0" indent="-342900">
              <a:lnSpc>
                <a:spcPct val="107000"/>
              </a:lnSpc>
              <a:spcBef>
                <a:spcPts val="0"/>
              </a:spcBef>
              <a:spcAft>
                <a:spcPts val="0"/>
              </a:spcAft>
              <a:buFont typeface="Wingdings" panose="05000000000000000000" pitchFamily="2" charset="2"/>
              <a:buChar char=""/>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Legislative schedule or timeline (</a:t>
            </a:r>
            <a:r>
              <a:rPr lang="en-US" sz="1800" i="1" dirty="0" err="1">
                <a:effectLst/>
                <a:latin typeface="Calibri" panose="020F0502020204030204" pitchFamily="34" charset="0"/>
                <a:ea typeface="Calibri" panose="020F0502020204030204" pitchFamily="34" charset="0"/>
                <a:cs typeface="Times New Roman" panose="02020603050405020304" pitchFamily="18" charset="0"/>
              </a:rPr>
              <a:t>cronograma</a:t>
            </a:r>
            <a:r>
              <a:rPr lang="en-US" sz="1800" dirty="0">
                <a:effectLst/>
                <a:latin typeface="Calibri" panose="020F0502020204030204" pitchFamily="34" charset="0"/>
                <a:ea typeface="Calibri" panose="020F0502020204030204" pitchFamily="34" charset="0"/>
                <a:cs typeface="Times New Roman" panose="02020603050405020304" pitchFamily="18" charset="0"/>
              </a:rPr>
              <a:t>) through 2022, approved by the National Assembly in December 2019, foresaw the issuance of 31 laws and 39 decree-laws.  </a:t>
            </a:r>
            <a:r>
              <a:rPr lang="en-US" sz="1800" i="1" dirty="0">
                <a:effectLst/>
                <a:latin typeface="Calibri" panose="020F0502020204030204" pitchFamily="34" charset="0"/>
                <a:ea typeface="Calibri" panose="020F0502020204030204" pitchFamily="34" charset="0"/>
                <a:cs typeface="Times New Roman" panose="02020603050405020304" pitchFamily="18" charset="0"/>
              </a:rPr>
              <a:t>Ley de </a:t>
            </a:r>
            <a:r>
              <a:rPr lang="en-US" sz="1800" i="1" dirty="0" err="1">
                <a:effectLst/>
                <a:latin typeface="Calibri" panose="020F0502020204030204" pitchFamily="34" charset="0"/>
                <a:ea typeface="Calibri" panose="020F0502020204030204" pitchFamily="34" charset="0"/>
                <a:cs typeface="Times New Roman" panose="02020603050405020304" pitchFamily="18" charset="0"/>
              </a:rPr>
              <a:t>empresas</a:t>
            </a:r>
            <a:r>
              <a:rPr lang="en-US" sz="1800" i="1"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is slated for April 2002.</a:t>
            </a:r>
          </a:p>
          <a:p>
            <a:pPr marL="0" marR="0">
              <a:lnSpc>
                <a:spcPct val="107000"/>
              </a:lnSpc>
              <a:spcBef>
                <a:spcPts val="0"/>
              </a:spcBef>
              <a:spcAft>
                <a:spcPts val="800"/>
              </a:spcAft>
            </a:pPr>
            <a:br>
              <a:rPr lang="en-US"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379077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5D0E63-5B7D-4807-AA63-7705D7135828}"/>
              </a:ext>
            </a:extLst>
          </p:cNvPr>
          <p:cNvSpPr txBox="1"/>
          <p:nvPr/>
        </p:nvSpPr>
        <p:spPr>
          <a:xfrm>
            <a:off x="88900" y="533400"/>
            <a:ext cx="12103100" cy="6006452"/>
          </a:xfrm>
          <a:prstGeom prst="rect">
            <a:avLst/>
          </a:prstGeom>
          <a:noFill/>
        </p:spPr>
        <p:txBody>
          <a:bodyPr wrap="square">
            <a:spAutoFit/>
          </a:bodyPr>
          <a:lstStyle/>
          <a:p>
            <a:pPr marR="0" lvl="0" algn="ctr">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6. Concluding Remarks</a:t>
            </a:r>
          </a:p>
          <a:p>
            <a:pPr marL="0" marR="0" algn="ctr">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High expectation for economic changes under Raúl (no expectation of political changes)</a:t>
            </a: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Laundry list of issues to address many of them incorporated into the 2011 and 2016 </a:t>
            </a:r>
            <a:r>
              <a:rPr lang="en-US" sz="1800" i="1" dirty="0" err="1">
                <a:effectLst/>
                <a:latin typeface="Calibri" panose="020F0502020204030204" pitchFamily="34" charset="0"/>
                <a:ea typeface="Calibri" panose="020F0502020204030204" pitchFamily="34" charset="0"/>
                <a:cs typeface="Times New Roman" panose="02020603050405020304" pitchFamily="18" charset="0"/>
              </a:rPr>
              <a:t>Lineamientos</a:t>
            </a:r>
            <a:r>
              <a:rPr lang="en-US" sz="1800" i="1" dirty="0">
                <a:effectLst/>
                <a:latin typeface="Calibri" panose="020F050202020403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Pace of change slowed down after 2012 or so. Internally, some push back from reform opponents; externally, uncertainty of foreign support from Venezuela.</a:t>
            </a:r>
          </a:p>
          <a:p>
            <a:pPr marL="45720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Thaw in relations with U.S. (starting September 2014) raised hope of accelerated changes, but very little to show.  Trump Administration polices have had negative impacts (remittances, income from health services exports, investment).</a:t>
            </a:r>
          </a:p>
          <a:p>
            <a:pPr marL="342900" marR="0" lvl="0" indent="-342900">
              <a:lnSpc>
                <a:spcPct val="107000"/>
              </a:lnSpc>
              <a:spcBef>
                <a:spcPts val="0"/>
              </a:spcBef>
              <a:spcAft>
                <a:spcPts val="0"/>
              </a:spcAft>
              <a:buFont typeface="Wingdings" panose="05000000000000000000" pitchFamily="2" charset="2"/>
              <a:buChar char=""/>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2020 economic crisis, worsened by global economic recession and drying up of tourism as a result of COVID-19, not unlike the Special Period.  Crisis might provide opportunity for expediting changes.  Encouraging signs are (1) elimination of 10% surtax on use of U.S. dollars; (2) opening of wholesale markets; and (3) announcement by Minister of Labor that the positive list for self-employment will be eliminated.</a:t>
            </a:r>
          </a:p>
          <a:p>
            <a:pPr marL="0" marR="0" algn="ctr">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42405173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2946</TotalTime>
  <Words>1077</Words>
  <Application>Microsoft Office PowerPoint</Application>
  <PresentationFormat>Widescreen</PresentationFormat>
  <Paragraphs>88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Wingdings</vt:lpstr>
      <vt:lpstr>Office Theme</vt:lpstr>
      <vt:lpstr>          Raúl’s Reforms: Actions and Pending Issues   Jorge F. Pérez-López ASCE Virtual Conference August 2020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Raúl’s Reforms: Progress and Pending Issues   Jorge F. Pérez-López ASCE Virtual Conference August 2020</dc:title>
  <dc:creator>Jorge Perez-Lopez</dc:creator>
  <cp:lastModifiedBy>Jorge Perez-Lopez</cp:lastModifiedBy>
  <cp:revision>21</cp:revision>
  <cp:lastPrinted>2020-08-10T15:16:42Z</cp:lastPrinted>
  <dcterms:created xsi:type="dcterms:W3CDTF">2020-08-08T21:33:10Z</dcterms:created>
  <dcterms:modified xsi:type="dcterms:W3CDTF">2020-08-12T22:28:26Z</dcterms:modified>
</cp:coreProperties>
</file>