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3" r:id="rId6"/>
    <p:sldId id="261" r:id="rId7"/>
    <p:sldId id="265" r:id="rId8"/>
    <p:sldId id="266" r:id="rId9"/>
    <p:sldId id="267" r:id="rId10"/>
    <p:sldId id="262" r:id="rId11"/>
    <p:sldId id="268" r:id="rId12"/>
    <p:sldId id="264" r:id="rId13"/>
    <p:sldId id="287" r:id="rId14"/>
    <p:sldId id="288" r:id="rId15"/>
    <p:sldId id="289" r:id="rId16"/>
    <p:sldId id="290" r:id="rId17"/>
    <p:sldId id="291" r:id="rId18"/>
    <p:sldId id="292" r:id="rId19"/>
    <p:sldId id="293"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DC090-E988-6F42-B889-43BE590A888D}" type="doc">
      <dgm:prSet loTypeId="urn:microsoft.com/office/officeart/2005/8/layout/hList6" loCatId="relationship" qsTypeId="urn:microsoft.com/office/officeart/2005/8/quickstyle/simple3" qsCatId="simple" csTypeId="urn:microsoft.com/office/officeart/2005/8/colors/colorful4" csCatId="colorful" phldr="1"/>
      <dgm:spPr/>
      <dgm:t>
        <a:bodyPr/>
        <a:lstStyle/>
        <a:p>
          <a:endParaRPr lang="en-US"/>
        </a:p>
      </dgm:t>
    </dgm:pt>
    <dgm:pt modelId="{EF250C52-3900-6648-BBA4-288D6624915F}">
      <dgm:prSet/>
      <dgm:spPr/>
      <dgm:t>
        <a:bodyPr/>
        <a:lstStyle/>
        <a:p>
          <a:r>
            <a:rPr lang="en-US" dirty="0"/>
            <a:t>The narrative of 3</a:t>
          </a:r>
          <a:r>
            <a:rPr lang="en-US" baseline="30000" dirty="0"/>
            <a:t>rd</a:t>
          </a:r>
          <a:r>
            <a:rPr lang="en-US" dirty="0"/>
            <a:t> generation constitutions substantially displaced the conversation about the possibility of variation in the fundamental ordering principles of constitutional states</a:t>
          </a:r>
        </a:p>
      </dgm:t>
    </dgm:pt>
    <dgm:pt modelId="{C1739F7F-FF94-A543-9319-4C2D946B400C}" type="parTrans" cxnId="{AFDE579A-D995-2943-8BF2-6FA610B9B871}">
      <dgm:prSet/>
      <dgm:spPr/>
      <dgm:t>
        <a:bodyPr/>
        <a:lstStyle/>
        <a:p>
          <a:endParaRPr lang="en-US"/>
        </a:p>
      </dgm:t>
    </dgm:pt>
    <dgm:pt modelId="{9F329570-BDDC-B64B-8B0C-EFA4F9B24AE0}" type="sibTrans" cxnId="{AFDE579A-D995-2943-8BF2-6FA610B9B871}">
      <dgm:prSet/>
      <dgm:spPr/>
      <dgm:t>
        <a:bodyPr/>
        <a:lstStyle/>
        <a:p>
          <a:endParaRPr lang="en-US"/>
        </a:p>
      </dgm:t>
    </dgm:pt>
    <dgm:pt modelId="{F290795D-7046-984A-8766-E331D52498B9}">
      <dgm:prSet/>
      <dgm:spPr/>
      <dgm:t>
        <a:bodyPr/>
        <a:lstStyle/>
        <a:p>
          <a:r>
            <a:rPr lang="en-US"/>
            <a:t>From 1945, the solution for the German and Japanese “problem” was universalized and institutionalized within the UN system’s constitutional internationalism and human rights regimes. </a:t>
          </a:r>
        </a:p>
      </dgm:t>
    </dgm:pt>
    <dgm:pt modelId="{3A9431D8-036E-7549-9DE7-C0C477FAE04D}" type="parTrans" cxnId="{A5571484-EC9F-444B-A9E2-7EDA89C55A94}">
      <dgm:prSet/>
      <dgm:spPr/>
      <dgm:t>
        <a:bodyPr/>
        <a:lstStyle/>
        <a:p>
          <a:endParaRPr lang="en-US"/>
        </a:p>
      </dgm:t>
    </dgm:pt>
    <dgm:pt modelId="{7797E85B-4AC6-A54F-9BDD-4DB616CBFCA2}" type="sibTrans" cxnId="{A5571484-EC9F-444B-A9E2-7EDA89C55A94}">
      <dgm:prSet/>
      <dgm:spPr/>
      <dgm:t>
        <a:bodyPr/>
        <a:lstStyle/>
        <a:p>
          <a:endParaRPr lang="en-US"/>
        </a:p>
      </dgm:t>
    </dgm:pt>
    <dgm:pt modelId="{4403454B-1071-FB4F-985D-4A7D88BF9E98}">
      <dgm:prSet/>
      <dgm:spPr/>
      <dgm:t>
        <a:bodyPr/>
        <a:lstStyle/>
        <a:p>
          <a:r>
            <a:rPr lang="en-US"/>
            <a:t>Apex of legitimacy was principles of liberal democratic order</a:t>
          </a:r>
        </a:p>
      </dgm:t>
    </dgm:pt>
    <dgm:pt modelId="{6941E6F1-F867-834C-9D20-CF14DA50BF59}" type="parTrans" cxnId="{EA505244-0450-A74E-ADBD-E23102376138}">
      <dgm:prSet/>
      <dgm:spPr/>
      <dgm:t>
        <a:bodyPr/>
        <a:lstStyle/>
        <a:p>
          <a:endParaRPr lang="en-US"/>
        </a:p>
      </dgm:t>
    </dgm:pt>
    <dgm:pt modelId="{87E54EC0-CFA5-024C-B725-4FA5CC0D8C11}" type="sibTrans" cxnId="{EA505244-0450-A74E-ADBD-E23102376138}">
      <dgm:prSet/>
      <dgm:spPr/>
      <dgm:t>
        <a:bodyPr/>
        <a:lstStyle/>
        <a:p>
          <a:endParaRPr lang="en-US"/>
        </a:p>
      </dgm:t>
    </dgm:pt>
    <dgm:pt modelId="{9DD9E83F-7B9F-124E-9972-4A85DED37AF1}">
      <dgm:prSet/>
      <dgm:spPr/>
      <dgm:t>
        <a:bodyPr/>
        <a:lstStyle/>
        <a:p>
          <a:r>
            <a:rPr lang="en-US"/>
            <a:t>Within the liberal democratic order debate was possible</a:t>
          </a:r>
        </a:p>
      </dgm:t>
    </dgm:pt>
    <dgm:pt modelId="{7192BFAB-F695-6B4D-86AF-5DB6CFE45076}" type="parTrans" cxnId="{0997DECA-0135-BE4D-BE5A-D04B6F2939BC}">
      <dgm:prSet/>
      <dgm:spPr/>
      <dgm:t>
        <a:bodyPr/>
        <a:lstStyle/>
        <a:p>
          <a:endParaRPr lang="en-US"/>
        </a:p>
      </dgm:t>
    </dgm:pt>
    <dgm:pt modelId="{459D2B57-62CB-D345-86A8-566C54FF9E54}" type="sibTrans" cxnId="{0997DECA-0135-BE4D-BE5A-D04B6F2939BC}">
      <dgm:prSet/>
      <dgm:spPr/>
      <dgm:t>
        <a:bodyPr/>
        <a:lstStyle/>
        <a:p>
          <a:endParaRPr lang="en-US"/>
        </a:p>
      </dgm:t>
    </dgm:pt>
    <dgm:pt modelId="{72DFFE50-DC74-3C48-9B3C-48A644500BE8}">
      <dgm:prSet/>
      <dgm:spPr/>
      <dgm:t>
        <a:bodyPr/>
        <a:lstStyle/>
        <a:p>
          <a:r>
            <a:rPr lang="en-US"/>
            <a:t>About scope of protections of substantive “liberties”</a:t>
          </a:r>
        </a:p>
      </dgm:t>
    </dgm:pt>
    <dgm:pt modelId="{849027D0-BC17-AD4E-94B1-79943285E2DB}" type="parTrans" cxnId="{272FAA6D-F6E4-854A-AE85-3D342356C7A3}">
      <dgm:prSet/>
      <dgm:spPr/>
      <dgm:t>
        <a:bodyPr/>
        <a:lstStyle/>
        <a:p>
          <a:endParaRPr lang="en-US"/>
        </a:p>
      </dgm:t>
    </dgm:pt>
    <dgm:pt modelId="{1024FEAC-D1EF-1B43-834E-E3DF254C97B0}" type="sibTrans" cxnId="{272FAA6D-F6E4-854A-AE85-3D342356C7A3}">
      <dgm:prSet/>
      <dgm:spPr/>
      <dgm:t>
        <a:bodyPr/>
        <a:lstStyle/>
        <a:p>
          <a:endParaRPr lang="en-US"/>
        </a:p>
      </dgm:t>
    </dgm:pt>
    <dgm:pt modelId="{1CE3CAB3-C6B7-5841-91A2-A523E348C6ED}">
      <dgm:prSet/>
      <dgm:spPr/>
      <dgm:t>
        <a:bodyPr/>
        <a:lstStyle/>
        <a:p>
          <a:r>
            <a:rPr lang="en-US"/>
            <a:t>Respecting the nature of aggression and militarism</a:t>
          </a:r>
        </a:p>
      </dgm:t>
    </dgm:pt>
    <dgm:pt modelId="{05530BBC-8C0F-E747-9D4A-8AA078AC37FE}" type="parTrans" cxnId="{816D6D5C-42D8-A94B-94EF-FAF81C9337A7}">
      <dgm:prSet/>
      <dgm:spPr/>
      <dgm:t>
        <a:bodyPr/>
        <a:lstStyle/>
        <a:p>
          <a:endParaRPr lang="en-US"/>
        </a:p>
      </dgm:t>
    </dgm:pt>
    <dgm:pt modelId="{010BF907-10D2-B842-A127-14343B00B32D}" type="sibTrans" cxnId="{816D6D5C-42D8-A94B-94EF-FAF81C9337A7}">
      <dgm:prSet/>
      <dgm:spPr/>
      <dgm:t>
        <a:bodyPr/>
        <a:lstStyle/>
        <a:p>
          <a:endParaRPr lang="en-US"/>
        </a:p>
      </dgm:t>
    </dgm:pt>
    <dgm:pt modelId="{72B6242C-830A-F64C-ABE3-65E410DC4A7D}">
      <dgm:prSet/>
      <dgm:spPr/>
      <dgm:t>
        <a:bodyPr/>
        <a:lstStyle/>
        <a:p>
          <a:r>
            <a:rPr lang="en-US"/>
            <a:t>Outside of the principles of liberal democracy no debate possible</a:t>
          </a:r>
        </a:p>
      </dgm:t>
    </dgm:pt>
    <dgm:pt modelId="{01518416-5A82-A944-8E86-F70EE23CAAF6}" type="parTrans" cxnId="{97A6F568-703B-0944-9B6F-F07AC34EEC1D}">
      <dgm:prSet/>
      <dgm:spPr/>
      <dgm:t>
        <a:bodyPr/>
        <a:lstStyle/>
        <a:p>
          <a:endParaRPr lang="en-US"/>
        </a:p>
      </dgm:t>
    </dgm:pt>
    <dgm:pt modelId="{0AE3F4C8-992C-F544-BCB9-9E04FACF4EA5}" type="sibTrans" cxnId="{97A6F568-703B-0944-9B6F-F07AC34EEC1D}">
      <dgm:prSet/>
      <dgm:spPr/>
      <dgm:t>
        <a:bodyPr/>
        <a:lstStyle/>
        <a:p>
          <a:endParaRPr lang="en-US"/>
        </a:p>
      </dgm:t>
    </dgm:pt>
    <dgm:pt modelId="{DC7870A8-4B9C-B945-9791-FB24DA6D983A}">
      <dgm:prSet/>
      <dgm:spPr/>
      <dgm:t>
        <a:bodyPr/>
        <a:lstStyle/>
        <a:p>
          <a:r>
            <a:rPr lang="en-US"/>
            <a:t>Only regime change discussion was possible</a:t>
          </a:r>
        </a:p>
      </dgm:t>
    </dgm:pt>
    <dgm:pt modelId="{AD1D009A-807B-DE4A-B444-B0CC6E8178FC}" type="parTrans" cxnId="{6252A964-E68F-1143-AD5A-856AA417B7AC}">
      <dgm:prSet/>
      <dgm:spPr/>
      <dgm:t>
        <a:bodyPr/>
        <a:lstStyle/>
        <a:p>
          <a:endParaRPr lang="en-US"/>
        </a:p>
      </dgm:t>
    </dgm:pt>
    <dgm:pt modelId="{2EC346C4-C3C2-CD42-8127-88EA7ED60D67}" type="sibTrans" cxnId="{6252A964-E68F-1143-AD5A-856AA417B7AC}">
      <dgm:prSet/>
      <dgm:spPr/>
      <dgm:t>
        <a:bodyPr/>
        <a:lstStyle/>
        <a:p>
          <a:endParaRPr lang="en-US"/>
        </a:p>
      </dgm:t>
    </dgm:pt>
    <dgm:pt modelId="{9250B0D5-54CF-A040-A7D1-65EEB4C4F003}">
      <dgm:prSet/>
      <dgm:spPr/>
      <dgm:t>
        <a:bodyPr/>
        <a:lstStyle/>
        <a:p>
          <a:r>
            <a:rPr lang="en-US"/>
            <a:t>Swept up theocratic and Marxist Leninist regimes along with authoritarian states whether they ostensibly followed Marxist or non-Marxist political principles</a:t>
          </a:r>
        </a:p>
      </dgm:t>
    </dgm:pt>
    <dgm:pt modelId="{831B1F42-5E32-E64B-BD3B-7F9B34963364}" type="parTrans" cxnId="{0A4037DB-656E-D04F-AECC-5CCD53109D8E}">
      <dgm:prSet/>
      <dgm:spPr/>
      <dgm:t>
        <a:bodyPr/>
        <a:lstStyle/>
        <a:p>
          <a:endParaRPr lang="en-US"/>
        </a:p>
      </dgm:t>
    </dgm:pt>
    <dgm:pt modelId="{E539AA5B-2725-BE4B-8BD7-01AA035FBE66}" type="sibTrans" cxnId="{0A4037DB-656E-D04F-AECC-5CCD53109D8E}">
      <dgm:prSet/>
      <dgm:spPr/>
      <dgm:t>
        <a:bodyPr/>
        <a:lstStyle/>
        <a:p>
          <a:endParaRPr lang="en-US"/>
        </a:p>
      </dgm:t>
    </dgm:pt>
    <dgm:pt modelId="{8CD5285F-BBBE-5547-9F6B-0EFF498B8385}" type="pres">
      <dgm:prSet presAssocID="{8C2DC090-E988-6F42-B889-43BE590A888D}" presName="Name0" presStyleCnt="0">
        <dgm:presLayoutVars>
          <dgm:dir/>
          <dgm:resizeHandles val="exact"/>
        </dgm:presLayoutVars>
      </dgm:prSet>
      <dgm:spPr/>
    </dgm:pt>
    <dgm:pt modelId="{6C5B258A-2C1F-8F43-B738-F515DE9ACD28}" type="pres">
      <dgm:prSet presAssocID="{EF250C52-3900-6648-BBA4-288D6624915F}" presName="node" presStyleLbl="node1" presStyleIdx="0" presStyleCnt="3" custScaleX="52956">
        <dgm:presLayoutVars>
          <dgm:bulletEnabled val="1"/>
        </dgm:presLayoutVars>
      </dgm:prSet>
      <dgm:spPr/>
    </dgm:pt>
    <dgm:pt modelId="{AD133A60-9BBA-C74D-9A96-3DBCA27775FB}" type="pres">
      <dgm:prSet presAssocID="{9F329570-BDDC-B64B-8B0C-EFA4F9B24AE0}" presName="sibTrans" presStyleCnt="0"/>
      <dgm:spPr/>
    </dgm:pt>
    <dgm:pt modelId="{FDFF03DF-62D1-1F4C-AD0A-C02ADF796129}" type="pres">
      <dgm:prSet presAssocID="{F290795D-7046-984A-8766-E331D52498B9}" presName="node" presStyleLbl="node1" presStyleIdx="1" presStyleCnt="3" custScaleX="60043">
        <dgm:presLayoutVars>
          <dgm:bulletEnabled val="1"/>
        </dgm:presLayoutVars>
      </dgm:prSet>
      <dgm:spPr/>
    </dgm:pt>
    <dgm:pt modelId="{7068AC6F-65EC-9A48-9E93-9472E4D12BC2}" type="pres">
      <dgm:prSet presAssocID="{7797E85B-4AC6-A54F-9BDD-4DB616CBFCA2}" presName="sibTrans" presStyleCnt="0"/>
      <dgm:spPr/>
    </dgm:pt>
    <dgm:pt modelId="{8CCF14A3-8356-DD40-A6B9-5FA504D1CE31}" type="pres">
      <dgm:prSet presAssocID="{4403454B-1071-FB4F-985D-4A7D88BF9E98}" presName="node" presStyleLbl="node1" presStyleIdx="2" presStyleCnt="3">
        <dgm:presLayoutVars>
          <dgm:bulletEnabled val="1"/>
        </dgm:presLayoutVars>
      </dgm:prSet>
      <dgm:spPr/>
    </dgm:pt>
  </dgm:ptLst>
  <dgm:cxnLst>
    <dgm:cxn modelId="{430C5319-F458-EE44-8CC3-EA8FE41CD896}" type="presOf" srcId="{1CE3CAB3-C6B7-5841-91A2-A523E348C6ED}" destId="{8CCF14A3-8356-DD40-A6B9-5FA504D1CE31}" srcOrd="0" destOrd="3" presId="urn:microsoft.com/office/officeart/2005/8/layout/hList6"/>
    <dgm:cxn modelId="{4BC5831A-0230-E144-9C73-857931684B99}" type="presOf" srcId="{F290795D-7046-984A-8766-E331D52498B9}" destId="{FDFF03DF-62D1-1F4C-AD0A-C02ADF796129}" srcOrd="0" destOrd="0" presId="urn:microsoft.com/office/officeart/2005/8/layout/hList6"/>
    <dgm:cxn modelId="{EA505244-0450-A74E-ADBD-E23102376138}" srcId="{8C2DC090-E988-6F42-B889-43BE590A888D}" destId="{4403454B-1071-FB4F-985D-4A7D88BF9E98}" srcOrd="2" destOrd="0" parTransId="{6941E6F1-F867-834C-9D20-CF14DA50BF59}" sibTransId="{87E54EC0-CFA5-024C-B725-4FA5CC0D8C11}"/>
    <dgm:cxn modelId="{46F4EC5A-EF52-A842-9B68-78437B080790}" type="presOf" srcId="{4403454B-1071-FB4F-985D-4A7D88BF9E98}" destId="{8CCF14A3-8356-DD40-A6B9-5FA504D1CE31}" srcOrd="0" destOrd="0" presId="urn:microsoft.com/office/officeart/2005/8/layout/hList6"/>
    <dgm:cxn modelId="{816D6D5C-42D8-A94B-94EF-FAF81C9337A7}" srcId="{9DD9E83F-7B9F-124E-9972-4A85DED37AF1}" destId="{1CE3CAB3-C6B7-5841-91A2-A523E348C6ED}" srcOrd="1" destOrd="0" parTransId="{05530BBC-8C0F-E747-9D4A-8AA078AC37FE}" sibTransId="{010BF907-10D2-B842-A127-14343B00B32D}"/>
    <dgm:cxn modelId="{6252A964-E68F-1143-AD5A-856AA417B7AC}" srcId="{72B6242C-830A-F64C-ABE3-65E410DC4A7D}" destId="{DC7870A8-4B9C-B945-9791-FB24DA6D983A}" srcOrd="0" destOrd="0" parTransId="{AD1D009A-807B-DE4A-B444-B0CC6E8178FC}" sibTransId="{2EC346C4-C3C2-CD42-8127-88EA7ED60D67}"/>
    <dgm:cxn modelId="{97A6F568-703B-0944-9B6F-F07AC34EEC1D}" srcId="{4403454B-1071-FB4F-985D-4A7D88BF9E98}" destId="{72B6242C-830A-F64C-ABE3-65E410DC4A7D}" srcOrd="1" destOrd="0" parTransId="{01518416-5A82-A944-8E86-F70EE23CAAF6}" sibTransId="{0AE3F4C8-992C-F544-BCB9-9E04FACF4EA5}"/>
    <dgm:cxn modelId="{272FAA6D-F6E4-854A-AE85-3D342356C7A3}" srcId="{9DD9E83F-7B9F-124E-9972-4A85DED37AF1}" destId="{72DFFE50-DC74-3C48-9B3C-48A644500BE8}" srcOrd="0" destOrd="0" parTransId="{849027D0-BC17-AD4E-94B1-79943285E2DB}" sibTransId="{1024FEAC-D1EF-1B43-834E-E3DF254C97B0}"/>
    <dgm:cxn modelId="{280E9C71-0511-1043-AEC3-8C228EB2E435}" type="presOf" srcId="{72DFFE50-DC74-3C48-9B3C-48A644500BE8}" destId="{8CCF14A3-8356-DD40-A6B9-5FA504D1CE31}" srcOrd="0" destOrd="2" presId="urn:microsoft.com/office/officeart/2005/8/layout/hList6"/>
    <dgm:cxn modelId="{E4A40274-6170-CD40-94EA-6AB27D99A297}" type="presOf" srcId="{9250B0D5-54CF-A040-A7D1-65EEB4C4F003}" destId="{8CCF14A3-8356-DD40-A6B9-5FA504D1CE31}" srcOrd="0" destOrd="6" presId="urn:microsoft.com/office/officeart/2005/8/layout/hList6"/>
    <dgm:cxn modelId="{A5571484-EC9F-444B-A9E2-7EDA89C55A94}" srcId="{8C2DC090-E988-6F42-B889-43BE590A888D}" destId="{F290795D-7046-984A-8766-E331D52498B9}" srcOrd="1" destOrd="0" parTransId="{3A9431D8-036E-7549-9DE7-C0C477FAE04D}" sibTransId="{7797E85B-4AC6-A54F-9BDD-4DB616CBFCA2}"/>
    <dgm:cxn modelId="{09D3AA93-A70C-A14D-BB63-7FAEC45227D4}" type="presOf" srcId="{8C2DC090-E988-6F42-B889-43BE590A888D}" destId="{8CD5285F-BBBE-5547-9F6B-0EFF498B8385}" srcOrd="0" destOrd="0" presId="urn:microsoft.com/office/officeart/2005/8/layout/hList6"/>
    <dgm:cxn modelId="{AFDE579A-D995-2943-8BF2-6FA610B9B871}" srcId="{8C2DC090-E988-6F42-B889-43BE590A888D}" destId="{EF250C52-3900-6648-BBA4-288D6624915F}" srcOrd="0" destOrd="0" parTransId="{C1739F7F-FF94-A543-9319-4C2D946B400C}" sibTransId="{9F329570-BDDC-B64B-8B0C-EFA4F9B24AE0}"/>
    <dgm:cxn modelId="{966C589C-BEEA-D340-96DC-744165722C9E}" type="presOf" srcId="{72B6242C-830A-F64C-ABE3-65E410DC4A7D}" destId="{8CCF14A3-8356-DD40-A6B9-5FA504D1CE31}" srcOrd="0" destOrd="4" presId="urn:microsoft.com/office/officeart/2005/8/layout/hList6"/>
    <dgm:cxn modelId="{2375FBB8-BFF7-8C42-AB40-16CE94CEB368}" type="presOf" srcId="{DC7870A8-4B9C-B945-9791-FB24DA6D983A}" destId="{8CCF14A3-8356-DD40-A6B9-5FA504D1CE31}" srcOrd="0" destOrd="5" presId="urn:microsoft.com/office/officeart/2005/8/layout/hList6"/>
    <dgm:cxn modelId="{0997DECA-0135-BE4D-BE5A-D04B6F2939BC}" srcId="{4403454B-1071-FB4F-985D-4A7D88BF9E98}" destId="{9DD9E83F-7B9F-124E-9972-4A85DED37AF1}" srcOrd="0" destOrd="0" parTransId="{7192BFAB-F695-6B4D-86AF-5DB6CFE45076}" sibTransId="{459D2B57-62CB-D345-86A8-566C54FF9E54}"/>
    <dgm:cxn modelId="{D62A88D9-24F9-6242-A691-002FC399BF47}" type="presOf" srcId="{EF250C52-3900-6648-BBA4-288D6624915F}" destId="{6C5B258A-2C1F-8F43-B738-F515DE9ACD28}" srcOrd="0" destOrd="0" presId="urn:microsoft.com/office/officeart/2005/8/layout/hList6"/>
    <dgm:cxn modelId="{0A4037DB-656E-D04F-AECC-5CCD53109D8E}" srcId="{72B6242C-830A-F64C-ABE3-65E410DC4A7D}" destId="{9250B0D5-54CF-A040-A7D1-65EEB4C4F003}" srcOrd="1" destOrd="0" parTransId="{831B1F42-5E32-E64B-BD3B-7F9B34963364}" sibTransId="{E539AA5B-2725-BE4B-8BD7-01AA035FBE66}"/>
    <dgm:cxn modelId="{FBA4A7F1-C122-624C-893F-C5D11448FA64}" type="presOf" srcId="{9DD9E83F-7B9F-124E-9972-4A85DED37AF1}" destId="{8CCF14A3-8356-DD40-A6B9-5FA504D1CE31}" srcOrd="0" destOrd="1" presId="urn:microsoft.com/office/officeart/2005/8/layout/hList6"/>
    <dgm:cxn modelId="{1DE025F2-81C7-4A46-8280-5F0E4DB5B99C}" type="presParOf" srcId="{8CD5285F-BBBE-5547-9F6B-0EFF498B8385}" destId="{6C5B258A-2C1F-8F43-B738-F515DE9ACD28}" srcOrd="0" destOrd="0" presId="urn:microsoft.com/office/officeart/2005/8/layout/hList6"/>
    <dgm:cxn modelId="{11A20950-F629-FF4E-B9D2-1258FDBE929D}" type="presParOf" srcId="{8CD5285F-BBBE-5547-9F6B-0EFF498B8385}" destId="{AD133A60-9BBA-C74D-9A96-3DBCA27775FB}" srcOrd="1" destOrd="0" presId="urn:microsoft.com/office/officeart/2005/8/layout/hList6"/>
    <dgm:cxn modelId="{351D70E8-9CD0-E94C-B9B2-A674DD232862}" type="presParOf" srcId="{8CD5285F-BBBE-5547-9F6B-0EFF498B8385}" destId="{FDFF03DF-62D1-1F4C-AD0A-C02ADF796129}" srcOrd="2" destOrd="0" presId="urn:microsoft.com/office/officeart/2005/8/layout/hList6"/>
    <dgm:cxn modelId="{345257EA-3E60-E94C-BAF8-BDCE3322A8D1}" type="presParOf" srcId="{8CD5285F-BBBE-5547-9F6B-0EFF498B8385}" destId="{7068AC6F-65EC-9A48-9E93-9472E4D12BC2}" srcOrd="3" destOrd="0" presId="urn:microsoft.com/office/officeart/2005/8/layout/hList6"/>
    <dgm:cxn modelId="{BFEAF237-5288-EB4A-8334-3723D64DAF53}" type="presParOf" srcId="{8CD5285F-BBBE-5547-9F6B-0EFF498B8385}" destId="{8CCF14A3-8356-DD40-A6B9-5FA504D1CE3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3F5402-AF6E-9843-9411-FA1353C0252C}" type="doc">
      <dgm:prSet loTypeId="urn:microsoft.com/office/officeart/2005/8/layout/venn3" loCatId="relationship" qsTypeId="urn:microsoft.com/office/officeart/2005/8/quickstyle/simple3" qsCatId="simple" csTypeId="urn:microsoft.com/office/officeart/2005/8/colors/colorful4" csCatId="colorful" phldr="1"/>
      <dgm:spPr/>
      <dgm:t>
        <a:bodyPr/>
        <a:lstStyle/>
        <a:p>
          <a:endParaRPr lang="en-US"/>
        </a:p>
      </dgm:t>
    </dgm:pt>
    <dgm:pt modelId="{55A3D4EF-BACA-1445-AA00-22D6D6A1451F}">
      <dgm:prSet/>
      <dgm:spPr/>
      <dgm:t>
        <a:bodyPr/>
        <a:lstStyle/>
        <a:p>
          <a:r>
            <a:rPr lang="en-US"/>
            <a:t>Soviet Union </a:t>
          </a:r>
        </a:p>
      </dgm:t>
    </dgm:pt>
    <dgm:pt modelId="{A4D40045-21F4-B046-8693-CA26D16FBD36}" type="parTrans" cxnId="{91407418-1BF9-9748-8304-9209718C4C60}">
      <dgm:prSet/>
      <dgm:spPr/>
      <dgm:t>
        <a:bodyPr/>
        <a:lstStyle/>
        <a:p>
          <a:endParaRPr lang="en-US"/>
        </a:p>
      </dgm:t>
    </dgm:pt>
    <dgm:pt modelId="{630EE951-AE97-F846-9755-A9903A942B16}" type="sibTrans" cxnId="{91407418-1BF9-9748-8304-9209718C4C60}">
      <dgm:prSet/>
      <dgm:spPr/>
      <dgm:t>
        <a:bodyPr/>
        <a:lstStyle/>
        <a:p>
          <a:endParaRPr lang="en-US"/>
        </a:p>
      </dgm:t>
    </dgm:pt>
    <dgm:pt modelId="{B2682C61-FE08-0241-8998-58E916BE9339}">
      <dgm:prSet/>
      <dgm:spPr/>
      <dgm:t>
        <a:bodyPr/>
        <a:lstStyle/>
        <a:p>
          <a:r>
            <a:rPr lang="en-US"/>
            <a:t>Was never able to fully engage in the debate about the essential role of liberal democratic principles in the fundamental ordering of legitimate constitutional orders</a:t>
          </a:r>
        </a:p>
      </dgm:t>
    </dgm:pt>
    <dgm:pt modelId="{17E509D4-AC07-3746-81F8-BF237D1442C0}" type="parTrans" cxnId="{1903F87C-563F-1146-8BF2-0E6304196EBB}">
      <dgm:prSet/>
      <dgm:spPr/>
      <dgm:t>
        <a:bodyPr/>
        <a:lstStyle/>
        <a:p>
          <a:endParaRPr lang="en-US"/>
        </a:p>
      </dgm:t>
    </dgm:pt>
    <dgm:pt modelId="{A4AE0BDD-047D-054B-AA61-47FF95B9D0F8}" type="sibTrans" cxnId="{1903F87C-563F-1146-8BF2-0E6304196EBB}">
      <dgm:prSet/>
      <dgm:spPr/>
      <dgm:t>
        <a:bodyPr/>
        <a:lstStyle/>
        <a:p>
          <a:endParaRPr lang="en-US"/>
        </a:p>
      </dgm:t>
    </dgm:pt>
    <dgm:pt modelId="{C3334B71-D011-AC49-BC86-1FDADC42A7FF}">
      <dgm:prSet/>
      <dgm:spPr/>
      <dgm:t>
        <a:bodyPr/>
        <a:lstStyle/>
        <a:p>
          <a:r>
            <a:rPr lang="en-US" dirty="0"/>
            <a:t>No real development of discourse of constitutionalism</a:t>
          </a:r>
        </a:p>
      </dgm:t>
    </dgm:pt>
    <dgm:pt modelId="{8780614C-2560-A046-ACF6-92010914B382}" type="parTrans" cxnId="{ED75B011-9119-D147-9FD5-C001AA97171D}">
      <dgm:prSet/>
      <dgm:spPr/>
      <dgm:t>
        <a:bodyPr/>
        <a:lstStyle/>
        <a:p>
          <a:endParaRPr lang="en-US"/>
        </a:p>
      </dgm:t>
    </dgm:pt>
    <dgm:pt modelId="{FCFE74C6-F6DF-E845-AD15-3666D2F7FD5D}" type="sibTrans" cxnId="{ED75B011-9119-D147-9FD5-C001AA97171D}">
      <dgm:prSet/>
      <dgm:spPr/>
      <dgm:t>
        <a:bodyPr/>
        <a:lstStyle/>
        <a:p>
          <a:endParaRPr lang="en-US"/>
        </a:p>
      </dgm:t>
    </dgm:pt>
    <dgm:pt modelId="{BB9ACA1B-2594-9B4D-98AE-1F912479E143}">
      <dgm:prSet/>
      <dgm:spPr/>
      <dgm:t>
        <a:bodyPr/>
        <a:lstStyle/>
        <a:p>
          <a:r>
            <a:rPr lang="en-US"/>
            <a:t>Essentially reactive and inward looking</a:t>
          </a:r>
        </a:p>
      </dgm:t>
    </dgm:pt>
    <dgm:pt modelId="{87142E16-32FE-6A49-ACE3-96CC69C5F091}" type="parTrans" cxnId="{9EAF474D-E7F2-F840-9235-529AE3BBB9D3}">
      <dgm:prSet/>
      <dgm:spPr/>
      <dgm:t>
        <a:bodyPr/>
        <a:lstStyle/>
        <a:p>
          <a:endParaRPr lang="en-US"/>
        </a:p>
      </dgm:t>
    </dgm:pt>
    <dgm:pt modelId="{AF88AEB6-BD24-0E41-AB70-1BCC6BC7FB90}" type="sibTrans" cxnId="{9EAF474D-E7F2-F840-9235-529AE3BBB9D3}">
      <dgm:prSet/>
      <dgm:spPr/>
      <dgm:t>
        <a:bodyPr/>
        <a:lstStyle/>
        <a:p>
          <a:endParaRPr lang="en-US"/>
        </a:p>
      </dgm:t>
    </dgm:pt>
    <dgm:pt modelId="{1CAED8F8-1B0C-A14C-B732-FC1795DB7494}">
      <dgm:prSet/>
      <dgm:spPr/>
      <dgm:t>
        <a:bodyPr/>
        <a:lstStyle/>
        <a:p>
          <a:r>
            <a:rPr lang="en-US"/>
            <a:t>Suffered as well from a large gap between Soviet theory and Soviet practice</a:t>
          </a:r>
        </a:p>
      </dgm:t>
    </dgm:pt>
    <dgm:pt modelId="{4AFC5D8F-4EE7-5C49-88FA-465E4CB8736B}" type="parTrans" cxnId="{4739F30B-0138-7449-8F64-6F964E49639A}">
      <dgm:prSet/>
      <dgm:spPr/>
      <dgm:t>
        <a:bodyPr/>
        <a:lstStyle/>
        <a:p>
          <a:endParaRPr lang="en-US"/>
        </a:p>
      </dgm:t>
    </dgm:pt>
    <dgm:pt modelId="{2CC62119-2466-734B-BC94-05A515AC438A}" type="sibTrans" cxnId="{4739F30B-0138-7449-8F64-6F964E49639A}">
      <dgm:prSet/>
      <dgm:spPr/>
      <dgm:t>
        <a:bodyPr/>
        <a:lstStyle/>
        <a:p>
          <a:endParaRPr lang="en-US"/>
        </a:p>
      </dgm:t>
    </dgm:pt>
    <dgm:pt modelId="{AAB0A4F1-347D-3F48-98F8-51ACF77D3845}">
      <dgm:prSet/>
      <dgm:spPr/>
      <dgm:t>
        <a:bodyPr/>
        <a:lstStyle/>
        <a:p>
          <a:r>
            <a:rPr lang="en-US"/>
            <a:t>Legitimacy of its alternative collapses in the wake of Soviet militarism: Hungary (1956); Czechoslovakia (1968).</a:t>
          </a:r>
        </a:p>
      </dgm:t>
    </dgm:pt>
    <dgm:pt modelId="{FC78E627-4746-FC49-8B1F-C99639A032B3}" type="parTrans" cxnId="{40545596-87B6-7646-95E8-E2CE3F4DDBD3}">
      <dgm:prSet/>
      <dgm:spPr/>
      <dgm:t>
        <a:bodyPr/>
        <a:lstStyle/>
        <a:p>
          <a:endParaRPr lang="en-US"/>
        </a:p>
      </dgm:t>
    </dgm:pt>
    <dgm:pt modelId="{665DFBAA-C9E4-514A-A330-F5AB85926117}" type="sibTrans" cxnId="{40545596-87B6-7646-95E8-E2CE3F4DDBD3}">
      <dgm:prSet/>
      <dgm:spPr/>
      <dgm:t>
        <a:bodyPr/>
        <a:lstStyle/>
        <a:p>
          <a:endParaRPr lang="en-US"/>
        </a:p>
      </dgm:t>
    </dgm:pt>
    <dgm:pt modelId="{4E015CFD-945B-5149-ADCF-05C2CC6A3A8F}">
      <dgm:prSet/>
      <dgm:spPr/>
      <dgm:t>
        <a:bodyPr/>
        <a:lstStyle/>
        <a:p>
          <a:r>
            <a:rPr lang="en-US"/>
            <a:t>China </a:t>
          </a:r>
        </a:p>
      </dgm:t>
    </dgm:pt>
    <dgm:pt modelId="{53BEB789-E904-F84B-AEC8-5330A358B2C2}" type="parTrans" cxnId="{D8715BF7-D8D3-1246-B011-A718855F15CC}">
      <dgm:prSet/>
      <dgm:spPr/>
      <dgm:t>
        <a:bodyPr/>
        <a:lstStyle/>
        <a:p>
          <a:endParaRPr lang="en-US"/>
        </a:p>
      </dgm:t>
    </dgm:pt>
    <dgm:pt modelId="{7869E35C-8CB3-3C4B-84C1-7833ECF90660}" type="sibTrans" cxnId="{D8715BF7-D8D3-1246-B011-A718855F15CC}">
      <dgm:prSet/>
      <dgm:spPr/>
      <dgm:t>
        <a:bodyPr/>
        <a:lstStyle/>
        <a:p>
          <a:endParaRPr lang="en-US"/>
        </a:p>
      </dgm:t>
    </dgm:pt>
    <dgm:pt modelId="{AC1B882B-9CDB-FE4F-8E5B-4746226609AA}">
      <dgm:prSet/>
      <dgm:spPr/>
      <dgm:t>
        <a:bodyPr/>
        <a:lstStyle/>
        <a:p>
          <a:r>
            <a:rPr lang="en-US"/>
            <a:t>Great Proletarian Cultural Revolution; essentially out of the loop of international discussion</a:t>
          </a:r>
        </a:p>
      </dgm:t>
    </dgm:pt>
    <dgm:pt modelId="{B8D269CC-9267-8142-A5B7-A79ED26AEF9F}" type="parTrans" cxnId="{CB3EB759-B66A-334D-82FC-23CA567A5E42}">
      <dgm:prSet/>
      <dgm:spPr/>
      <dgm:t>
        <a:bodyPr/>
        <a:lstStyle/>
        <a:p>
          <a:endParaRPr lang="en-US"/>
        </a:p>
      </dgm:t>
    </dgm:pt>
    <dgm:pt modelId="{851F3681-5C7F-0C42-B446-1DAC789692A1}" type="sibTrans" cxnId="{CB3EB759-B66A-334D-82FC-23CA567A5E42}">
      <dgm:prSet/>
      <dgm:spPr/>
      <dgm:t>
        <a:bodyPr/>
        <a:lstStyle/>
        <a:p>
          <a:endParaRPr lang="en-US"/>
        </a:p>
      </dgm:t>
    </dgm:pt>
    <dgm:pt modelId="{C87F9E6D-38CB-6E4C-B81C-69D801D89BAA}">
      <dgm:prSet/>
      <dgm:spPr/>
      <dgm:t>
        <a:bodyPr/>
        <a:lstStyle/>
        <a:p>
          <a:r>
            <a:rPr lang="en-US" sz="1800" dirty="0"/>
            <a:t>Muslim States: 2 Development paths</a:t>
          </a:r>
        </a:p>
      </dgm:t>
    </dgm:pt>
    <dgm:pt modelId="{799FD56C-48F5-B848-A21F-027CEC798D5E}" type="parTrans" cxnId="{17637AFF-23A2-6243-86E6-B37F5B62B293}">
      <dgm:prSet/>
      <dgm:spPr/>
      <dgm:t>
        <a:bodyPr/>
        <a:lstStyle/>
        <a:p>
          <a:endParaRPr lang="en-US"/>
        </a:p>
      </dgm:t>
    </dgm:pt>
    <dgm:pt modelId="{510307F3-7B6C-0145-9C45-55575F0455B5}" type="sibTrans" cxnId="{17637AFF-23A2-6243-86E6-B37F5B62B293}">
      <dgm:prSet/>
      <dgm:spPr/>
      <dgm:t>
        <a:bodyPr/>
        <a:lstStyle/>
        <a:p>
          <a:endParaRPr lang="en-US"/>
        </a:p>
      </dgm:t>
    </dgm:pt>
    <dgm:pt modelId="{8A4D6367-0EBC-F148-B8E2-A274D0206F93}">
      <dgm:prSet custT="1"/>
      <dgm:spPr/>
      <dgm:t>
        <a:bodyPr/>
        <a:lstStyle/>
        <a:p>
          <a:r>
            <a:rPr lang="en-US" sz="1600" dirty="0"/>
            <a:t>Embedding of Islamic principles in ordering state</a:t>
          </a:r>
        </a:p>
      </dgm:t>
    </dgm:pt>
    <dgm:pt modelId="{1D76BBAF-8B65-2E46-9A0F-0D7CE8A4064F}" type="parTrans" cxnId="{F5AEC60B-858E-694C-B110-8F24C41E7ED8}">
      <dgm:prSet/>
      <dgm:spPr/>
      <dgm:t>
        <a:bodyPr/>
        <a:lstStyle/>
        <a:p>
          <a:endParaRPr lang="en-US"/>
        </a:p>
      </dgm:t>
    </dgm:pt>
    <dgm:pt modelId="{514464EF-43C6-4D45-AFA5-77104BB2A922}" type="sibTrans" cxnId="{F5AEC60B-858E-694C-B110-8F24C41E7ED8}">
      <dgm:prSet/>
      <dgm:spPr/>
      <dgm:t>
        <a:bodyPr/>
        <a:lstStyle/>
        <a:p>
          <a:endParaRPr lang="en-US"/>
        </a:p>
      </dgm:t>
    </dgm:pt>
    <dgm:pt modelId="{FC5C0A79-6212-C748-9F75-415662BA1AE1}">
      <dgm:prSet custT="1"/>
      <dgm:spPr/>
      <dgm:t>
        <a:bodyPr/>
        <a:lstStyle/>
        <a:p>
          <a:r>
            <a:rPr lang="en-US" sz="1600" dirty="0"/>
            <a:t>Iran 1979: Establishment of a wholly theocratic constitutional order</a:t>
          </a:r>
        </a:p>
      </dgm:t>
    </dgm:pt>
    <dgm:pt modelId="{73E3CC97-6111-3B40-8662-1CB4565A1925}" type="parTrans" cxnId="{3FB8A6E3-B989-464B-9812-B39940D7571C}">
      <dgm:prSet/>
      <dgm:spPr/>
      <dgm:t>
        <a:bodyPr/>
        <a:lstStyle/>
        <a:p>
          <a:endParaRPr lang="en-US"/>
        </a:p>
      </dgm:t>
    </dgm:pt>
    <dgm:pt modelId="{84B8A00B-D3CA-6541-82EF-0B10220AEE69}" type="sibTrans" cxnId="{3FB8A6E3-B989-464B-9812-B39940D7571C}">
      <dgm:prSet/>
      <dgm:spPr/>
      <dgm:t>
        <a:bodyPr/>
        <a:lstStyle/>
        <a:p>
          <a:endParaRPr lang="en-US"/>
        </a:p>
      </dgm:t>
    </dgm:pt>
    <dgm:pt modelId="{6AB4983A-5C7B-E840-8004-F66E04908963}">
      <dgm:prSet custT="1"/>
      <dgm:spPr/>
      <dgm:t>
        <a:bodyPr/>
        <a:lstStyle/>
        <a:p>
          <a:r>
            <a:rPr lang="en-US" sz="1600" dirty="0"/>
            <a:t>Saudi Arabia?: pre-constitutional order then catching up a sui geris case? Theocratic constitution WITHOUT theocratic constitutionalism</a:t>
          </a:r>
        </a:p>
      </dgm:t>
    </dgm:pt>
    <dgm:pt modelId="{BB2EBE7A-4E47-1B44-BE9D-96C4DD382D82}" type="parTrans" cxnId="{321DF50D-470E-904B-B2B8-B60833F64D98}">
      <dgm:prSet/>
      <dgm:spPr/>
      <dgm:t>
        <a:bodyPr/>
        <a:lstStyle/>
        <a:p>
          <a:endParaRPr lang="en-US"/>
        </a:p>
      </dgm:t>
    </dgm:pt>
    <dgm:pt modelId="{1524C8B2-C522-8B42-9FF4-8CC5EDC6DABA}" type="sibTrans" cxnId="{321DF50D-470E-904B-B2B8-B60833F64D98}">
      <dgm:prSet/>
      <dgm:spPr/>
      <dgm:t>
        <a:bodyPr/>
        <a:lstStyle/>
        <a:p>
          <a:endParaRPr lang="en-US"/>
        </a:p>
      </dgm:t>
    </dgm:pt>
    <dgm:pt modelId="{40DDD15F-07F3-DE49-8AA7-6F3FC75FC334}" type="pres">
      <dgm:prSet presAssocID="{1A3F5402-AF6E-9843-9411-FA1353C0252C}" presName="Name0" presStyleCnt="0">
        <dgm:presLayoutVars>
          <dgm:dir/>
          <dgm:resizeHandles val="exact"/>
        </dgm:presLayoutVars>
      </dgm:prSet>
      <dgm:spPr/>
    </dgm:pt>
    <dgm:pt modelId="{0C63E25F-0C12-E14D-AE78-DF7C53F2B5E7}" type="pres">
      <dgm:prSet presAssocID="{55A3D4EF-BACA-1445-AA00-22D6D6A1451F}" presName="Name5" presStyleLbl="vennNode1" presStyleIdx="0" presStyleCnt="3" custScaleY="117315">
        <dgm:presLayoutVars>
          <dgm:bulletEnabled val="1"/>
        </dgm:presLayoutVars>
      </dgm:prSet>
      <dgm:spPr/>
    </dgm:pt>
    <dgm:pt modelId="{6A2E5CBD-A2B6-D74E-BE12-C044C2F2970D}" type="pres">
      <dgm:prSet presAssocID="{630EE951-AE97-F846-9755-A9903A942B16}" presName="space" presStyleCnt="0"/>
      <dgm:spPr/>
    </dgm:pt>
    <dgm:pt modelId="{7B404D3C-DB34-2647-B3BC-2AE05EDA3869}" type="pres">
      <dgm:prSet presAssocID="{4E015CFD-945B-5149-ADCF-05C2CC6A3A8F}" presName="Name5" presStyleLbl="vennNode1" presStyleIdx="1" presStyleCnt="3" custScaleY="117315">
        <dgm:presLayoutVars>
          <dgm:bulletEnabled val="1"/>
        </dgm:presLayoutVars>
      </dgm:prSet>
      <dgm:spPr/>
    </dgm:pt>
    <dgm:pt modelId="{F24FF177-6B03-9048-8AE5-311CCBE24FCD}" type="pres">
      <dgm:prSet presAssocID="{7869E35C-8CB3-3C4B-84C1-7833ECF90660}" presName="space" presStyleCnt="0"/>
      <dgm:spPr/>
    </dgm:pt>
    <dgm:pt modelId="{672E07F4-6E85-154B-BA4F-AA1C29BC7610}" type="pres">
      <dgm:prSet presAssocID="{C87F9E6D-38CB-6E4C-B81C-69D801D89BAA}" presName="Name5" presStyleLbl="vennNode1" presStyleIdx="2" presStyleCnt="3" custScaleY="117315">
        <dgm:presLayoutVars>
          <dgm:bulletEnabled val="1"/>
        </dgm:presLayoutVars>
      </dgm:prSet>
      <dgm:spPr/>
    </dgm:pt>
  </dgm:ptLst>
  <dgm:cxnLst>
    <dgm:cxn modelId="{F5AEC60B-858E-694C-B110-8F24C41E7ED8}" srcId="{C87F9E6D-38CB-6E4C-B81C-69D801D89BAA}" destId="{8A4D6367-0EBC-F148-B8E2-A274D0206F93}" srcOrd="0" destOrd="0" parTransId="{1D76BBAF-8B65-2E46-9A0F-0D7CE8A4064F}" sibTransId="{514464EF-43C6-4D45-AFA5-77104BB2A922}"/>
    <dgm:cxn modelId="{4739F30B-0138-7449-8F64-6F964E49639A}" srcId="{55A3D4EF-BACA-1445-AA00-22D6D6A1451F}" destId="{1CAED8F8-1B0C-A14C-B732-FC1795DB7494}" srcOrd="3" destOrd="0" parTransId="{4AFC5D8F-4EE7-5C49-88FA-465E4CB8736B}" sibTransId="{2CC62119-2466-734B-BC94-05A515AC438A}"/>
    <dgm:cxn modelId="{321DF50D-470E-904B-B2B8-B60833F64D98}" srcId="{C87F9E6D-38CB-6E4C-B81C-69D801D89BAA}" destId="{6AB4983A-5C7B-E840-8004-F66E04908963}" srcOrd="2" destOrd="0" parTransId="{BB2EBE7A-4E47-1B44-BE9D-96C4DD382D82}" sibTransId="{1524C8B2-C522-8B42-9FF4-8CC5EDC6DABA}"/>
    <dgm:cxn modelId="{ED75B011-9119-D147-9FD5-C001AA97171D}" srcId="{55A3D4EF-BACA-1445-AA00-22D6D6A1451F}" destId="{C3334B71-D011-AC49-BC86-1FDADC42A7FF}" srcOrd="1" destOrd="0" parTransId="{8780614C-2560-A046-ACF6-92010914B382}" sibTransId="{FCFE74C6-F6DF-E845-AD15-3666D2F7FD5D}"/>
    <dgm:cxn modelId="{4685D815-4453-F24E-8092-496A4AEEF742}" type="presOf" srcId="{6AB4983A-5C7B-E840-8004-F66E04908963}" destId="{672E07F4-6E85-154B-BA4F-AA1C29BC7610}" srcOrd="0" destOrd="3" presId="urn:microsoft.com/office/officeart/2005/8/layout/venn3"/>
    <dgm:cxn modelId="{91407418-1BF9-9748-8304-9209718C4C60}" srcId="{1A3F5402-AF6E-9843-9411-FA1353C0252C}" destId="{55A3D4EF-BACA-1445-AA00-22D6D6A1451F}" srcOrd="0" destOrd="0" parTransId="{A4D40045-21F4-B046-8693-CA26D16FBD36}" sibTransId="{630EE951-AE97-F846-9755-A9903A942B16}"/>
    <dgm:cxn modelId="{D048E42E-DC2F-494F-B51A-9C92B7280EB9}" type="presOf" srcId="{BB9ACA1B-2594-9B4D-98AE-1F912479E143}" destId="{0C63E25F-0C12-E14D-AE78-DF7C53F2B5E7}" srcOrd="0" destOrd="3" presId="urn:microsoft.com/office/officeart/2005/8/layout/venn3"/>
    <dgm:cxn modelId="{B35A713A-3821-F542-91D4-D9F265751DD4}" type="presOf" srcId="{C87F9E6D-38CB-6E4C-B81C-69D801D89BAA}" destId="{672E07F4-6E85-154B-BA4F-AA1C29BC7610}" srcOrd="0" destOrd="0" presId="urn:microsoft.com/office/officeart/2005/8/layout/venn3"/>
    <dgm:cxn modelId="{18382046-3879-1242-B27C-6B8181CE5E54}" type="presOf" srcId="{55A3D4EF-BACA-1445-AA00-22D6D6A1451F}" destId="{0C63E25F-0C12-E14D-AE78-DF7C53F2B5E7}" srcOrd="0" destOrd="0" presId="urn:microsoft.com/office/officeart/2005/8/layout/venn3"/>
    <dgm:cxn modelId="{9EAF474D-E7F2-F840-9235-529AE3BBB9D3}" srcId="{55A3D4EF-BACA-1445-AA00-22D6D6A1451F}" destId="{BB9ACA1B-2594-9B4D-98AE-1F912479E143}" srcOrd="2" destOrd="0" parTransId="{87142E16-32FE-6A49-ACE3-96CC69C5F091}" sibTransId="{AF88AEB6-BD24-0E41-AB70-1BCC6BC7FB90}"/>
    <dgm:cxn modelId="{CB3EB759-B66A-334D-82FC-23CA567A5E42}" srcId="{4E015CFD-945B-5149-ADCF-05C2CC6A3A8F}" destId="{AC1B882B-9CDB-FE4F-8E5B-4746226609AA}" srcOrd="0" destOrd="0" parTransId="{B8D269CC-9267-8142-A5B7-A79ED26AEF9F}" sibTransId="{851F3681-5C7F-0C42-B446-1DAC789692A1}"/>
    <dgm:cxn modelId="{1903F87C-563F-1146-8BF2-0E6304196EBB}" srcId="{55A3D4EF-BACA-1445-AA00-22D6D6A1451F}" destId="{B2682C61-FE08-0241-8998-58E916BE9339}" srcOrd="0" destOrd="0" parTransId="{17E509D4-AC07-3746-81F8-BF237D1442C0}" sibTransId="{A4AE0BDD-047D-054B-AA61-47FF95B9D0F8}"/>
    <dgm:cxn modelId="{03379D83-4E0F-204C-B739-2BE48BC4E712}" type="presOf" srcId="{1CAED8F8-1B0C-A14C-B732-FC1795DB7494}" destId="{0C63E25F-0C12-E14D-AE78-DF7C53F2B5E7}" srcOrd="0" destOrd="4" presId="urn:microsoft.com/office/officeart/2005/8/layout/venn3"/>
    <dgm:cxn modelId="{3AF75893-AF30-974C-898D-FEEF5502E229}" type="presOf" srcId="{C3334B71-D011-AC49-BC86-1FDADC42A7FF}" destId="{0C63E25F-0C12-E14D-AE78-DF7C53F2B5E7}" srcOrd="0" destOrd="2" presId="urn:microsoft.com/office/officeart/2005/8/layout/venn3"/>
    <dgm:cxn modelId="{40545596-87B6-7646-95E8-E2CE3F4DDBD3}" srcId="{55A3D4EF-BACA-1445-AA00-22D6D6A1451F}" destId="{AAB0A4F1-347D-3F48-98F8-51ACF77D3845}" srcOrd="4" destOrd="0" parTransId="{FC78E627-4746-FC49-8B1F-C99639A032B3}" sibTransId="{665DFBAA-C9E4-514A-A330-F5AB85926117}"/>
    <dgm:cxn modelId="{E6411E97-58BB-7546-BE35-EF898026AA91}" type="presOf" srcId="{B2682C61-FE08-0241-8998-58E916BE9339}" destId="{0C63E25F-0C12-E14D-AE78-DF7C53F2B5E7}" srcOrd="0" destOrd="1" presId="urn:microsoft.com/office/officeart/2005/8/layout/venn3"/>
    <dgm:cxn modelId="{55FA0AA8-3F14-A646-BE58-B34CEF7BDDB7}" type="presOf" srcId="{8A4D6367-0EBC-F148-B8E2-A274D0206F93}" destId="{672E07F4-6E85-154B-BA4F-AA1C29BC7610}" srcOrd="0" destOrd="1" presId="urn:microsoft.com/office/officeart/2005/8/layout/venn3"/>
    <dgm:cxn modelId="{948E28C1-6666-7245-A4FA-1202C3538A3E}" type="presOf" srcId="{4E015CFD-945B-5149-ADCF-05C2CC6A3A8F}" destId="{7B404D3C-DB34-2647-B3BC-2AE05EDA3869}" srcOrd="0" destOrd="0" presId="urn:microsoft.com/office/officeart/2005/8/layout/venn3"/>
    <dgm:cxn modelId="{67B63CC2-4E0A-4342-B40A-663BF6FEAA29}" type="presOf" srcId="{FC5C0A79-6212-C748-9F75-415662BA1AE1}" destId="{672E07F4-6E85-154B-BA4F-AA1C29BC7610}" srcOrd="0" destOrd="2" presId="urn:microsoft.com/office/officeart/2005/8/layout/venn3"/>
    <dgm:cxn modelId="{CDAFE9D0-B13B-F940-BF05-9D3DCDADECCB}" type="presOf" srcId="{AAB0A4F1-347D-3F48-98F8-51ACF77D3845}" destId="{0C63E25F-0C12-E14D-AE78-DF7C53F2B5E7}" srcOrd="0" destOrd="5" presId="urn:microsoft.com/office/officeart/2005/8/layout/venn3"/>
    <dgm:cxn modelId="{3FB8A6E3-B989-464B-9812-B39940D7571C}" srcId="{C87F9E6D-38CB-6E4C-B81C-69D801D89BAA}" destId="{FC5C0A79-6212-C748-9F75-415662BA1AE1}" srcOrd="1" destOrd="0" parTransId="{73E3CC97-6111-3B40-8662-1CB4565A1925}" sibTransId="{84B8A00B-D3CA-6541-82EF-0B10220AEE69}"/>
    <dgm:cxn modelId="{96CC75E4-7B1F-B643-9705-E15BD1C03FB0}" type="presOf" srcId="{AC1B882B-9CDB-FE4F-8E5B-4746226609AA}" destId="{7B404D3C-DB34-2647-B3BC-2AE05EDA3869}" srcOrd="0" destOrd="1" presId="urn:microsoft.com/office/officeart/2005/8/layout/venn3"/>
    <dgm:cxn modelId="{D8715BF7-D8D3-1246-B011-A718855F15CC}" srcId="{1A3F5402-AF6E-9843-9411-FA1353C0252C}" destId="{4E015CFD-945B-5149-ADCF-05C2CC6A3A8F}" srcOrd="1" destOrd="0" parTransId="{53BEB789-E904-F84B-AEC8-5330A358B2C2}" sibTransId="{7869E35C-8CB3-3C4B-84C1-7833ECF90660}"/>
    <dgm:cxn modelId="{CF0AB7F8-E13B-B046-A846-B3F174E1A289}" type="presOf" srcId="{1A3F5402-AF6E-9843-9411-FA1353C0252C}" destId="{40DDD15F-07F3-DE49-8AA7-6F3FC75FC334}" srcOrd="0" destOrd="0" presId="urn:microsoft.com/office/officeart/2005/8/layout/venn3"/>
    <dgm:cxn modelId="{17637AFF-23A2-6243-86E6-B37F5B62B293}" srcId="{1A3F5402-AF6E-9843-9411-FA1353C0252C}" destId="{C87F9E6D-38CB-6E4C-B81C-69D801D89BAA}" srcOrd="2" destOrd="0" parTransId="{799FD56C-48F5-B848-A21F-027CEC798D5E}" sibTransId="{510307F3-7B6C-0145-9C45-55575F0455B5}"/>
    <dgm:cxn modelId="{CEA0B877-75E6-B94D-AB0C-5D07C1729734}" type="presParOf" srcId="{40DDD15F-07F3-DE49-8AA7-6F3FC75FC334}" destId="{0C63E25F-0C12-E14D-AE78-DF7C53F2B5E7}" srcOrd="0" destOrd="0" presId="urn:microsoft.com/office/officeart/2005/8/layout/venn3"/>
    <dgm:cxn modelId="{CF72D64F-C7C7-0040-8341-8F28D58E21EB}" type="presParOf" srcId="{40DDD15F-07F3-DE49-8AA7-6F3FC75FC334}" destId="{6A2E5CBD-A2B6-D74E-BE12-C044C2F2970D}" srcOrd="1" destOrd="0" presId="urn:microsoft.com/office/officeart/2005/8/layout/venn3"/>
    <dgm:cxn modelId="{9C7D2897-35F3-2848-B8EA-202834E5D36D}" type="presParOf" srcId="{40DDD15F-07F3-DE49-8AA7-6F3FC75FC334}" destId="{7B404D3C-DB34-2647-B3BC-2AE05EDA3869}" srcOrd="2" destOrd="0" presId="urn:microsoft.com/office/officeart/2005/8/layout/venn3"/>
    <dgm:cxn modelId="{9AC15B78-9F12-3D4A-80E3-9002F5897AD1}" type="presParOf" srcId="{40DDD15F-07F3-DE49-8AA7-6F3FC75FC334}" destId="{F24FF177-6B03-9048-8AE5-311CCBE24FCD}" srcOrd="3" destOrd="0" presId="urn:microsoft.com/office/officeart/2005/8/layout/venn3"/>
    <dgm:cxn modelId="{C9D41EE9-F363-234A-995E-030B374513B0}" type="presParOf" srcId="{40DDD15F-07F3-DE49-8AA7-6F3FC75FC334}" destId="{672E07F4-6E85-154B-BA4F-AA1C29BC7610}"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A928C-C722-5547-BBB0-349A26C3427A}" type="doc">
      <dgm:prSet loTypeId="urn:microsoft.com/office/officeart/2005/8/layout/vList2" loCatId="list" qsTypeId="urn:microsoft.com/office/officeart/2005/8/quickstyle/simple3" qsCatId="simple" csTypeId="urn:microsoft.com/office/officeart/2005/8/colors/accent6_4" csCatId="accent6"/>
      <dgm:spPr/>
      <dgm:t>
        <a:bodyPr/>
        <a:lstStyle/>
        <a:p>
          <a:endParaRPr lang="en-US"/>
        </a:p>
      </dgm:t>
    </dgm:pt>
    <dgm:pt modelId="{DE301F60-899C-4A47-AF4A-0452AC2E76CF}">
      <dgm:prSet/>
      <dgm:spPr/>
      <dgm:t>
        <a:bodyPr/>
        <a:lstStyle/>
        <a:p>
          <a:r>
            <a:rPr lang="en-US"/>
            <a:t>Theocracy points to the source of substantive principles and rules. </a:t>
          </a:r>
        </a:p>
      </dgm:t>
    </dgm:pt>
    <dgm:pt modelId="{527928B7-705E-A74B-903E-94E3154AD1D8}" type="parTrans" cxnId="{08ADEA1B-8C02-9E4B-9B74-37D6B9110F86}">
      <dgm:prSet/>
      <dgm:spPr/>
      <dgm:t>
        <a:bodyPr/>
        <a:lstStyle/>
        <a:p>
          <a:endParaRPr lang="en-US"/>
        </a:p>
      </dgm:t>
    </dgm:pt>
    <dgm:pt modelId="{C5825618-3DFD-C14B-8578-15FC96B504ED}" type="sibTrans" cxnId="{08ADEA1B-8C02-9E4B-9B74-37D6B9110F86}">
      <dgm:prSet/>
      <dgm:spPr/>
      <dgm:t>
        <a:bodyPr/>
        <a:lstStyle/>
        <a:p>
          <a:endParaRPr lang="en-US"/>
        </a:p>
      </dgm:t>
    </dgm:pt>
    <dgm:pt modelId="{9766844F-C50B-4148-95CB-326545860561}">
      <dgm:prSet/>
      <dgm:spPr/>
      <dgm:t>
        <a:bodyPr/>
        <a:lstStyle/>
        <a:p>
          <a:r>
            <a:rPr lang="en-US"/>
            <a:t>But a divine source of rules does not necessarily suggest the form of its implementation among the community of believers and those under their control. </a:t>
          </a:r>
        </a:p>
      </dgm:t>
    </dgm:pt>
    <dgm:pt modelId="{43DE7720-303E-5F46-BA90-CCE620A2994B}" type="parTrans" cxnId="{549204B1-8BE0-EB49-95F4-B802BFA1141C}">
      <dgm:prSet/>
      <dgm:spPr/>
      <dgm:t>
        <a:bodyPr/>
        <a:lstStyle/>
        <a:p>
          <a:endParaRPr lang="en-US"/>
        </a:p>
      </dgm:t>
    </dgm:pt>
    <dgm:pt modelId="{50D3148E-2E72-E04F-B03C-AE6D0B19949E}" type="sibTrans" cxnId="{549204B1-8BE0-EB49-95F4-B802BFA1141C}">
      <dgm:prSet/>
      <dgm:spPr/>
      <dgm:t>
        <a:bodyPr/>
        <a:lstStyle/>
        <a:p>
          <a:endParaRPr lang="en-US"/>
        </a:p>
      </dgm:t>
    </dgm:pt>
    <dgm:pt modelId="{9C2B07CE-FEB9-9640-AC12-537965E6C286}">
      <dgm:prSet/>
      <dgm:spPr/>
      <dgm:t>
        <a:bodyPr/>
        <a:lstStyle/>
        <a:p>
          <a:r>
            <a:rPr lang="en-US"/>
            <a:t>For that purpose, there must be a connection between divine will and divine command in a form reducible to law. </a:t>
          </a:r>
        </a:p>
      </dgm:t>
    </dgm:pt>
    <dgm:pt modelId="{40F37253-072D-DF4E-9144-95AD9BBA9F64}" type="parTrans" cxnId="{F50830D2-9FF5-F840-9F22-1977159A0F73}">
      <dgm:prSet/>
      <dgm:spPr/>
      <dgm:t>
        <a:bodyPr/>
        <a:lstStyle/>
        <a:p>
          <a:endParaRPr lang="en-US"/>
        </a:p>
      </dgm:t>
    </dgm:pt>
    <dgm:pt modelId="{BE57402E-2101-4B41-92BA-EC758FE2EFFC}" type="sibTrans" cxnId="{F50830D2-9FF5-F840-9F22-1977159A0F73}">
      <dgm:prSet/>
      <dgm:spPr/>
      <dgm:t>
        <a:bodyPr/>
        <a:lstStyle/>
        <a:p>
          <a:endParaRPr lang="en-US"/>
        </a:p>
      </dgm:t>
    </dgm:pt>
    <dgm:pt modelId="{7D346D71-00C5-C945-80BE-AF63A9FB4F2E}">
      <dgm:prSet/>
      <dgm:spPr/>
      <dgm:t>
        <a:bodyPr/>
        <a:lstStyle/>
        <a:p>
          <a:r>
            <a:rPr lang="en-US"/>
            <a:t>There must also be an institutional mechanism for implementing that divine will in legal form. </a:t>
          </a:r>
        </a:p>
      </dgm:t>
    </dgm:pt>
    <dgm:pt modelId="{4EB68D78-7B34-5648-8D71-731EF4B26EA9}" type="parTrans" cxnId="{4BF692BE-53A3-CE46-97AA-CB90E14DB62D}">
      <dgm:prSet/>
      <dgm:spPr/>
      <dgm:t>
        <a:bodyPr/>
        <a:lstStyle/>
        <a:p>
          <a:endParaRPr lang="en-US"/>
        </a:p>
      </dgm:t>
    </dgm:pt>
    <dgm:pt modelId="{9146F2F9-4478-C041-BBBE-BA1BD46225E6}" type="sibTrans" cxnId="{4BF692BE-53A3-CE46-97AA-CB90E14DB62D}">
      <dgm:prSet/>
      <dgm:spPr/>
      <dgm:t>
        <a:bodyPr/>
        <a:lstStyle/>
        <a:p>
          <a:endParaRPr lang="en-US"/>
        </a:p>
      </dgm:t>
    </dgm:pt>
    <dgm:pt modelId="{486AAF31-276B-964A-A7BD-CBCC55116847}">
      <dgm:prSet/>
      <dgm:spPr/>
      <dgm:t>
        <a:bodyPr/>
        <a:lstStyle/>
        <a:p>
          <a:r>
            <a:rPr lang="en-US"/>
            <a:t>But they suggest no connection to constitutionalism. </a:t>
          </a:r>
        </a:p>
      </dgm:t>
    </dgm:pt>
    <dgm:pt modelId="{0334BDF8-141D-C04A-A832-E269A5BAC07F}" type="parTrans" cxnId="{46749289-ED05-1E4B-A9CB-80C6F64F4340}">
      <dgm:prSet/>
      <dgm:spPr/>
      <dgm:t>
        <a:bodyPr/>
        <a:lstStyle/>
        <a:p>
          <a:endParaRPr lang="en-US"/>
        </a:p>
      </dgm:t>
    </dgm:pt>
    <dgm:pt modelId="{22094336-645B-B34E-8034-D44E259C994E}" type="sibTrans" cxnId="{46749289-ED05-1E4B-A9CB-80C6F64F4340}">
      <dgm:prSet/>
      <dgm:spPr/>
      <dgm:t>
        <a:bodyPr/>
        <a:lstStyle/>
        <a:p>
          <a:endParaRPr lang="en-US"/>
        </a:p>
      </dgm:t>
    </dgm:pt>
    <dgm:pt modelId="{0657E118-3949-9B42-81AC-1F8DA42DDCA0}">
      <dgm:prSet/>
      <dgm:spPr/>
      <dgm:t>
        <a:bodyPr/>
        <a:lstStyle/>
        <a:p>
          <a:r>
            <a:rPr lang="en-US"/>
            <a:t>A government of priests is not understood as a government of laws whose powers are restricted and defined, and whose construction respects rule of law norms.</a:t>
          </a:r>
        </a:p>
      </dgm:t>
    </dgm:pt>
    <dgm:pt modelId="{FB911172-2A68-1145-805D-D6DBC647ABE5}" type="parTrans" cxnId="{1A34AB86-CF15-8841-A889-3BD44A71791A}">
      <dgm:prSet/>
      <dgm:spPr/>
      <dgm:t>
        <a:bodyPr/>
        <a:lstStyle/>
        <a:p>
          <a:endParaRPr lang="en-US"/>
        </a:p>
      </dgm:t>
    </dgm:pt>
    <dgm:pt modelId="{75CBEDD8-6594-E54C-B2B3-A2D810E4299F}" type="sibTrans" cxnId="{1A34AB86-CF15-8841-A889-3BD44A71791A}">
      <dgm:prSet/>
      <dgm:spPr/>
      <dgm:t>
        <a:bodyPr/>
        <a:lstStyle/>
        <a:p>
          <a:endParaRPr lang="en-US"/>
        </a:p>
      </dgm:t>
    </dgm:pt>
    <dgm:pt modelId="{05B9F3EF-0F73-9241-B011-9ADFABCD9E4A}">
      <dgm:prSet/>
      <dgm:spPr/>
      <dgm:t>
        <a:bodyPr/>
        <a:lstStyle/>
        <a:p>
          <a:r>
            <a:rPr lang="en-US"/>
            <a:t>The conventional understanding of theocracy, then, is a gateway to the more difficult question of implementation. </a:t>
          </a:r>
        </a:p>
      </dgm:t>
    </dgm:pt>
    <dgm:pt modelId="{5143F358-A697-0C48-8A02-833C53A3224E}" type="parTrans" cxnId="{39621EBE-2E53-CC4C-AB62-3632F2666372}">
      <dgm:prSet/>
      <dgm:spPr/>
      <dgm:t>
        <a:bodyPr/>
        <a:lstStyle/>
        <a:p>
          <a:endParaRPr lang="en-US"/>
        </a:p>
      </dgm:t>
    </dgm:pt>
    <dgm:pt modelId="{3FB81241-1352-D349-83E3-E135892F0F11}" type="sibTrans" cxnId="{39621EBE-2E53-CC4C-AB62-3632F2666372}">
      <dgm:prSet/>
      <dgm:spPr/>
      <dgm:t>
        <a:bodyPr/>
        <a:lstStyle/>
        <a:p>
          <a:endParaRPr lang="en-US"/>
        </a:p>
      </dgm:t>
    </dgm:pt>
    <dgm:pt modelId="{AFFE10C1-8535-0649-B322-A3E76C92DE33}">
      <dgm:prSet/>
      <dgm:spPr/>
      <dgm:t>
        <a:bodyPr/>
        <a:lstStyle/>
        <a:p>
          <a:r>
            <a:rPr lang="en-US"/>
            <a:t>Questions of theocracy, for example, produce discussion of </a:t>
          </a:r>
          <a:r>
            <a:rPr lang="en-US" b="1" i="1"/>
            <a:t>theonomy</a:t>
          </a:r>
          <a:r>
            <a:rPr lang="en-US"/>
            <a:t> or divine nomocracy-"government administered in accordance with a divine system of law.”’</a:t>
          </a:r>
        </a:p>
      </dgm:t>
    </dgm:pt>
    <dgm:pt modelId="{57654123-CD73-AB46-BCE9-42AF4E310663}" type="parTrans" cxnId="{39CC6432-20BD-674C-AEF1-05E1BC3A4CA5}">
      <dgm:prSet/>
      <dgm:spPr/>
      <dgm:t>
        <a:bodyPr/>
        <a:lstStyle/>
        <a:p>
          <a:endParaRPr lang="en-US"/>
        </a:p>
      </dgm:t>
    </dgm:pt>
    <dgm:pt modelId="{226708DC-8D17-AE4A-9691-C9F1924E3A8A}" type="sibTrans" cxnId="{39CC6432-20BD-674C-AEF1-05E1BC3A4CA5}">
      <dgm:prSet/>
      <dgm:spPr/>
      <dgm:t>
        <a:bodyPr/>
        <a:lstStyle/>
        <a:p>
          <a:endParaRPr lang="en-US"/>
        </a:p>
      </dgm:t>
    </dgm:pt>
    <dgm:pt modelId="{46C91F8E-08FD-F649-870B-B290D1FA844B}">
      <dgm:prSet/>
      <dgm:spPr/>
      <dgm:t>
        <a:bodyPr/>
        <a:lstStyle/>
        <a:p>
          <a:r>
            <a:rPr lang="en-US"/>
            <a:t>Theocracy, on the other hand, may suggest a direct rule of the Divine through unalterable and inflexible commands. </a:t>
          </a:r>
        </a:p>
      </dgm:t>
    </dgm:pt>
    <dgm:pt modelId="{ADF6875E-5711-1E4A-9847-A41B829EF3BB}" type="parTrans" cxnId="{93B44328-9382-EC49-B53B-7173C25F4B60}">
      <dgm:prSet/>
      <dgm:spPr/>
      <dgm:t>
        <a:bodyPr/>
        <a:lstStyle/>
        <a:p>
          <a:endParaRPr lang="en-US"/>
        </a:p>
      </dgm:t>
    </dgm:pt>
    <dgm:pt modelId="{E534E4AC-0F42-0947-AD20-6DA7AB1F1E86}" type="sibTrans" cxnId="{93B44328-9382-EC49-B53B-7173C25F4B60}">
      <dgm:prSet/>
      <dgm:spPr/>
      <dgm:t>
        <a:bodyPr/>
        <a:lstStyle/>
        <a:p>
          <a:endParaRPr lang="en-US"/>
        </a:p>
      </dgm:t>
    </dgm:pt>
    <dgm:pt modelId="{F70DAE71-85A3-6848-8B01-846EFBE4DEB9}">
      <dgm:prSet/>
      <dgm:spPr/>
      <dgm:t>
        <a:bodyPr/>
        <a:lstStyle/>
        <a:p>
          <a:r>
            <a:rPr lang="en-US"/>
            <a:t>Theocracy, narrowly understood, points to a subset of the inquiry demanded within a constitutionalism framework. Implementation of a certain form does not necessarily follow from the acceptance of the supremacy of a divinely-mandated system of behavioral norms.</a:t>
          </a:r>
        </a:p>
      </dgm:t>
    </dgm:pt>
    <dgm:pt modelId="{6D624852-924B-1F42-B1B6-F4425D03A981}" type="parTrans" cxnId="{5556043B-189E-E041-A300-2F707F80733A}">
      <dgm:prSet/>
      <dgm:spPr/>
      <dgm:t>
        <a:bodyPr/>
        <a:lstStyle/>
        <a:p>
          <a:endParaRPr lang="en-US"/>
        </a:p>
      </dgm:t>
    </dgm:pt>
    <dgm:pt modelId="{BD742C4A-80E6-EB4E-AFDA-29BF4CD420C2}" type="sibTrans" cxnId="{5556043B-189E-E041-A300-2F707F80733A}">
      <dgm:prSet/>
      <dgm:spPr/>
      <dgm:t>
        <a:bodyPr/>
        <a:lstStyle/>
        <a:p>
          <a:endParaRPr lang="en-US"/>
        </a:p>
      </dgm:t>
    </dgm:pt>
    <dgm:pt modelId="{3F575130-7743-7446-A3FE-64BA4187493F}" type="pres">
      <dgm:prSet presAssocID="{729A928C-C722-5547-BBB0-349A26C3427A}" presName="linear" presStyleCnt="0">
        <dgm:presLayoutVars>
          <dgm:animLvl val="lvl"/>
          <dgm:resizeHandles val="exact"/>
        </dgm:presLayoutVars>
      </dgm:prSet>
      <dgm:spPr/>
    </dgm:pt>
    <dgm:pt modelId="{FDB9779A-26C2-2A4A-8014-644B20D108B7}" type="pres">
      <dgm:prSet presAssocID="{DE301F60-899C-4A47-AF4A-0452AC2E76CF}" presName="parentText" presStyleLbl="node1" presStyleIdx="0" presStyleCnt="3">
        <dgm:presLayoutVars>
          <dgm:chMax val="0"/>
          <dgm:bulletEnabled val="1"/>
        </dgm:presLayoutVars>
      </dgm:prSet>
      <dgm:spPr/>
    </dgm:pt>
    <dgm:pt modelId="{5AB59379-3265-524F-9218-0DC2BFB58154}" type="pres">
      <dgm:prSet presAssocID="{DE301F60-899C-4A47-AF4A-0452AC2E76CF}" presName="childText" presStyleLbl="revTx" presStyleIdx="0" presStyleCnt="3">
        <dgm:presLayoutVars>
          <dgm:bulletEnabled val="1"/>
        </dgm:presLayoutVars>
      </dgm:prSet>
      <dgm:spPr/>
    </dgm:pt>
    <dgm:pt modelId="{0E520E78-2064-7F48-9800-F6A4FB2ED370}" type="pres">
      <dgm:prSet presAssocID="{486AAF31-276B-964A-A7BD-CBCC55116847}" presName="parentText" presStyleLbl="node1" presStyleIdx="1" presStyleCnt="3">
        <dgm:presLayoutVars>
          <dgm:chMax val="0"/>
          <dgm:bulletEnabled val="1"/>
        </dgm:presLayoutVars>
      </dgm:prSet>
      <dgm:spPr/>
    </dgm:pt>
    <dgm:pt modelId="{6A30E2A7-5E64-8046-AA65-E0F736B43F9D}" type="pres">
      <dgm:prSet presAssocID="{486AAF31-276B-964A-A7BD-CBCC55116847}" presName="childText" presStyleLbl="revTx" presStyleIdx="1" presStyleCnt="3">
        <dgm:presLayoutVars>
          <dgm:bulletEnabled val="1"/>
        </dgm:presLayoutVars>
      </dgm:prSet>
      <dgm:spPr/>
    </dgm:pt>
    <dgm:pt modelId="{B84E97B2-DD1A-F04B-BD4D-A0D98B47C208}" type="pres">
      <dgm:prSet presAssocID="{05B9F3EF-0F73-9241-B011-9ADFABCD9E4A}" presName="parentText" presStyleLbl="node1" presStyleIdx="2" presStyleCnt="3">
        <dgm:presLayoutVars>
          <dgm:chMax val="0"/>
          <dgm:bulletEnabled val="1"/>
        </dgm:presLayoutVars>
      </dgm:prSet>
      <dgm:spPr/>
    </dgm:pt>
    <dgm:pt modelId="{A2067D5E-8C73-6348-8084-22A5D30C97DD}" type="pres">
      <dgm:prSet presAssocID="{05B9F3EF-0F73-9241-B011-9ADFABCD9E4A}" presName="childText" presStyleLbl="revTx" presStyleIdx="2" presStyleCnt="3">
        <dgm:presLayoutVars>
          <dgm:bulletEnabled val="1"/>
        </dgm:presLayoutVars>
      </dgm:prSet>
      <dgm:spPr/>
    </dgm:pt>
  </dgm:ptLst>
  <dgm:cxnLst>
    <dgm:cxn modelId="{D5F34C12-E19B-114F-8360-FF75046D53E5}" type="presOf" srcId="{05B9F3EF-0F73-9241-B011-9ADFABCD9E4A}" destId="{B84E97B2-DD1A-F04B-BD4D-A0D98B47C208}" srcOrd="0" destOrd="0" presId="urn:microsoft.com/office/officeart/2005/8/layout/vList2"/>
    <dgm:cxn modelId="{70A7A41A-1C2A-8740-9305-893E86E447E1}" type="presOf" srcId="{486AAF31-276B-964A-A7BD-CBCC55116847}" destId="{0E520E78-2064-7F48-9800-F6A4FB2ED370}" srcOrd="0" destOrd="0" presId="urn:microsoft.com/office/officeart/2005/8/layout/vList2"/>
    <dgm:cxn modelId="{08ADEA1B-8C02-9E4B-9B74-37D6B9110F86}" srcId="{729A928C-C722-5547-BBB0-349A26C3427A}" destId="{DE301F60-899C-4A47-AF4A-0452AC2E76CF}" srcOrd="0" destOrd="0" parTransId="{527928B7-705E-A74B-903E-94E3154AD1D8}" sibTransId="{C5825618-3DFD-C14B-8578-15FC96B504ED}"/>
    <dgm:cxn modelId="{93B44328-9382-EC49-B53B-7173C25F4B60}" srcId="{05B9F3EF-0F73-9241-B011-9ADFABCD9E4A}" destId="{46C91F8E-08FD-F649-870B-B290D1FA844B}" srcOrd="1" destOrd="0" parTransId="{ADF6875E-5711-1E4A-9847-A41B829EF3BB}" sibTransId="{E534E4AC-0F42-0947-AD20-6DA7AB1F1E86}"/>
    <dgm:cxn modelId="{39CC6432-20BD-674C-AEF1-05E1BC3A4CA5}" srcId="{05B9F3EF-0F73-9241-B011-9ADFABCD9E4A}" destId="{AFFE10C1-8535-0649-B322-A3E76C92DE33}" srcOrd="0" destOrd="0" parTransId="{57654123-CD73-AB46-BCE9-42AF4E310663}" sibTransId="{226708DC-8D17-AE4A-9691-C9F1924E3A8A}"/>
    <dgm:cxn modelId="{CD92DD32-184E-EA42-B779-E001E5475AD6}" type="presOf" srcId="{729A928C-C722-5547-BBB0-349A26C3427A}" destId="{3F575130-7743-7446-A3FE-64BA4187493F}" srcOrd="0" destOrd="0" presId="urn:microsoft.com/office/officeart/2005/8/layout/vList2"/>
    <dgm:cxn modelId="{5556043B-189E-E041-A300-2F707F80733A}" srcId="{05B9F3EF-0F73-9241-B011-9ADFABCD9E4A}" destId="{F70DAE71-85A3-6848-8B01-846EFBE4DEB9}" srcOrd="2" destOrd="0" parTransId="{6D624852-924B-1F42-B1B6-F4425D03A981}" sibTransId="{BD742C4A-80E6-EB4E-AFDA-29BF4CD420C2}"/>
    <dgm:cxn modelId="{53F9D33D-10F2-D449-B773-29B5C243A4F0}" type="presOf" srcId="{F70DAE71-85A3-6848-8B01-846EFBE4DEB9}" destId="{A2067D5E-8C73-6348-8084-22A5D30C97DD}" srcOrd="0" destOrd="2" presId="urn:microsoft.com/office/officeart/2005/8/layout/vList2"/>
    <dgm:cxn modelId="{C6844368-2A6F-CA47-9B42-95560D78AA9C}" type="presOf" srcId="{DE301F60-899C-4A47-AF4A-0452AC2E76CF}" destId="{FDB9779A-26C2-2A4A-8014-644B20D108B7}" srcOrd="0" destOrd="0" presId="urn:microsoft.com/office/officeart/2005/8/layout/vList2"/>
    <dgm:cxn modelId="{C679B27C-19E3-3747-A2C3-03A9E05949ED}" type="presOf" srcId="{46C91F8E-08FD-F649-870B-B290D1FA844B}" destId="{A2067D5E-8C73-6348-8084-22A5D30C97DD}" srcOrd="0" destOrd="1" presId="urn:microsoft.com/office/officeart/2005/8/layout/vList2"/>
    <dgm:cxn modelId="{315FB780-7196-8D4A-8167-E4F9F6C6982D}" type="presOf" srcId="{9766844F-C50B-4148-95CB-326545860561}" destId="{5AB59379-3265-524F-9218-0DC2BFB58154}" srcOrd="0" destOrd="0" presId="urn:microsoft.com/office/officeart/2005/8/layout/vList2"/>
    <dgm:cxn modelId="{1A34AB86-CF15-8841-A889-3BD44A71791A}" srcId="{486AAF31-276B-964A-A7BD-CBCC55116847}" destId="{0657E118-3949-9B42-81AC-1F8DA42DDCA0}" srcOrd="0" destOrd="0" parTransId="{FB911172-2A68-1145-805D-D6DBC647ABE5}" sibTransId="{75CBEDD8-6594-E54C-B2B3-A2D810E4299F}"/>
    <dgm:cxn modelId="{46749289-ED05-1E4B-A9CB-80C6F64F4340}" srcId="{729A928C-C722-5547-BBB0-349A26C3427A}" destId="{486AAF31-276B-964A-A7BD-CBCC55116847}" srcOrd="1" destOrd="0" parTransId="{0334BDF8-141D-C04A-A832-E269A5BAC07F}" sibTransId="{22094336-645B-B34E-8034-D44E259C994E}"/>
    <dgm:cxn modelId="{16E4DA93-6D8C-D846-938A-D46A5F90EBA9}" type="presOf" srcId="{0657E118-3949-9B42-81AC-1F8DA42DDCA0}" destId="{6A30E2A7-5E64-8046-AA65-E0F736B43F9D}" srcOrd="0" destOrd="0" presId="urn:microsoft.com/office/officeart/2005/8/layout/vList2"/>
    <dgm:cxn modelId="{549204B1-8BE0-EB49-95F4-B802BFA1141C}" srcId="{DE301F60-899C-4A47-AF4A-0452AC2E76CF}" destId="{9766844F-C50B-4148-95CB-326545860561}" srcOrd="0" destOrd="0" parTransId="{43DE7720-303E-5F46-BA90-CCE620A2994B}" sibTransId="{50D3148E-2E72-E04F-B03C-AE6D0B19949E}"/>
    <dgm:cxn modelId="{39621EBE-2E53-CC4C-AB62-3632F2666372}" srcId="{729A928C-C722-5547-BBB0-349A26C3427A}" destId="{05B9F3EF-0F73-9241-B011-9ADFABCD9E4A}" srcOrd="2" destOrd="0" parTransId="{5143F358-A697-0C48-8A02-833C53A3224E}" sibTransId="{3FB81241-1352-D349-83E3-E135892F0F11}"/>
    <dgm:cxn modelId="{4BF692BE-53A3-CE46-97AA-CB90E14DB62D}" srcId="{DE301F60-899C-4A47-AF4A-0452AC2E76CF}" destId="{7D346D71-00C5-C945-80BE-AF63A9FB4F2E}" srcOrd="2" destOrd="0" parTransId="{4EB68D78-7B34-5648-8D71-731EF4B26EA9}" sibTransId="{9146F2F9-4478-C041-BBBE-BA1BD46225E6}"/>
    <dgm:cxn modelId="{F50830D2-9FF5-F840-9F22-1977159A0F73}" srcId="{DE301F60-899C-4A47-AF4A-0452AC2E76CF}" destId="{9C2B07CE-FEB9-9640-AC12-537965E6C286}" srcOrd="1" destOrd="0" parTransId="{40F37253-072D-DF4E-9144-95AD9BBA9F64}" sibTransId="{BE57402E-2101-4B41-92BA-EC758FE2EFFC}"/>
    <dgm:cxn modelId="{AA08A4DE-8B54-0E45-ABB2-BF8A806D7423}" type="presOf" srcId="{7D346D71-00C5-C945-80BE-AF63A9FB4F2E}" destId="{5AB59379-3265-524F-9218-0DC2BFB58154}" srcOrd="0" destOrd="2" presId="urn:microsoft.com/office/officeart/2005/8/layout/vList2"/>
    <dgm:cxn modelId="{F6C4D8E1-9BBB-844C-9EE9-8E3364D82D90}" type="presOf" srcId="{AFFE10C1-8535-0649-B322-A3E76C92DE33}" destId="{A2067D5E-8C73-6348-8084-22A5D30C97DD}" srcOrd="0" destOrd="0" presId="urn:microsoft.com/office/officeart/2005/8/layout/vList2"/>
    <dgm:cxn modelId="{C5D775F6-47E9-084C-AB7F-708F70D631CB}" type="presOf" srcId="{9C2B07CE-FEB9-9640-AC12-537965E6C286}" destId="{5AB59379-3265-524F-9218-0DC2BFB58154}" srcOrd="0" destOrd="1" presId="urn:microsoft.com/office/officeart/2005/8/layout/vList2"/>
    <dgm:cxn modelId="{C4DD37FD-BA9C-9549-A302-7CE9482E6887}" type="presParOf" srcId="{3F575130-7743-7446-A3FE-64BA4187493F}" destId="{FDB9779A-26C2-2A4A-8014-644B20D108B7}" srcOrd="0" destOrd="0" presId="urn:microsoft.com/office/officeart/2005/8/layout/vList2"/>
    <dgm:cxn modelId="{F52262AF-4BFF-9049-859E-3CBCD154EE19}" type="presParOf" srcId="{3F575130-7743-7446-A3FE-64BA4187493F}" destId="{5AB59379-3265-524F-9218-0DC2BFB58154}" srcOrd="1" destOrd="0" presId="urn:microsoft.com/office/officeart/2005/8/layout/vList2"/>
    <dgm:cxn modelId="{2718E03D-54C6-164E-9746-99B238E152F5}" type="presParOf" srcId="{3F575130-7743-7446-A3FE-64BA4187493F}" destId="{0E520E78-2064-7F48-9800-F6A4FB2ED370}" srcOrd="2" destOrd="0" presId="urn:microsoft.com/office/officeart/2005/8/layout/vList2"/>
    <dgm:cxn modelId="{6659CE14-6A7D-094D-93E6-8BDF2CBB2955}" type="presParOf" srcId="{3F575130-7743-7446-A3FE-64BA4187493F}" destId="{6A30E2A7-5E64-8046-AA65-E0F736B43F9D}" srcOrd="3" destOrd="0" presId="urn:microsoft.com/office/officeart/2005/8/layout/vList2"/>
    <dgm:cxn modelId="{040DDBD7-905B-6C4A-8F88-1D06CFF29C9D}" type="presParOf" srcId="{3F575130-7743-7446-A3FE-64BA4187493F}" destId="{B84E97B2-DD1A-F04B-BD4D-A0D98B47C208}" srcOrd="4" destOrd="0" presId="urn:microsoft.com/office/officeart/2005/8/layout/vList2"/>
    <dgm:cxn modelId="{243C5731-F23D-1641-A965-D62933CF38A2}" type="presParOf" srcId="{3F575130-7743-7446-A3FE-64BA4187493F}" destId="{A2067D5E-8C73-6348-8084-22A5D30C97D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C8F809-3596-FD48-B535-D48777AC39F5}" type="doc">
      <dgm:prSet loTypeId="urn:microsoft.com/office/officeart/2005/8/layout/chevron2" loCatId="process" qsTypeId="urn:microsoft.com/office/officeart/2005/8/quickstyle/simple3" qsCatId="simple" csTypeId="urn:microsoft.com/office/officeart/2005/8/colors/colorful1" csCatId="colorful"/>
      <dgm:spPr/>
      <dgm:t>
        <a:bodyPr/>
        <a:lstStyle/>
        <a:p>
          <a:endParaRPr lang="en-US"/>
        </a:p>
      </dgm:t>
    </dgm:pt>
    <dgm:pt modelId="{5FCD636F-8785-654F-984B-F7F1ADDE31CF}">
      <dgm:prSet/>
      <dgm:spPr/>
      <dgm:t>
        <a:bodyPr/>
        <a:lstStyle/>
        <a:p>
          <a:r>
            <a:rPr lang="en-US"/>
            <a:t>First, </a:t>
          </a:r>
        </a:p>
      </dgm:t>
    </dgm:pt>
    <dgm:pt modelId="{30BCE43D-E747-1647-869C-C376AB23C1C4}" type="parTrans" cxnId="{9172936C-5E00-5E41-B2B8-A0DDDF266675}">
      <dgm:prSet/>
      <dgm:spPr/>
      <dgm:t>
        <a:bodyPr/>
        <a:lstStyle/>
        <a:p>
          <a:endParaRPr lang="en-US"/>
        </a:p>
      </dgm:t>
    </dgm:pt>
    <dgm:pt modelId="{53197E57-7C87-1743-B17D-B34C103CCC80}" type="sibTrans" cxnId="{9172936C-5E00-5E41-B2B8-A0DDDF266675}">
      <dgm:prSet/>
      <dgm:spPr/>
      <dgm:t>
        <a:bodyPr/>
        <a:lstStyle/>
        <a:p>
          <a:endParaRPr lang="en-US"/>
        </a:p>
      </dgm:t>
    </dgm:pt>
    <dgm:pt modelId="{90D99B47-C90A-0D4E-BF06-5EA6EA3A8606}">
      <dgm:prSet/>
      <dgm:spPr/>
      <dgm:t>
        <a:bodyPr/>
        <a:lstStyle/>
        <a:p>
          <a:r>
            <a:rPr lang="en-US"/>
            <a:t>The forms of "rule of law" constitutionalism are observed. The government constituted is in some great sense democratic. </a:t>
          </a:r>
        </a:p>
      </dgm:t>
    </dgm:pt>
    <dgm:pt modelId="{CA13B02D-DC04-624A-A364-969FEB924954}" type="parTrans" cxnId="{49E452F2-4619-3247-A33A-7EEB9DC22939}">
      <dgm:prSet/>
      <dgm:spPr/>
      <dgm:t>
        <a:bodyPr/>
        <a:lstStyle/>
        <a:p>
          <a:endParaRPr lang="en-US"/>
        </a:p>
      </dgm:t>
    </dgm:pt>
    <dgm:pt modelId="{2A5040F2-7DEB-F045-A3E3-98F169026964}" type="sibTrans" cxnId="{49E452F2-4619-3247-A33A-7EEB9DC22939}">
      <dgm:prSet/>
      <dgm:spPr/>
      <dgm:t>
        <a:bodyPr/>
        <a:lstStyle/>
        <a:p>
          <a:endParaRPr lang="en-US"/>
        </a:p>
      </dgm:t>
    </dgm:pt>
    <dgm:pt modelId="{DC66E180-2BAE-0943-9076-3504A58349EB}">
      <dgm:prSet/>
      <dgm:spPr/>
      <dgm:t>
        <a:bodyPr/>
        <a:lstStyle/>
        <a:p>
          <a:r>
            <a:rPr lang="en-US"/>
            <a:t>There is a significant element of separation of powers in the construction of the state apparatus. </a:t>
          </a:r>
        </a:p>
      </dgm:t>
    </dgm:pt>
    <dgm:pt modelId="{8F73A8EA-D629-8041-BFAB-773A356B2E21}" type="parTrans" cxnId="{0C734EA6-4561-DD45-B4AF-52EC79825871}">
      <dgm:prSet/>
      <dgm:spPr/>
      <dgm:t>
        <a:bodyPr/>
        <a:lstStyle/>
        <a:p>
          <a:endParaRPr lang="en-US"/>
        </a:p>
      </dgm:t>
    </dgm:pt>
    <dgm:pt modelId="{E15ABA73-3ED1-4C46-820A-17EDCA1D0944}" type="sibTrans" cxnId="{0C734EA6-4561-DD45-B4AF-52EC79825871}">
      <dgm:prSet/>
      <dgm:spPr/>
      <dgm:t>
        <a:bodyPr/>
        <a:lstStyle/>
        <a:p>
          <a:endParaRPr lang="en-US"/>
        </a:p>
      </dgm:t>
    </dgm:pt>
    <dgm:pt modelId="{B62D4E70-FBA4-A344-9F90-8CCC18A512CA}">
      <dgm:prSet/>
      <dgm:spPr/>
      <dgm:t>
        <a:bodyPr/>
        <a:lstStyle/>
        <a:p>
          <a:r>
            <a:rPr lang="en-US"/>
            <a:t>Second</a:t>
          </a:r>
        </a:p>
      </dgm:t>
    </dgm:pt>
    <dgm:pt modelId="{4622AF08-64F5-6241-BBCE-0786897E5DEF}" type="parTrans" cxnId="{D2931A95-E251-384D-BABA-373596970FE1}">
      <dgm:prSet/>
      <dgm:spPr/>
      <dgm:t>
        <a:bodyPr/>
        <a:lstStyle/>
        <a:p>
          <a:endParaRPr lang="en-US"/>
        </a:p>
      </dgm:t>
    </dgm:pt>
    <dgm:pt modelId="{EC5BA730-F993-2248-A94B-9CC5C062FC6B}" type="sibTrans" cxnId="{D2931A95-E251-384D-BABA-373596970FE1}">
      <dgm:prSet/>
      <dgm:spPr/>
      <dgm:t>
        <a:bodyPr/>
        <a:lstStyle/>
        <a:p>
          <a:endParaRPr lang="en-US"/>
        </a:p>
      </dgm:t>
    </dgm:pt>
    <dgm:pt modelId="{436A176F-7AA5-B549-A274-69806097901F}">
      <dgm:prSet/>
      <dgm:spPr/>
      <dgm:t>
        <a:bodyPr/>
        <a:lstStyle/>
        <a:p>
          <a:r>
            <a:rPr lang="en-US"/>
            <a:t>The substantive elements of modern constitutionalism are also observed. </a:t>
          </a:r>
        </a:p>
      </dgm:t>
    </dgm:pt>
    <dgm:pt modelId="{1244EE79-7130-7444-8871-80359E6BEC4F}" type="parTrans" cxnId="{CF6A850E-8276-C14F-A3A3-44981028275C}">
      <dgm:prSet/>
      <dgm:spPr/>
      <dgm:t>
        <a:bodyPr/>
        <a:lstStyle/>
        <a:p>
          <a:endParaRPr lang="en-US"/>
        </a:p>
      </dgm:t>
    </dgm:pt>
    <dgm:pt modelId="{E2E3E281-A1C5-624A-B02A-7BD13F436285}" type="sibTrans" cxnId="{CF6A850E-8276-C14F-A3A3-44981028275C}">
      <dgm:prSet/>
      <dgm:spPr/>
      <dgm:t>
        <a:bodyPr/>
        <a:lstStyle/>
        <a:p>
          <a:endParaRPr lang="en-US"/>
        </a:p>
      </dgm:t>
    </dgm:pt>
    <dgm:pt modelId="{4E4DB15C-5197-094B-B028-B58B670B8810}">
      <dgm:prSet/>
      <dgm:spPr/>
      <dgm:t>
        <a:bodyPr/>
        <a:lstStyle/>
        <a:p>
          <a:r>
            <a:rPr lang="en-US"/>
            <a:t>Human rights are enshrined in the constitution and protected. The power to petition the government is preserved. </a:t>
          </a:r>
        </a:p>
      </dgm:t>
    </dgm:pt>
    <dgm:pt modelId="{BE3A7B4F-6C18-4748-814C-05AE29E3F92D}" type="parTrans" cxnId="{A5C341B3-6A18-1A4E-A95A-6F0887DD137E}">
      <dgm:prSet/>
      <dgm:spPr/>
      <dgm:t>
        <a:bodyPr/>
        <a:lstStyle/>
        <a:p>
          <a:endParaRPr lang="en-US"/>
        </a:p>
      </dgm:t>
    </dgm:pt>
    <dgm:pt modelId="{CB651897-633E-A84F-97FF-394C59CCC217}" type="sibTrans" cxnId="{A5C341B3-6A18-1A4E-A95A-6F0887DD137E}">
      <dgm:prSet/>
      <dgm:spPr/>
      <dgm:t>
        <a:bodyPr/>
        <a:lstStyle/>
        <a:p>
          <a:endParaRPr lang="en-US"/>
        </a:p>
      </dgm:t>
    </dgm:pt>
    <dgm:pt modelId="{D1802143-2360-F045-AD03-5F7650FE9D28}">
      <dgm:prSet/>
      <dgm:spPr/>
      <dgm:t>
        <a:bodyPr/>
        <a:lstStyle/>
        <a:p>
          <a:r>
            <a:rPr lang="en-US"/>
            <a:t>Third</a:t>
          </a:r>
        </a:p>
      </dgm:t>
    </dgm:pt>
    <dgm:pt modelId="{456857DF-AAC6-574F-BCE9-5B01663D3736}" type="parTrans" cxnId="{C268A1AC-5B77-DC49-9768-3E5904F0AE38}">
      <dgm:prSet/>
      <dgm:spPr/>
      <dgm:t>
        <a:bodyPr/>
        <a:lstStyle/>
        <a:p>
          <a:endParaRPr lang="en-US"/>
        </a:p>
      </dgm:t>
    </dgm:pt>
    <dgm:pt modelId="{55EFBC3C-8AB6-FE40-AAA9-F343D6AF6881}" type="sibTrans" cxnId="{C268A1AC-5B77-DC49-9768-3E5904F0AE38}">
      <dgm:prSet/>
      <dgm:spPr/>
      <dgm:t>
        <a:bodyPr/>
        <a:lstStyle/>
        <a:p>
          <a:endParaRPr lang="en-US"/>
        </a:p>
      </dgm:t>
    </dgm:pt>
    <dgm:pt modelId="{638724D5-1CF4-7146-B57A-D58637894A96}">
      <dgm:prSet/>
      <dgm:spPr/>
      <dgm:t>
        <a:bodyPr/>
        <a:lstStyle/>
        <a:p>
          <a:r>
            <a:rPr lang="en-US"/>
            <a:t>The power of the state and its governance organs are strictly limited.... </a:t>
          </a:r>
        </a:p>
      </dgm:t>
    </dgm:pt>
    <dgm:pt modelId="{F0341B74-CC85-8348-AA59-CF907157ED82}" type="parTrans" cxnId="{86703645-42EB-EB41-96B8-E5990056A8A4}">
      <dgm:prSet/>
      <dgm:spPr/>
      <dgm:t>
        <a:bodyPr/>
        <a:lstStyle/>
        <a:p>
          <a:endParaRPr lang="en-US"/>
        </a:p>
      </dgm:t>
    </dgm:pt>
    <dgm:pt modelId="{A8FE6EA8-920E-904A-856F-0DAB00973F8E}" type="sibTrans" cxnId="{86703645-42EB-EB41-96B8-E5990056A8A4}">
      <dgm:prSet/>
      <dgm:spPr/>
      <dgm:t>
        <a:bodyPr/>
        <a:lstStyle/>
        <a:p>
          <a:endParaRPr lang="en-US"/>
        </a:p>
      </dgm:t>
    </dgm:pt>
    <dgm:pt modelId="{03314970-1D08-9D44-8107-440681F95D70}">
      <dgm:prSet/>
      <dgm:spPr/>
      <dgm:t>
        <a:bodyPr/>
        <a:lstStyle/>
        <a:p>
          <a:r>
            <a:rPr lang="en-US"/>
            <a:t>The difference-and a critical one to be sure-is the source of the norms constituting those boundaries of governance and the mechanisms for engaging with those norms.</a:t>
          </a:r>
        </a:p>
      </dgm:t>
    </dgm:pt>
    <dgm:pt modelId="{362D5303-B584-DD4E-9243-A62E2A0E30D7}" type="parTrans" cxnId="{93AB1CF9-D3C2-E14C-869C-73EDB71D16BD}">
      <dgm:prSet/>
      <dgm:spPr/>
      <dgm:t>
        <a:bodyPr/>
        <a:lstStyle/>
        <a:p>
          <a:endParaRPr lang="en-US"/>
        </a:p>
      </dgm:t>
    </dgm:pt>
    <dgm:pt modelId="{AFD5495D-72D9-194C-B874-CBD5A0A10BC5}" type="sibTrans" cxnId="{93AB1CF9-D3C2-E14C-869C-73EDB71D16BD}">
      <dgm:prSet/>
      <dgm:spPr/>
      <dgm:t>
        <a:bodyPr/>
        <a:lstStyle/>
        <a:p>
          <a:endParaRPr lang="en-US"/>
        </a:p>
      </dgm:t>
    </dgm:pt>
    <dgm:pt modelId="{D2554EA2-401A-3A41-956B-C1BA58673600}" type="pres">
      <dgm:prSet presAssocID="{0EC8F809-3596-FD48-B535-D48777AC39F5}" presName="linearFlow" presStyleCnt="0">
        <dgm:presLayoutVars>
          <dgm:dir/>
          <dgm:animLvl val="lvl"/>
          <dgm:resizeHandles val="exact"/>
        </dgm:presLayoutVars>
      </dgm:prSet>
      <dgm:spPr/>
    </dgm:pt>
    <dgm:pt modelId="{1AAD1C7B-2B62-344A-9C67-41FC9CE732A6}" type="pres">
      <dgm:prSet presAssocID="{5FCD636F-8785-654F-984B-F7F1ADDE31CF}" presName="composite" presStyleCnt="0"/>
      <dgm:spPr/>
    </dgm:pt>
    <dgm:pt modelId="{FC7A3345-7AB1-CF48-A106-81FADC890CE7}" type="pres">
      <dgm:prSet presAssocID="{5FCD636F-8785-654F-984B-F7F1ADDE31CF}" presName="parentText" presStyleLbl="alignNode1" presStyleIdx="0" presStyleCnt="3">
        <dgm:presLayoutVars>
          <dgm:chMax val="1"/>
          <dgm:bulletEnabled val="1"/>
        </dgm:presLayoutVars>
      </dgm:prSet>
      <dgm:spPr/>
    </dgm:pt>
    <dgm:pt modelId="{A99A4F0A-9C4F-8B44-83B0-F7E4E5E1A0E2}" type="pres">
      <dgm:prSet presAssocID="{5FCD636F-8785-654F-984B-F7F1ADDE31CF}" presName="descendantText" presStyleLbl="alignAcc1" presStyleIdx="0" presStyleCnt="3">
        <dgm:presLayoutVars>
          <dgm:bulletEnabled val="1"/>
        </dgm:presLayoutVars>
      </dgm:prSet>
      <dgm:spPr/>
    </dgm:pt>
    <dgm:pt modelId="{B375C4E0-01AC-6C41-9D87-5844B27E4BE3}" type="pres">
      <dgm:prSet presAssocID="{53197E57-7C87-1743-B17D-B34C103CCC80}" presName="sp" presStyleCnt="0"/>
      <dgm:spPr/>
    </dgm:pt>
    <dgm:pt modelId="{21CFED17-BBD6-4B4F-9E52-386D21024585}" type="pres">
      <dgm:prSet presAssocID="{B62D4E70-FBA4-A344-9F90-8CCC18A512CA}" presName="composite" presStyleCnt="0"/>
      <dgm:spPr/>
    </dgm:pt>
    <dgm:pt modelId="{70500C64-2D7F-9042-BADB-69A675D7FAF9}" type="pres">
      <dgm:prSet presAssocID="{B62D4E70-FBA4-A344-9F90-8CCC18A512CA}" presName="parentText" presStyleLbl="alignNode1" presStyleIdx="1" presStyleCnt="3">
        <dgm:presLayoutVars>
          <dgm:chMax val="1"/>
          <dgm:bulletEnabled val="1"/>
        </dgm:presLayoutVars>
      </dgm:prSet>
      <dgm:spPr/>
    </dgm:pt>
    <dgm:pt modelId="{91DF29FA-ACB7-484E-955C-4AE02859CDDE}" type="pres">
      <dgm:prSet presAssocID="{B62D4E70-FBA4-A344-9F90-8CCC18A512CA}" presName="descendantText" presStyleLbl="alignAcc1" presStyleIdx="1" presStyleCnt="3">
        <dgm:presLayoutVars>
          <dgm:bulletEnabled val="1"/>
        </dgm:presLayoutVars>
      </dgm:prSet>
      <dgm:spPr/>
    </dgm:pt>
    <dgm:pt modelId="{8B2D5DF6-1012-0A46-B713-992F5E4CCA4C}" type="pres">
      <dgm:prSet presAssocID="{EC5BA730-F993-2248-A94B-9CC5C062FC6B}" presName="sp" presStyleCnt="0"/>
      <dgm:spPr/>
    </dgm:pt>
    <dgm:pt modelId="{AD0926AA-5660-874F-B5EC-BA638B9BDC53}" type="pres">
      <dgm:prSet presAssocID="{D1802143-2360-F045-AD03-5F7650FE9D28}" presName="composite" presStyleCnt="0"/>
      <dgm:spPr/>
    </dgm:pt>
    <dgm:pt modelId="{CC6CE310-F1E1-0747-9552-91D14C6C6B94}" type="pres">
      <dgm:prSet presAssocID="{D1802143-2360-F045-AD03-5F7650FE9D28}" presName="parentText" presStyleLbl="alignNode1" presStyleIdx="2" presStyleCnt="3">
        <dgm:presLayoutVars>
          <dgm:chMax val="1"/>
          <dgm:bulletEnabled val="1"/>
        </dgm:presLayoutVars>
      </dgm:prSet>
      <dgm:spPr/>
    </dgm:pt>
    <dgm:pt modelId="{71C9EC33-2893-F048-B89F-6B0D1EC1E0D9}" type="pres">
      <dgm:prSet presAssocID="{D1802143-2360-F045-AD03-5F7650FE9D28}" presName="descendantText" presStyleLbl="alignAcc1" presStyleIdx="2" presStyleCnt="3">
        <dgm:presLayoutVars>
          <dgm:bulletEnabled val="1"/>
        </dgm:presLayoutVars>
      </dgm:prSet>
      <dgm:spPr/>
    </dgm:pt>
  </dgm:ptLst>
  <dgm:cxnLst>
    <dgm:cxn modelId="{CF6A850E-8276-C14F-A3A3-44981028275C}" srcId="{B62D4E70-FBA4-A344-9F90-8CCC18A512CA}" destId="{436A176F-7AA5-B549-A274-69806097901F}" srcOrd="0" destOrd="0" parTransId="{1244EE79-7130-7444-8871-80359E6BEC4F}" sibTransId="{E2E3E281-A1C5-624A-B02A-7BD13F436285}"/>
    <dgm:cxn modelId="{E8C9E92B-87AB-EF4C-B90B-6CDDD0655C7E}" type="presOf" srcId="{436A176F-7AA5-B549-A274-69806097901F}" destId="{91DF29FA-ACB7-484E-955C-4AE02859CDDE}" srcOrd="0" destOrd="0" presId="urn:microsoft.com/office/officeart/2005/8/layout/chevron2"/>
    <dgm:cxn modelId="{86703645-42EB-EB41-96B8-E5990056A8A4}" srcId="{D1802143-2360-F045-AD03-5F7650FE9D28}" destId="{638724D5-1CF4-7146-B57A-D58637894A96}" srcOrd="0" destOrd="0" parTransId="{F0341B74-CC85-8348-AA59-CF907157ED82}" sibTransId="{A8FE6EA8-920E-904A-856F-0DAB00973F8E}"/>
    <dgm:cxn modelId="{A5AC895E-0DE8-3941-A3B3-91F3CB29323B}" type="presOf" srcId="{D1802143-2360-F045-AD03-5F7650FE9D28}" destId="{CC6CE310-F1E1-0747-9552-91D14C6C6B94}" srcOrd="0" destOrd="0" presId="urn:microsoft.com/office/officeart/2005/8/layout/chevron2"/>
    <dgm:cxn modelId="{9172936C-5E00-5E41-B2B8-A0DDDF266675}" srcId="{0EC8F809-3596-FD48-B535-D48777AC39F5}" destId="{5FCD636F-8785-654F-984B-F7F1ADDE31CF}" srcOrd="0" destOrd="0" parTransId="{30BCE43D-E747-1647-869C-C376AB23C1C4}" sibTransId="{53197E57-7C87-1743-B17D-B34C103CCC80}"/>
    <dgm:cxn modelId="{A07AE871-7BA6-5E42-BB8D-A2018E93C289}" type="presOf" srcId="{0EC8F809-3596-FD48-B535-D48777AC39F5}" destId="{D2554EA2-401A-3A41-956B-C1BA58673600}" srcOrd="0" destOrd="0" presId="urn:microsoft.com/office/officeart/2005/8/layout/chevron2"/>
    <dgm:cxn modelId="{0C3D2B7F-3065-F548-A77F-B7B18DDC085E}" type="presOf" srcId="{4E4DB15C-5197-094B-B028-B58B670B8810}" destId="{91DF29FA-ACB7-484E-955C-4AE02859CDDE}" srcOrd="0" destOrd="1" presId="urn:microsoft.com/office/officeart/2005/8/layout/chevron2"/>
    <dgm:cxn modelId="{89934B84-4884-9B40-BA26-BF0CAF32F50F}" type="presOf" srcId="{90D99B47-C90A-0D4E-BF06-5EA6EA3A8606}" destId="{A99A4F0A-9C4F-8B44-83B0-F7E4E5E1A0E2}" srcOrd="0" destOrd="0" presId="urn:microsoft.com/office/officeart/2005/8/layout/chevron2"/>
    <dgm:cxn modelId="{18771D8D-45B9-134B-BF34-426B33321E34}" type="presOf" srcId="{5FCD636F-8785-654F-984B-F7F1ADDE31CF}" destId="{FC7A3345-7AB1-CF48-A106-81FADC890CE7}" srcOrd="0" destOrd="0" presId="urn:microsoft.com/office/officeart/2005/8/layout/chevron2"/>
    <dgm:cxn modelId="{D2931A95-E251-384D-BABA-373596970FE1}" srcId="{0EC8F809-3596-FD48-B535-D48777AC39F5}" destId="{B62D4E70-FBA4-A344-9F90-8CCC18A512CA}" srcOrd="1" destOrd="0" parTransId="{4622AF08-64F5-6241-BBCE-0786897E5DEF}" sibTransId="{EC5BA730-F993-2248-A94B-9CC5C062FC6B}"/>
    <dgm:cxn modelId="{0C734EA6-4561-DD45-B4AF-52EC79825871}" srcId="{5FCD636F-8785-654F-984B-F7F1ADDE31CF}" destId="{DC66E180-2BAE-0943-9076-3504A58349EB}" srcOrd="1" destOrd="0" parTransId="{8F73A8EA-D629-8041-BFAB-773A356B2E21}" sibTransId="{E15ABA73-3ED1-4C46-820A-17EDCA1D0944}"/>
    <dgm:cxn modelId="{C268A1AC-5B77-DC49-9768-3E5904F0AE38}" srcId="{0EC8F809-3596-FD48-B535-D48777AC39F5}" destId="{D1802143-2360-F045-AD03-5F7650FE9D28}" srcOrd="2" destOrd="0" parTransId="{456857DF-AAC6-574F-BCE9-5B01663D3736}" sibTransId="{55EFBC3C-8AB6-FE40-AAA9-F343D6AF6881}"/>
    <dgm:cxn modelId="{A5C341B3-6A18-1A4E-A95A-6F0887DD137E}" srcId="{B62D4E70-FBA4-A344-9F90-8CCC18A512CA}" destId="{4E4DB15C-5197-094B-B028-B58B670B8810}" srcOrd="1" destOrd="0" parTransId="{BE3A7B4F-6C18-4748-814C-05AE29E3F92D}" sibTransId="{CB651897-633E-A84F-97FF-394C59CCC217}"/>
    <dgm:cxn modelId="{8152E5B9-6035-AA49-BE5C-2E962FC68AE6}" type="presOf" srcId="{DC66E180-2BAE-0943-9076-3504A58349EB}" destId="{A99A4F0A-9C4F-8B44-83B0-F7E4E5E1A0E2}" srcOrd="0" destOrd="1" presId="urn:microsoft.com/office/officeart/2005/8/layout/chevron2"/>
    <dgm:cxn modelId="{CE5556D4-9A9C-A544-B0B9-D7BAF1EC1D0F}" type="presOf" srcId="{638724D5-1CF4-7146-B57A-D58637894A96}" destId="{71C9EC33-2893-F048-B89F-6B0D1EC1E0D9}" srcOrd="0" destOrd="0" presId="urn:microsoft.com/office/officeart/2005/8/layout/chevron2"/>
    <dgm:cxn modelId="{3A7E71D7-475D-F545-8B13-639CBF0E34D1}" type="presOf" srcId="{B62D4E70-FBA4-A344-9F90-8CCC18A512CA}" destId="{70500C64-2D7F-9042-BADB-69A675D7FAF9}" srcOrd="0" destOrd="0" presId="urn:microsoft.com/office/officeart/2005/8/layout/chevron2"/>
    <dgm:cxn modelId="{BD946BDE-B2E7-184F-92C7-3414A3EADDE7}" type="presOf" srcId="{03314970-1D08-9D44-8107-440681F95D70}" destId="{71C9EC33-2893-F048-B89F-6B0D1EC1E0D9}" srcOrd="0" destOrd="1" presId="urn:microsoft.com/office/officeart/2005/8/layout/chevron2"/>
    <dgm:cxn modelId="{49E452F2-4619-3247-A33A-7EEB9DC22939}" srcId="{5FCD636F-8785-654F-984B-F7F1ADDE31CF}" destId="{90D99B47-C90A-0D4E-BF06-5EA6EA3A8606}" srcOrd="0" destOrd="0" parTransId="{CA13B02D-DC04-624A-A364-969FEB924954}" sibTransId="{2A5040F2-7DEB-F045-A3E3-98F169026964}"/>
    <dgm:cxn modelId="{93AB1CF9-D3C2-E14C-869C-73EDB71D16BD}" srcId="{D1802143-2360-F045-AD03-5F7650FE9D28}" destId="{03314970-1D08-9D44-8107-440681F95D70}" srcOrd="1" destOrd="0" parTransId="{362D5303-B584-DD4E-9243-A62E2A0E30D7}" sibTransId="{AFD5495D-72D9-194C-B874-CBD5A0A10BC5}"/>
    <dgm:cxn modelId="{CFFFCBCD-FD80-4D4C-89BF-8D3B19AFF1B1}" type="presParOf" srcId="{D2554EA2-401A-3A41-956B-C1BA58673600}" destId="{1AAD1C7B-2B62-344A-9C67-41FC9CE732A6}" srcOrd="0" destOrd="0" presId="urn:microsoft.com/office/officeart/2005/8/layout/chevron2"/>
    <dgm:cxn modelId="{04673B41-1035-0F46-9AFB-B472AB71BB0E}" type="presParOf" srcId="{1AAD1C7B-2B62-344A-9C67-41FC9CE732A6}" destId="{FC7A3345-7AB1-CF48-A106-81FADC890CE7}" srcOrd="0" destOrd="0" presId="urn:microsoft.com/office/officeart/2005/8/layout/chevron2"/>
    <dgm:cxn modelId="{377F668F-CB76-284C-B24B-2B7294C49703}" type="presParOf" srcId="{1AAD1C7B-2B62-344A-9C67-41FC9CE732A6}" destId="{A99A4F0A-9C4F-8B44-83B0-F7E4E5E1A0E2}" srcOrd="1" destOrd="0" presId="urn:microsoft.com/office/officeart/2005/8/layout/chevron2"/>
    <dgm:cxn modelId="{2689245F-F826-304F-BF53-EAE1B54B8E97}" type="presParOf" srcId="{D2554EA2-401A-3A41-956B-C1BA58673600}" destId="{B375C4E0-01AC-6C41-9D87-5844B27E4BE3}" srcOrd="1" destOrd="0" presId="urn:microsoft.com/office/officeart/2005/8/layout/chevron2"/>
    <dgm:cxn modelId="{A417CE71-71CE-8B4B-82E4-47C2385026D5}" type="presParOf" srcId="{D2554EA2-401A-3A41-956B-C1BA58673600}" destId="{21CFED17-BBD6-4B4F-9E52-386D21024585}" srcOrd="2" destOrd="0" presId="urn:microsoft.com/office/officeart/2005/8/layout/chevron2"/>
    <dgm:cxn modelId="{55A03A7A-872D-3646-AE67-80CCFA9EE0CA}" type="presParOf" srcId="{21CFED17-BBD6-4B4F-9E52-386D21024585}" destId="{70500C64-2D7F-9042-BADB-69A675D7FAF9}" srcOrd="0" destOrd="0" presId="urn:microsoft.com/office/officeart/2005/8/layout/chevron2"/>
    <dgm:cxn modelId="{E1AC4246-72BF-3D44-98C7-4D64F3313BEF}" type="presParOf" srcId="{21CFED17-BBD6-4B4F-9E52-386D21024585}" destId="{91DF29FA-ACB7-484E-955C-4AE02859CDDE}" srcOrd="1" destOrd="0" presId="urn:microsoft.com/office/officeart/2005/8/layout/chevron2"/>
    <dgm:cxn modelId="{3F7A4704-D753-6E4D-8DC6-44525D5AC752}" type="presParOf" srcId="{D2554EA2-401A-3A41-956B-C1BA58673600}" destId="{8B2D5DF6-1012-0A46-B713-992F5E4CCA4C}" srcOrd="3" destOrd="0" presId="urn:microsoft.com/office/officeart/2005/8/layout/chevron2"/>
    <dgm:cxn modelId="{76BFE210-776D-CE4D-919D-88FF6BAAD8B0}" type="presParOf" srcId="{D2554EA2-401A-3A41-956B-C1BA58673600}" destId="{AD0926AA-5660-874F-B5EC-BA638B9BDC53}" srcOrd="4" destOrd="0" presId="urn:microsoft.com/office/officeart/2005/8/layout/chevron2"/>
    <dgm:cxn modelId="{837BECFA-54CE-794F-9141-35B14E77AECA}" type="presParOf" srcId="{AD0926AA-5660-874F-B5EC-BA638B9BDC53}" destId="{CC6CE310-F1E1-0747-9552-91D14C6C6B94}" srcOrd="0" destOrd="0" presId="urn:microsoft.com/office/officeart/2005/8/layout/chevron2"/>
    <dgm:cxn modelId="{CA0A8FF5-C227-884B-A525-27DEAB025172}" type="presParOf" srcId="{AD0926AA-5660-874F-B5EC-BA638B9BDC53}" destId="{71C9EC33-2893-F048-B89F-6B0D1EC1E0D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FC1F2F-D441-4E47-B7C6-065F6EF708B3}" type="doc">
      <dgm:prSet loTypeId="urn:microsoft.com/office/officeart/2005/8/layout/process5" loCatId="process" qsTypeId="urn:microsoft.com/office/officeart/2005/8/quickstyle/simple3" qsCatId="simple" csTypeId="urn:microsoft.com/office/officeart/2005/8/colors/accent6_4" csCatId="accent6" phldr="1"/>
      <dgm:spPr/>
      <dgm:t>
        <a:bodyPr/>
        <a:lstStyle/>
        <a:p>
          <a:endParaRPr lang="en-US"/>
        </a:p>
      </dgm:t>
    </dgm:pt>
    <dgm:pt modelId="{F3333512-915B-C74E-BD6F-7B733AD9A5D7}">
      <dgm:prSet custT="1"/>
      <dgm:spPr/>
      <dgm:t>
        <a:bodyPr/>
        <a:lstStyle/>
        <a:p>
          <a:r>
            <a:rPr lang="en-US" sz="1800" dirty="0"/>
            <a:t>Theocratic constitutionalism is grounded in notions similar to those that underlie 3rd generation transnational secular constitutionalism</a:t>
          </a:r>
        </a:p>
      </dgm:t>
    </dgm:pt>
    <dgm:pt modelId="{5E675F0C-C281-A647-97BC-2496817B149F}" type="parTrans" cxnId="{CB36201F-BAE6-5D4D-9CFD-1DED38EFD999}">
      <dgm:prSet/>
      <dgm:spPr/>
      <dgm:t>
        <a:bodyPr/>
        <a:lstStyle/>
        <a:p>
          <a:endParaRPr lang="en-US"/>
        </a:p>
      </dgm:t>
    </dgm:pt>
    <dgm:pt modelId="{23AF60AD-ADBC-5842-B3AF-3C95F34F0DDF}" type="sibTrans" cxnId="{CB36201F-BAE6-5D4D-9CFD-1DED38EFD999}">
      <dgm:prSet/>
      <dgm:spPr/>
      <dgm:t>
        <a:bodyPr/>
        <a:lstStyle/>
        <a:p>
          <a:endParaRPr lang="en-US"/>
        </a:p>
      </dgm:t>
    </dgm:pt>
    <dgm:pt modelId="{A7D62ED2-8E18-1F4F-9BF9-7D269FB252E4}">
      <dgm:prSet custT="1"/>
      <dgm:spPr/>
      <dgm:t>
        <a:bodyPr/>
        <a:lstStyle/>
        <a:p>
          <a:r>
            <a:rPr lang="en-US" sz="1800" dirty="0"/>
            <a:t>Principally: That there is a set of universal values under the authority of which government is both constructed and limited. </a:t>
          </a:r>
        </a:p>
      </dgm:t>
    </dgm:pt>
    <dgm:pt modelId="{39803473-6A17-4E44-AB12-7F3346ED5E74}" type="parTrans" cxnId="{9265F1A0-0E69-C646-BFAD-B06591A8D369}">
      <dgm:prSet/>
      <dgm:spPr/>
      <dgm:t>
        <a:bodyPr/>
        <a:lstStyle/>
        <a:p>
          <a:endParaRPr lang="en-US"/>
        </a:p>
      </dgm:t>
    </dgm:pt>
    <dgm:pt modelId="{76025594-F298-4C41-A83F-914F1392DFC2}" type="sibTrans" cxnId="{9265F1A0-0E69-C646-BFAD-B06591A8D369}">
      <dgm:prSet/>
      <dgm:spPr/>
      <dgm:t>
        <a:bodyPr/>
        <a:lstStyle/>
        <a:p>
          <a:endParaRPr lang="en-US"/>
        </a:p>
      </dgm:t>
    </dgm:pt>
    <dgm:pt modelId="{EE96C762-CAA3-7847-ADAF-5BFE5C10778E}">
      <dgm:prSet custT="1"/>
      <dgm:spPr/>
      <dgm:t>
        <a:bodyPr/>
        <a:lstStyle/>
        <a:p>
          <a:r>
            <a:rPr lang="en-US" sz="1800" dirty="0"/>
            <a:t>The form of that government must respect the dignity of individuals and avoid the elevation of any particular individual to a position in which he can use the authority of the state for personal ends. </a:t>
          </a:r>
        </a:p>
      </dgm:t>
    </dgm:pt>
    <dgm:pt modelId="{486A181C-C18C-A740-B001-C6BBD2D78C4D}" type="parTrans" cxnId="{A5A61576-8E92-D143-87B1-33446CA18089}">
      <dgm:prSet/>
      <dgm:spPr/>
      <dgm:t>
        <a:bodyPr/>
        <a:lstStyle/>
        <a:p>
          <a:endParaRPr lang="en-US"/>
        </a:p>
      </dgm:t>
    </dgm:pt>
    <dgm:pt modelId="{E530439B-6569-6D40-B0F9-9AF0DC65D31A}" type="sibTrans" cxnId="{A5A61576-8E92-D143-87B1-33446CA18089}">
      <dgm:prSet/>
      <dgm:spPr/>
      <dgm:t>
        <a:bodyPr/>
        <a:lstStyle/>
        <a:p>
          <a:endParaRPr lang="en-US"/>
        </a:p>
      </dgm:t>
    </dgm:pt>
    <dgm:pt modelId="{14525FDF-8EA6-2D40-B223-BCF2743114B6}">
      <dgm:prSet/>
      <dgm:spPr/>
      <dgm:t>
        <a:bodyPr/>
        <a:lstStyle/>
        <a:p>
          <a:r>
            <a:rPr lang="en-US"/>
            <a:t>Government is meant to give effect to the rule of law. </a:t>
          </a:r>
        </a:p>
      </dgm:t>
    </dgm:pt>
    <dgm:pt modelId="{853F03DB-778B-6F40-8894-9D426F664221}" type="parTrans" cxnId="{7020A093-C42F-A34B-8AF6-3C1FD3F498CE}">
      <dgm:prSet/>
      <dgm:spPr/>
      <dgm:t>
        <a:bodyPr/>
        <a:lstStyle/>
        <a:p>
          <a:endParaRPr lang="en-US"/>
        </a:p>
      </dgm:t>
    </dgm:pt>
    <dgm:pt modelId="{BBBD42E0-99CF-C249-A529-29BBAF7117EF}" type="sibTrans" cxnId="{7020A093-C42F-A34B-8AF6-3C1FD3F498CE}">
      <dgm:prSet/>
      <dgm:spPr/>
      <dgm:t>
        <a:bodyPr/>
        <a:lstStyle/>
        <a:p>
          <a:endParaRPr lang="en-US"/>
        </a:p>
      </dgm:t>
    </dgm:pt>
    <dgm:pt modelId="{47FDD756-30D6-5542-9FA4-28F85115D5FF}">
      <dgm:prSet/>
      <dgm:spPr/>
      <dgm:t>
        <a:bodyPr/>
        <a:lstStyle/>
        <a:p>
          <a:r>
            <a:rPr lang="en-US"/>
            <a:t>But the universal values which provide the framework within which governmental power may be asserted, and the framework for evaluating the relation of individual to state is provided by religion. </a:t>
          </a:r>
        </a:p>
      </dgm:t>
    </dgm:pt>
    <dgm:pt modelId="{955014BE-4D06-4741-9B06-5F9F13831EAE}" type="parTrans" cxnId="{FE00A8BE-9AE4-1C41-8544-6B868DC78A43}">
      <dgm:prSet/>
      <dgm:spPr/>
      <dgm:t>
        <a:bodyPr/>
        <a:lstStyle/>
        <a:p>
          <a:endParaRPr lang="en-US"/>
        </a:p>
      </dgm:t>
    </dgm:pt>
    <dgm:pt modelId="{4CDB473B-1482-FC4A-BDC6-8DD74D817AA4}" type="sibTrans" cxnId="{FE00A8BE-9AE4-1C41-8544-6B868DC78A43}">
      <dgm:prSet/>
      <dgm:spPr/>
      <dgm:t>
        <a:bodyPr/>
        <a:lstStyle/>
        <a:p>
          <a:endParaRPr lang="en-US"/>
        </a:p>
      </dgm:t>
    </dgm:pt>
    <dgm:pt modelId="{E1C428EB-1042-9A4E-AE12-F61D4EAD7A1A}">
      <dgm:prSet custT="1"/>
      <dgm:spPr/>
      <dgm:t>
        <a:bodyPr/>
        <a:lstStyle/>
        <a:p>
          <a:r>
            <a:rPr lang="en-US" sz="1600" dirty="0"/>
            <a:t>As in transnational secular constitutionalism, the key lies in an embrace of the ideas that certain substantive principles of state construction-certain values-are both universal and mandatory, and that such values can only be supplied by an understanding of the Divine Word.</a:t>
          </a:r>
        </a:p>
      </dgm:t>
    </dgm:pt>
    <dgm:pt modelId="{94E1C139-96C2-4340-92D0-DD58D6E9CD01}" type="parTrans" cxnId="{D13B8700-2812-CA4E-BA34-E3EB72404CEF}">
      <dgm:prSet/>
      <dgm:spPr/>
      <dgm:t>
        <a:bodyPr/>
        <a:lstStyle/>
        <a:p>
          <a:endParaRPr lang="en-US"/>
        </a:p>
      </dgm:t>
    </dgm:pt>
    <dgm:pt modelId="{7F947D59-C5E1-0245-8AEC-048C07097930}" type="sibTrans" cxnId="{D13B8700-2812-CA4E-BA34-E3EB72404CEF}">
      <dgm:prSet/>
      <dgm:spPr/>
      <dgm:t>
        <a:bodyPr/>
        <a:lstStyle/>
        <a:p>
          <a:endParaRPr lang="en-US"/>
        </a:p>
      </dgm:t>
    </dgm:pt>
    <dgm:pt modelId="{371E688D-F698-7E4D-AE56-3D3AEC874D59}" type="pres">
      <dgm:prSet presAssocID="{C5FC1F2F-D441-4E47-B7C6-065F6EF708B3}" presName="diagram" presStyleCnt="0">
        <dgm:presLayoutVars>
          <dgm:dir/>
          <dgm:resizeHandles val="exact"/>
        </dgm:presLayoutVars>
      </dgm:prSet>
      <dgm:spPr/>
    </dgm:pt>
    <dgm:pt modelId="{94214D5B-9026-4743-98AB-FFDF54B6B799}" type="pres">
      <dgm:prSet presAssocID="{F3333512-915B-C74E-BD6F-7B733AD9A5D7}" presName="node" presStyleLbl="node1" presStyleIdx="0" presStyleCnt="6" custScaleY="145187">
        <dgm:presLayoutVars>
          <dgm:bulletEnabled val="1"/>
        </dgm:presLayoutVars>
      </dgm:prSet>
      <dgm:spPr/>
    </dgm:pt>
    <dgm:pt modelId="{C431197A-6110-684A-B42B-30990497465B}" type="pres">
      <dgm:prSet presAssocID="{23AF60AD-ADBC-5842-B3AF-3C95F34F0DDF}" presName="sibTrans" presStyleLbl="sibTrans2D1" presStyleIdx="0" presStyleCnt="5"/>
      <dgm:spPr/>
    </dgm:pt>
    <dgm:pt modelId="{CF821FC2-CED1-CC47-AAA3-04925ADEC649}" type="pres">
      <dgm:prSet presAssocID="{23AF60AD-ADBC-5842-B3AF-3C95F34F0DDF}" presName="connectorText" presStyleLbl="sibTrans2D1" presStyleIdx="0" presStyleCnt="5"/>
      <dgm:spPr/>
    </dgm:pt>
    <dgm:pt modelId="{DB5B1819-C944-B445-83C0-CE1D0E4D1B71}" type="pres">
      <dgm:prSet presAssocID="{A7D62ED2-8E18-1F4F-9BF9-7D269FB252E4}" presName="node" presStyleLbl="node1" presStyleIdx="1" presStyleCnt="6" custScaleY="145187">
        <dgm:presLayoutVars>
          <dgm:bulletEnabled val="1"/>
        </dgm:presLayoutVars>
      </dgm:prSet>
      <dgm:spPr/>
    </dgm:pt>
    <dgm:pt modelId="{1F401A01-7CA5-B444-82B3-95B22B3A3A8F}" type="pres">
      <dgm:prSet presAssocID="{76025594-F298-4C41-A83F-914F1392DFC2}" presName="sibTrans" presStyleLbl="sibTrans2D1" presStyleIdx="1" presStyleCnt="5"/>
      <dgm:spPr/>
    </dgm:pt>
    <dgm:pt modelId="{6E1A2430-16ED-E945-A7EF-28E862D35078}" type="pres">
      <dgm:prSet presAssocID="{76025594-F298-4C41-A83F-914F1392DFC2}" presName="connectorText" presStyleLbl="sibTrans2D1" presStyleIdx="1" presStyleCnt="5"/>
      <dgm:spPr/>
    </dgm:pt>
    <dgm:pt modelId="{EA2E50ED-3F0E-1342-BFC5-0A544C9773E9}" type="pres">
      <dgm:prSet presAssocID="{EE96C762-CAA3-7847-ADAF-5BFE5C10778E}" presName="node" presStyleLbl="node1" presStyleIdx="2" presStyleCnt="6" custScaleY="145187">
        <dgm:presLayoutVars>
          <dgm:bulletEnabled val="1"/>
        </dgm:presLayoutVars>
      </dgm:prSet>
      <dgm:spPr/>
    </dgm:pt>
    <dgm:pt modelId="{B61FD857-594E-8C47-A43F-E67A00A162D6}" type="pres">
      <dgm:prSet presAssocID="{E530439B-6569-6D40-B0F9-9AF0DC65D31A}" presName="sibTrans" presStyleLbl="sibTrans2D1" presStyleIdx="2" presStyleCnt="5"/>
      <dgm:spPr/>
    </dgm:pt>
    <dgm:pt modelId="{12E502CF-DB81-A045-9745-87DD053B471B}" type="pres">
      <dgm:prSet presAssocID="{E530439B-6569-6D40-B0F9-9AF0DC65D31A}" presName="connectorText" presStyleLbl="sibTrans2D1" presStyleIdx="2" presStyleCnt="5"/>
      <dgm:spPr/>
    </dgm:pt>
    <dgm:pt modelId="{C5458767-851B-CF4C-864C-220F298CC411}" type="pres">
      <dgm:prSet presAssocID="{14525FDF-8EA6-2D40-B223-BCF2743114B6}" presName="node" presStyleLbl="node1" presStyleIdx="3" presStyleCnt="6">
        <dgm:presLayoutVars>
          <dgm:bulletEnabled val="1"/>
        </dgm:presLayoutVars>
      </dgm:prSet>
      <dgm:spPr/>
    </dgm:pt>
    <dgm:pt modelId="{A1941DCB-4D42-E241-A8C2-E65D5CBD5E9E}" type="pres">
      <dgm:prSet presAssocID="{BBBD42E0-99CF-C249-A529-29BBAF7117EF}" presName="sibTrans" presStyleLbl="sibTrans2D1" presStyleIdx="3" presStyleCnt="5"/>
      <dgm:spPr/>
    </dgm:pt>
    <dgm:pt modelId="{E372A402-7C74-6C4B-A92E-945531FD5505}" type="pres">
      <dgm:prSet presAssocID="{BBBD42E0-99CF-C249-A529-29BBAF7117EF}" presName="connectorText" presStyleLbl="sibTrans2D1" presStyleIdx="3" presStyleCnt="5"/>
      <dgm:spPr/>
    </dgm:pt>
    <dgm:pt modelId="{33F90ACA-5ACB-5F4E-B83F-D9D1B6B6D621}" type="pres">
      <dgm:prSet presAssocID="{47FDD756-30D6-5542-9FA4-28F85115D5FF}" presName="node" presStyleLbl="node1" presStyleIdx="4" presStyleCnt="6">
        <dgm:presLayoutVars>
          <dgm:bulletEnabled val="1"/>
        </dgm:presLayoutVars>
      </dgm:prSet>
      <dgm:spPr/>
    </dgm:pt>
    <dgm:pt modelId="{C3B9207E-FD22-AD41-910B-8B0172EB3083}" type="pres">
      <dgm:prSet presAssocID="{4CDB473B-1482-FC4A-BDC6-8DD74D817AA4}" presName="sibTrans" presStyleLbl="sibTrans2D1" presStyleIdx="4" presStyleCnt="5"/>
      <dgm:spPr/>
    </dgm:pt>
    <dgm:pt modelId="{37BA61AD-4EE5-C14E-9EAC-9F606BADF170}" type="pres">
      <dgm:prSet presAssocID="{4CDB473B-1482-FC4A-BDC6-8DD74D817AA4}" presName="connectorText" presStyleLbl="sibTrans2D1" presStyleIdx="4" presStyleCnt="5"/>
      <dgm:spPr/>
    </dgm:pt>
    <dgm:pt modelId="{95D17CD8-0052-A043-8DA4-18D5F90C9EBC}" type="pres">
      <dgm:prSet presAssocID="{E1C428EB-1042-9A4E-AE12-F61D4EAD7A1A}" presName="node" presStyleLbl="node1" presStyleIdx="5" presStyleCnt="6" custScaleY="120973">
        <dgm:presLayoutVars>
          <dgm:bulletEnabled val="1"/>
        </dgm:presLayoutVars>
      </dgm:prSet>
      <dgm:spPr/>
    </dgm:pt>
  </dgm:ptLst>
  <dgm:cxnLst>
    <dgm:cxn modelId="{D13B8700-2812-CA4E-BA34-E3EB72404CEF}" srcId="{C5FC1F2F-D441-4E47-B7C6-065F6EF708B3}" destId="{E1C428EB-1042-9A4E-AE12-F61D4EAD7A1A}" srcOrd="5" destOrd="0" parTransId="{94E1C139-96C2-4340-92D0-DD58D6E9CD01}" sibTransId="{7F947D59-C5E1-0245-8AEC-048C07097930}"/>
    <dgm:cxn modelId="{65B8510A-E7A0-5C44-ABA9-4AE703A17FF5}" type="presOf" srcId="{C5FC1F2F-D441-4E47-B7C6-065F6EF708B3}" destId="{371E688D-F698-7E4D-AE56-3D3AEC874D59}" srcOrd="0" destOrd="0" presId="urn:microsoft.com/office/officeart/2005/8/layout/process5"/>
    <dgm:cxn modelId="{50FACC19-AB23-1147-A48F-373D2A744C80}" type="presOf" srcId="{14525FDF-8EA6-2D40-B223-BCF2743114B6}" destId="{C5458767-851B-CF4C-864C-220F298CC411}" srcOrd="0" destOrd="0" presId="urn:microsoft.com/office/officeart/2005/8/layout/process5"/>
    <dgm:cxn modelId="{CB36201F-BAE6-5D4D-9CFD-1DED38EFD999}" srcId="{C5FC1F2F-D441-4E47-B7C6-065F6EF708B3}" destId="{F3333512-915B-C74E-BD6F-7B733AD9A5D7}" srcOrd="0" destOrd="0" parTransId="{5E675F0C-C281-A647-97BC-2496817B149F}" sibTransId="{23AF60AD-ADBC-5842-B3AF-3C95F34F0DDF}"/>
    <dgm:cxn modelId="{D4E65A20-601D-9141-B525-66CB530E0A30}" type="presOf" srcId="{F3333512-915B-C74E-BD6F-7B733AD9A5D7}" destId="{94214D5B-9026-4743-98AB-FFDF54B6B799}" srcOrd="0" destOrd="0" presId="urn:microsoft.com/office/officeart/2005/8/layout/process5"/>
    <dgm:cxn modelId="{B73CFE29-12BE-EC4D-873F-E232088CF6DA}" type="presOf" srcId="{E1C428EB-1042-9A4E-AE12-F61D4EAD7A1A}" destId="{95D17CD8-0052-A043-8DA4-18D5F90C9EBC}" srcOrd="0" destOrd="0" presId="urn:microsoft.com/office/officeart/2005/8/layout/process5"/>
    <dgm:cxn modelId="{8C690F2A-F1A1-544D-A192-88AFF7875A6F}" type="presOf" srcId="{E530439B-6569-6D40-B0F9-9AF0DC65D31A}" destId="{12E502CF-DB81-A045-9745-87DD053B471B}" srcOrd="1" destOrd="0" presId="urn:microsoft.com/office/officeart/2005/8/layout/process5"/>
    <dgm:cxn modelId="{8616362A-E8D0-5C4A-AC25-BE21B0961393}" type="presOf" srcId="{BBBD42E0-99CF-C249-A529-29BBAF7117EF}" destId="{E372A402-7C74-6C4B-A92E-945531FD5505}" srcOrd="1" destOrd="0" presId="urn:microsoft.com/office/officeart/2005/8/layout/process5"/>
    <dgm:cxn modelId="{7E1BDC6F-25AA-894D-8059-8284093F61B8}" type="presOf" srcId="{4CDB473B-1482-FC4A-BDC6-8DD74D817AA4}" destId="{37BA61AD-4EE5-C14E-9EAC-9F606BADF170}" srcOrd="1" destOrd="0" presId="urn:microsoft.com/office/officeart/2005/8/layout/process5"/>
    <dgm:cxn modelId="{A5A61576-8E92-D143-87B1-33446CA18089}" srcId="{C5FC1F2F-D441-4E47-B7C6-065F6EF708B3}" destId="{EE96C762-CAA3-7847-ADAF-5BFE5C10778E}" srcOrd="2" destOrd="0" parTransId="{486A181C-C18C-A740-B001-C6BBD2D78C4D}" sibTransId="{E530439B-6569-6D40-B0F9-9AF0DC65D31A}"/>
    <dgm:cxn modelId="{C9A8B892-4DD9-6E44-A627-8F0E206392AE}" type="presOf" srcId="{23AF60AD-ADBC-5842-B3AF-3C95F34F0DDF}" destId="{CF821FC2-CED1-CC47-AAA3-04925ADEC649}" srcOrd="1" destOrd="0" presId="urn:microsoft.com/office/officeart/2005/8/layout/process5"/>
    <dgm:cxn modelId="{7020A093-C42F-A34B-8AF6-3C1FD3F498CE}" srcId="{C5FC1F2F-D441-4E47-B7C6-065F6EF708B3}" destId="{14525FDF-8EA6-2D40-B223-BCF2743114B6}" srcOrd="3" destOrd="0" parTransId="{853F03DB-778B-6F40-8894-9D426F664221}" sibTransId="{BBBD42E0-99CF-C249-A529-29BBAF7117EF}"/>
    <dgm:cxn modelId="{F3764994-7A3A-D344-BD29-96D4F538229F}" type="presOf" srcId="{4CDB473B-1482-FC4A-BDC6-8DD74D817AA4}" destId="{C3B9207E-FD22-AD41-910B-8B0172EB3083}" srcOrd="0" destOrd="0" presId="urn:microsoft.com/office/officeart/2005/8/layout/process5"/>
    <dgm:cxn modelId="{AE43069B-D5CA-7F48-945C-EE775EEFB987}" type="presOf" srcId="{76025594-F298-4C41-A83F-914F1392DFC2}" destId="{1F401A01-7CA5-B444-82B3-95B22B3A3A8F}" srcOrd="0" destOrd="0" presId="urn:microsoft.com/office/officeart/2005/8/layout/process5"/>
    <dgm:cxn modelId="{9265F1A0-0E69-C646-BFAD-B06591A8D369}" srcId="{C5FC1F2F-D441-4E47-B7C6-065F6EF708B3}" destId="{A7D62ED2-8E18-1F4F-9BF9-7D269FB252E4}" srcOrd="1" destOrd="0" parTransId="{39803473-6A17-4E44-AB12-7F3346ED5E74}" sibTransId="{76025594-F298-4C41-A83F-914F1392DFC2}"/>
    <dgm:cxn modelId="{3BCDC1A2-525B-F343-A053-25D2348EE18B}" type="presOf" srcId="{23AF60AD-ADBC-5842-B3AF-3C95F34F0DDF}" destId="{C431197A-6110-684A-B42B-30990497465B}" srcOrd="0" destOrd="0" presId="urn:microsoft.com/office/officeart/2005/8/layout/process5"/>
    <dgm:cxn modelId="{E04E15AF-C99C-2046-B435-01F45D2ADDBD}" type="presOf" srcId="{EE96C762-CAA3-7847-ADAF-5BFE5C10778E}" destId="{EA2E50ED-3F0E-1342-BFC5-0A544C9773E9}" srcOrd="0" destOrd="0" presId="urn:microsoft.com/office/officeart/2005/8/layout/process5"/>
    <dgm:cxn modelId="{743F72BC-49B6-0E43-9B3F-F1E8FF6B61C8}" type="presOf" srcId="{76025594-F298-4C41-A83F-914F1392DFC2}" destId="{6E1A2430-16ED-E945-A7EF-28E862D35078}" srcOrd="1" destOrd="0" presId="urn:microsoft.com/office/officeart/2005/8/layout/process5"/>
    <dgm:cxn modelId="{8725DDBC-D16F-0545-A761-61766CC78DFF}" type="presOf" srcId="{47FDD756-30D6-5542-9FA4-28F85115D5FF}" destId="{33F90ACA-5ACB-5F4E-B83F-D9D1B6B6D621}" srcOrd="0" destOrd="0" presId="urn:microsoft.com/office/officeart/2005/8/layout/process5"/>
    <dgm:cxn modelId="{FE00A8BE-9AE4-1C41-8544-6B868DC78A43}" srcId="{C5FC1F2F-D441-4E47-B7C6-065F6EF708B3}" destId="{47FDD756-30D6-5542-9FA4-28F85115D5FF}" srcOrd="4" destOrd="0" parTransId="{955014BE-4D06-4741-9B06-5F9F13831EAE}" sibTransId="{4CDB473B-1482-FC4A-BDC6-8DD74D817AA4}"/>
    <dgm:cxn modelId="{A24992C6-4F46-FF42-A3EB-001AC93EE348}" type="presOf" srcId="{A7D62ED2-8E18-1F4F-9BF9-7D269FB252E4}" destId="{DB5B1819-C944-B445-83C0-CE1D0E4D1B71}" srcOrd="0" destOrd="0" presId="urn:microsoft.com/office/officeart/2005/8/layout/process5"/>
    <dgm:cxn modelId="{AE2660DF-5AC8-E34F-ACBC-7B9497F1F6C4}" type="presOf" srcId="{E530439B-6569-6D40-B0F9-9AF0DC65D31A}" destId="{B61FD857-594E-8C47-A43F-E67A00A162D6}" srcOrd="0" destOrd="0" presId="urn:microsoft.com/office/officeart/2005/8/layout/process5"/>
    <dgm:cxn modelId="{F35AF0E9-88A6-3D4F-9CAB-E357040659E5}" type="presOf" srcId="{BBBD42E0-99CF-C249-A529-29BBAF7117EF}" destId="{A1941DCB-4D42-E241-A8C2-E65D5CBD5E9E}" srcOrd="0" destOrd="0" presId="urn:microsoft.com/office/officeart/2005/8/layout/process5"/>
    <dgm:cxn modelId="{E636F9EC-D4B1-EE43-B26A-57EDD8119C66}" type="presParOf" srcId="{371E688D-F698-7E4D-AE56-3D3AEC874D59}" destId="{94214D5B-9026-4743-98AB-FFDF54B6B799}" srcOrd="0" destOrd="0" presId="urn:microsoft.com/office/officeart/2005/8/layout/process5"/>
    <dgm:cxn modelId="{3CB70DFF-35AF-194A-B1A1-6216D67E9EC0}" type="presParOf" srcId="{371E688D-F698-7E4D-AE56-3D3AEC874D59}" destId="{C431197A-6110-684A-B42B-30990497465B}" srcOrd="1" destOrd="0" presId="urn:microsoft.com/office/officeart/2005/8/layout/process5"/>
    <dgm:cxn modelId="{ED4BCB7A-3E8A-0944-81BC-038FD44F9CAA}" type="presParOf" srcId="{C431197A-6110-684A-B42B-30990497465B}" destId="{CF821FC2-CED1-CC47-AAA3-04925ADEC649}" srcOrd="0" destOrd="0" presId="urn:microsoft.com/office/officeart/2005/8/layout/process5"/>
    <dgm:cxn modelId="{F3B47C43-D12D-D14F-833A-06B2A4A2CE38}" type="presParOf" srcId="{371E688D-F698-7E4D-AE56-3D3AEC874D59}" destId="{DB5B1819-C944-B445-83C0-CE1D0E4D1B71}" srcOrd="2" destOrd="0" presId="urn:microsoft.com/office/officeart/2005/8/layout/process5"/>
    <dgm:cxn modelId="{3E66465B-BE53-A845-8B30-B6B7D33C337A}" type="presParOf" srcId="{371E688D-F698-7E4D-AE56-3D3AEC874D59}" destId="{1F401A01-7CA5-B444-82B3-95B22B3A3A8F}" srcOrd="3" destOrd="0" presId="urn:microsoft.com/office/officeart/2005/8/layout/process5"/>
    <dgm:cxn modelId="{7F6F4B6B-3986-764D-9A5E-39E10695321F}" type="presParOf" srcId="{1F401A01-7CA5-B444-82B3-95B22B3A3A8F}" destId="{6E1A2430-16ED-E945-A7EF-28E862D35078}" srcOrd="0" destOrd="0" presId="urn:microsoft.com/office/officeart/2005/8/layout/process5"/>
    <dgm:cxn modelId="{2F11B3BF-E361-D147-8B79-B02EB1CB636F}" type="presParOf" srcId="{371E688D-F698-7E4D-AE56-3D3AEC874D59}" destId="{EA2E50ED-3F0E-1342-BFC5-0A544C9773E9}" srcOrd="4" destOrd="0" presId="urn:microsoft.com/office/officeart/2005/8/layout/process5"/>
    <dgm:cxn modelId="{1BD54F94-486C-8148-ADF9-106EAA0DAB54}" type="presParOf" srcId="{371E688D-F698-7E4D-AE56-3D3AEC874D59}" destId="{B61FD857-594E-8C47-A43F-E67A00A162D6}" srcOrd="5" destOrd="0" presId="urn:microsoft.com/office/officeart/2005/8/layout/process5"/>
    <dgm:cxn modelId="{8A71BC73-46BB-0B4A-91EA-D6256A2323CF}" type="presParOf" srcId="{B61FD857-594E-8C47-A43F-E67A00A162D6}" destId="{12E502CF-DB81-A045-9745-87DD053B471B}" srcOrd="0" destOrd="0" presId="urn:microsoft.com/office/officeart/2005/8/layout/process5"/>
    <dgm:cxn modelId="{F3BFF059-A131-C94E-8980-28B2138A0D1B}" type="presParOf" srcId="{371E688D-F698-7E4D-AE56-3D3AEC874D59}" destId="{C5458767-851B-CF4C-864C-220F298CC411}" srcOrd="6" destOrd="0" presId="urn:microsoft.com/office/officeart/2005/8/layout/process5"/>
    <dgm:cxn modelId="{7A9A45A7-E58E-6A45-89D8-227C719613ED}" type="presParOf" srcId="{371E688D-F698-7E4D-AE56-3D3AEC874D59}" destId="{A1941DCB-4D42-E241-A8C2-E65D5CBD5E9E}" srcOrd="7" destOrd="0" presId="urn:microsoft.com/office/officeart/2005/8/layout/process5"/>
    <dgm:cxn modelId="{B1C7555D-3F09-3845-BE7D-D7B1928984B5}" type="presParOf" srcId="{A1941DCB-4D42-E241-A8C2-E65D5CBD5E9E}" destId="{E372A402-7C74-6C4B-A92E-945531FD5505}" srcOrd="0" destOrd="0" presId="urn:microsoft.com/office/officeart/2005/8/layout/process5"/>
    <dgm:cxn modelId="{CF8CAC8B-D2C7-F648-B6C8-6149F117D7B1}" type="presParOf" srcId="{371E688D-F698-7E4D-AE56-3D3AEC874D59}" destId="{33F90ACA-5ACB-5F4E-B83F-D9D1B6B6D621}" srcOrd="8" destOrd="0" presId="urn:microsoft.com/office/officeart/2005/8/layout/process5"/>
    <dgm:cxn modelId="{0233B5CD-2437-BF4F-BF4E-F8FB14107E0E}" type="presParOf" srcId="{371E688D-F698-7E4D-AE56-3D3AEC874D59}" destId="{C3B9207E-FD22-AD41-910B-8B0172EB3083}" srcOrd="9" destOrd="0" presId="urn:microsoft.com/office/officeart/2005/8/layout/process5"/>
    <dgm:cxn modelId="{F5DE7454-54F9-DC4D-9EDC-223C6A5209F8}" type="presParOf" srcId="{C3B9207E-FD22-AD41-910B-8B0172EB3083}" destId="{37BA61AD-4EE5-C14E-9EAC-9F606BADF170}" srcOrd="0" destOrd="0" presId="urn:microsoft.com/office/officeart/2005/8/layout/process5"/>
    <dgm:cxn modelId="{DC51CFC2-3C7D-8E46-9CFF-1A95682A834A}" type="presParOf" srcId="{371E688D-F698-7E4D-AE56-3D3AEC874D59}" destId="{95D17CD8-0052-A043-8DA4-18D5F90C9EB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3E3AD0-0558-AE47-81D8-044DD7B7264E}" type="doc">
      <dgm:prSet loTypeId="urn:microsoft.com/office/officeart/2005/8/layout/target2" loCatId="process" qsTypeId="urn:microsoft.com/office/officeart/2005/8/quickstyle/simple1" qsCatId="simple" csTypeId="urn:microsoft.com/office/officeart/2005/8/colors/accent4_4" csCatId="accent4"/>
      <dgm:spPr/>
      <dgm:t>
        <a:bodyPr/>
        <a:lstStyle/>
        <a:p>
          <a:endParaRPr lang="en-US"/>
        </a:p>
      </dgm:t>
    </dgm:pt>
    <dgm:pt modelId="{6B7D2783-62A3-8E46-BE73-9B92F183E5B0}">
      <dgm:prSet/>
      <dgm:spPr/>
      <dgm:t>
        <a:bodyPr/>
        <a:lstStyle/>
        <a:p>
          <a:r>
            <a:rPr lang="en-US"/>
            <a:t>Context</a:t>
          </a:r>
        </a:p>
      </dgm:t>
    </dgm:pt>
    <dgm:pt modelId="{364869EF-D65F-9141-8BF2-717B4785CA33}" type="parTrans" cxnId="{39862ED4-839C-FF44-903C-FF9BADA06CFC}">
      <dgm:prSet/>
      <dgm:spPr/>
      <dgm:t>
        <a:bodyPr/>
        <a:lstStyle/>
        <a:p>
          <a:endParaRPr lang="en-US"/>
        </a:p>
      </dgm:t>
    </dgm:pt>
    <dgm:pt modelId="{1AD76C10-157E-DD41-BA3B-0DDF3C9788C7}" type="sibTrans" cxnId="{39862ED4-839C-FF44-903C-FF9BADA06CFC}">
      <dgm:prSet/>
      <dgm:spPr/>
      <dgm:t>
        <a:bodyPr/>
        <a:lstStyle/>
        <a:p>
          <a:endParaRPr lang="en-US"/>
        </a:p>
      </dgm:t>
    </dgm:pt>
    <dgm:pt modelId="{46E7A3D0-3EFE-8B44-B424-F5ADE3CAB43A}">
      <dgm:prSet/>
      <dgm:spPr/>
      <dgm:t>
        <a:bodyPr/>
        <a:lstStyle/>
        <a:p>
          <a:r>
            <a:rPr lang="en-US"/>
            <a:t>Like that of Germany and Japan after 1945, this constitutional order was guided by the U.S. and its allies after the overthrow of the Taliban government </a:t>
          </a:r>
        </a:p>
      </dgm:t>
    </dgm:pt>
    <dgm:pt modelId="{186963DA-4373-7D46-BDBA-B6CDD979EC64}" type="parTrans" cxnId="{20AB5193-38C7-7547-8105-8DA18AD22B5E}">
      <dgm:prSet/>
      <dgm:spPr/>
      <dgm:t>
        <a:bodyPr/>
        <a:lstStyle/>
        <a:p>
          <a:endParaRPr lang="en-US"/>
        </a:p>
      </dgm:t>
    </dgm:pt>
    <dgm:pt modelId="{0A1D0916-F650-1642-A8DF-8A73BF7251F5}" type="sibTrans" cxnId="{20AB5193-38C7-7547-8105-8DA18AD22B5E}">
      <dgm:prSet/>
      <dgm:spPr/>
      <dgm:t>
        <a:bodyPr/>
        <a:lstStyle/>
        <a:p>
          <a:endParaRPr lang="en-US"/>
        </a:p>
      </dgm:t>
    </dgm:pt>
    <dgm:pt modelId="{C4D56294-831E-AF40-8D65-5C689B4A7BDF}">
      <dgm:prSet/>
      <dgm:spPr/>
      <dgm:t>
        <a:bodyPr/>
        <a:lstStyle/>
        <a:p>
          <a:r>
            <a:rPr lang="en-US"/>
            <a:t>Taliban brand of theocracy was viewed as constitutionally illegitimate and could produce outside intervention after provocation (Sept 11 2001 NYC attack.</a:t>
          </a:r>
        </a:p>
      </dgm:t>
    </dgm:pt>
    <dgm:pt modelId="{C915D448-DEC1-D84F-9A28-332676324FC4}" type="parTrans" cxnId="{CB49D89B-3562-974C-8934-1574BE451568}">
      <dgm:prSet/>
      <dgm:spPr/>
      <dgm:t>
        <a:bodyPr/>
        <a:lstStyle/>
        <a:p>
          <a:endParaRPr lang="en-US"/>
        </a:p>
      </dgm:t>
    </dgm:pt>
    <dgm:pt modelId="{1AE4263F-424E-144F-8704-2739A5D5C0C1}" type="sibTrans" cxnId="{CB49D89B-3562-974C-8934-1574BE451568}">
      <dgm:prSet/>
      <dgm:spPr/>
      <dgm:t>
        <a:bodyPr/>
        <a:lstStyle/>
        <a:p>
          <a:endParaRPr lang="en-US"/>
        </a:p>
      </dgm:t>
    </dgm:pt>
    <dgm:pt modelId="{4829CEDD-A156-5844-BAA1-F7C5EA6FEC8A}" type="pres">
      <dgm:prSet presAssocID="{6F3E3AD0-0558-AE47-81D8-044DD7B7264E}" presName="Name0" presStyleCnt="0">
        <dgm:presLayoutVars>
          <dgm:chMax val="3"/>
          <dgm:chPref val="1"/>
          <dgm:dir/>
          <dgm:animLvl val="lvl"/>
          <dgm:resizeHandles/>
        </dgm:presLayoutVars>
      </dgm:prSet>
      <dgm:spPr/>
    </dgm:pt>
    <dgm:pt modelId="{1CBD955C-ACE2-904B-97B0-CAAAA0603B62}" type="pres">
      <dgm:prSet presAssocID="{6F3E3AD0-0558-AE47-81D8-044DD7B7264E}" presName="outerBox" presStyleCnt="0"/>
      <dgm:spPr/>
    </dgm:pt>
    <dgm:pt modelId="{D60387DC-F103-3948-BE0F-A2A33FD96313}" type="pres">
      <dgm:prSet presAssocID="{6F3E3AD0-0558-AE47-81D8-044DD7B7264E}" presName="outerBoxParent" presStyleLbl="node1" presStyleIdx="0" presStyleCnt="1"/>
      <dgm:spPr/>
    </dgm:pt>
    <dgm:pt modelId="{A3915D52-ADD3-144E-93AE-CC4E93743BAD}" type="pres">
      <dgm:prSet presAssocID="{6F3E3AD0-0558-AE47-81D8-044DD7B7264E}" presName="outerBoxChildren" presStyleCnt="0"/>
      <dgm:spPr/>
    </dgm:pt>
    <dgm:pt modelId="{E55D74B3-78CF-4E4A-BB51-F32596E11B20}" type="pres">
      <dgm:prSet presAssocID="{46E7A3D0-3EFE-8B44-B424-F5ADE3CAB43A}" presName="oChild" presStyleLbl="fgAcc1" presStyleIdx="0" presStyleCnt="2">
        <dgm:presLayoutVars>
          <dgm:bulletEnabled val="1"/>
        </dgm:presLayoutVars>
      </dgm:prSet>
      <dgm:spPr/>
    </dgm:pt>
    <dgm:pt modelId="{C328CB76-2C96-954C-A56F-DFF69C96CF49}" type="pres">
      <dgm:prSet presAssocID="{0A1D0916-F650-1642-A8DF-8A73BF7251F5}" presName="outerSibTrans" presStyleCnt="0"/>
      <dgm:spPr/>
    </dgm:pt>
    <dgm:pt modelId="{50FAB40A-2C13-0D4E-A31D-1E5CB3FF62EB}" type="pres">
      <dgm:prSet presAssocID="{C4D56294-831E-AF40-8D65-5C689B4A7BDF}" presName="oChild" presStyleLbl="fgAcc1" presStyleIdx="1" presStyleCnt="2">
        <dgm:presLayoutVars>
          <dgm:bulletEnabled val="1"/>
        </dgm:presLayoutVars>
      </dgm:prSet>
      <dgm:spPr/>
    </dgm:pt>
  </dgm:ptLst>
  <dgm:cxnLst>
    <dgm:cxn modelId="{32460A00-6ACD-0C49-8BBB-93B1B2FA7E0A}" type="presOf" srcId="{46E7A3D0-3EFE-8B44-B424-F5ADE3CAB43A}" destId="{E55D74B3-78CF-4E4A-BB51-F32596E11B20}" srcOrd="0" destOrd="0" presId="urn:microsoft.com/office/officeart/2005/8/layout/target2"/>
    <dgm:cxn modelId="{171ABE8D-3C6A-314E-AE4A-AC23DAF34806}" type="presOf" srcId="{6F3E3AD0-0558-AE47-81D8-044DD7B7264E}" destId="{4829CEDD-A156-5844-BAA1-F7C5EA6FEC8A}" srcOrd="0" destOrd="0" presId="urn:microsoft.com/office/officeart/2005/8/layout/target2"/>
    <dgm:cxn modelId="{20AB5193-38C7-7547-8105-8DA18AD22B5E}" srcId="{6B7D2783-62A3-8E46-BE73-9B92F183E5B0}" destId="{46E7A3D0-3EFE-8B44-B424-F5ADE3CAB43A}" srcOrd="0" destOrd="0" parTransId="{186963DA-4373-7D46-BDBA-B6CDD979EC64}" sibTransId="{0A1D0916-F650-1642-A8DF-8A73BF7251F5}"/>
    <dgm:cxn modelId="{CB49D89B-3562-974C-8934-1574BE451568}" srcId="{6B7D2783-62A3-8E46-BE73-9B92F183E5B0}" destId="{C4D56294-831E-AF40-8D65-5C689B4A7BDF}" srcOrd="1" destOrd="0" parTransId="{C915D448-DEC1-D84F-9A28-332676324FC4}" sibTransId="{1AE4263F-424E-144F-8704-2739A5D5C0C1}"/>
    <dgm:cxn modelId="{39862ED4-839C-FF44-903C-FF9BADA06CFC}" srcId="{6F3E3AD0-0558-AE47-81D8-044DD7B7264E}" destId="{6B7D2783-62A3-8E46-BE73-9B92F183E5B0}" srcOrd="0" destOrd="0" parTransId="{364869EF-D65F-9141-8BF2-717B4785CA33}" sibTransId="{1AD76C10-157E-DD41-BA3B-0DDF3C9788C7}"/>
    <dgm:cxn modelId="{573105DC-0FC5-8A42-9B93-CC7194603C5D}" type="presOf" srcId="{C4D56294-831E-AF40-8D65-5C689B4A7BDF}" destId="{50FAB40A-2C13-0D4E-A31D-1E5CB3FF62EB}" srcOrd="0" destOrd="0" presId="urn:microsoft.com/office/officeart/2005/8/layout/target2"/>
    <dgm:cxn modelId="{3F54B9EE-0BFE-5145-8A9E-6260FE9DC785}" type="presOf" srcId="{6B7D2783-62A3-8E46-BE73-9B92F183E5B0}" destId="{D60387DC-F103-3948-BE0F-A2A33FD96313}" srcOrd="0" destOrd="0" presId="urn:microsoft.com/office/officeart/2005/8/layout/target2"/>
    <dgm:cxn modelId="{72124A77-5063-2D4A-929F-9EE93E4EE57D}" type="presParOf" srcId="{4829CEDD-A156-5844-BAA1-F7C5EA6FEC8A}" destId="{1CBD955C-ACE2-904B-97B0-CAAAA0603B62}" srcOrd="0" destOrd="0" presId="urn:microsoft.com/office/officeart/2005/8/layout/target2"/>
    <dgm:cxn modelId="{AA94F26B-A8AE-7940-8AE1-C0B67A8E0218}" type="presParOf" srcId="{1CBD955C-ACE2-904B-97B0-CAAAA0603B62}" destId="{D60387DC-F103-3948-BE0F-A2A33FD96313}" srcOrd="0" destOrd="0" presId="urn:microsoft.com/office/officeart/2005/8/layout/target2"/>
    <dgm:cxn modelId="{4F3EB7D7-E69C-F54B-8205-68604E1BED5D}" type="presParOf" srcId="{1CBD955C-ACE2-904B-97B0-CAAAA0603B62}" destId="{A3915D52-ADD3-144E-93AE-CC4E93743BAD}" srcOrd="1" destOrd="0" presId="urn:microsoft.com/office/officeart/2005/8/layout/target2"/>
    <dgm:cxn modelId="{F8C8DC59-236C-464E-8AA7-FF780396C4F0}" type="presParOf" srcId="{A3915D52-ADD3-144E-93AE-CC4E93743BAD}" destId="{E55D74B3-78CF-4E4A-BB51-F32596E11B20}" srcOrd="0" destOrd="0" presId="urn:microsoft.com/office/officeart/2005/8/layout/target2"/>
    <dgm:cxn modelId="{6471CE73-49B7-3045-AF38-002B04AB7015}" type="presParOf" srcId="{A3915D52-ADD3-144E-93AE-CC4E93743BAD}" destId="{C328CB76-2C96-954C-A56F-DFF69C96CF49}" srcOrd="1" destOrd="0" presId="urn:microsoft.com/office/officeart/2005/8/layout/target2"/>
    <dgm:cxn modelId="{E8A791E4-6012-5D42-83A6-F6306E9BBDEF}" type="presParOf" srcId="{A3915D52-ADD3-144E-93AE-CC4E93743BAD}" destId="{50FAB40A-2C13-0D4E-A31D-1E5CB3FF62EB}"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2872CC-E68C-4340-958A-1070B674574E}"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US"/>
        </a:p>
      </dgm:t>
    </dgm:pt>
    <dgm:pt modelId="{5CA51E77-E9A3-A142-8382-17258E2E8E38}">
      <dgm:prSet/>
      <dgm:spPr/>
      <dgm:t>
        <a:bodyPr/>
        <a:lstStyle/>
        <a:p>
          <a:r>
            <a:rPr lang="en-US"/>
            <a:t>T he Afghani Constitution builds strong protections against derogation from its core substantive provisions. </a:t>
          </a:r>
        </a:p>
      </dgm:t>
    </dgm:pt>
    <dgm:pt modelId="{30B58BAB-8501-464E-A7BF-7997F9604063}" type="parTrans" cxnId="{D762A901-1A2C-4D4C-88DB-C8C8BEA4C378}">
      <dgm:prSet/>
      <dgm:spPr/>
      <dgm:t>
        <a:bodyPr/>
        <a:lstStyle/>
        <a:p>
          <a:endParaRPr lang="en-US"/>
        </a:p>
      </dgm:t>
    </dgm:pt>
    <dgm:pt modelId="{E397163E-A474-6948-9660-232D207893C1}" type="sibTrans" cxnId="{D762A901-1A2C-4D4C-88DB-C8C8BEA4C378}">
      <dgm:prSet/>
      <dgm:spPr/>
      <dgm:t>
        <a:bodyPr/>
        <a:lstStyle/>
        <a:p>
          <a:endParaRPr lang="en-US"/>
        </a:p>
      </dgm:t>
    </dgm:pt>
    <dgm:pt modelId="{CE5D34AE-2447-124C-8B92-E1DEEA5B1697}">
      <dgm:prSet/>
      <dgm:spPr/>
      <dgm:t>
        <a:bodyPr/>
        <a:lstStyle/>
        <a:p>
          <a:r>
            <a:rPr lang="en-US"/>
            <a:t>"The provisions of adherence to the fundamentals of the sacred religion of Islam andthe regime of the Islamic Republic cannot be amended.”’</a:t>
          </a:r>
        </a:p>
      </dgm:t>
    </dgm:pt>
    <dgm:pt modelId="{A8EB25A8-768E-0A46-AF6C-03F8A96593A3}" type="parTrans" cxnId="{D048F3BC-2358-6A46-A2F6-0734010358C2}">
      <dgm:prSet/>
      <dgm:spPr/>
      <dgm:t>
        <a:bodyPr/>
        <a:lstStyle/>
        <a:p>
          <a:endParaRPr lang="en-US"/>
        </a:p>
      </dgm:t>
    </dgm:pt>
    <dgm:pt modelId="{C9C6569D-1979-0F49-ACB2-DA1B22DD3E97}" type="sibTrans" cxnId="{D048F3BC-2358-6A46-A2F6-0734010358C2}">
      <dgm:prSet/>
      <dgm:spPr/>
      <dgm:t>
        <a:bodyPr/>
        <a:lstStyle/>
        <a:p>
          <a:endParaRPr lang="en-US"/>
        </a:p>
      </dgm:t>
    </dgm:pt>
    <dgm:pt modelId="{9FDE11E0-422C-484E-948E-225638F009E3}">
      <dgm:prSet/>
      <dgm:spPr/>
      <dgm:t>
        <a:bodyPr/>
        <a:lstStyle/>
        <a:p>
          <a:r>
            <a:rPr lang="en-US"/>
            <a:t>Islam does not so much reject a fundamental rights value system as incorporate it within the normative framework of Islam.</a:t>
          </a:r>
        </a:p>
      </dgm:t>
    </dgm:pt>
    <dgm:pt modelId="{556D8D8B-31CE-A347-BE5A-17E3849227FD}" type="parTrans" cxnId="{856D8863-E896-D34E-B348-43637E45CBC2}">
      <dgm:prSet/>
      <dgm:spPr/>
      <dgm:t>
        <a:bodyPr/>
        <a:lstStyle/>
        <a:p>
          <a:endParaRPr lang="en-US"/>
        </a:p>
      </dgm:t>
    </dgm:pt>
    <dgm:pt modelId="{B8063950-364C-3B4C-97B7-A22EE296D99F}" type="sibTrans" cxnId="{856D8863-E896-D34E-B348-43637E45CBC2}">
      <dgm:prSet/>
      <dgm:spPr/>
      <dgm:t>
        <a:bodyPr/>
        <a:lstStyle/>
        <a:p>
          <a:endParaRPr lang="en-US"/>
        </a:p>
      </dgm:t>
    </dgm:pt>
    <dgm:pt modelId="{9D028BD6-F7E3-5D4F-81C6-320D666EB7DA}">
      <dgm:prSet/>
      <dgm:spPr/>
      <dgm:t>
        <a:bodyPr/>
        <a:lstStyle/>
        <a:p>
          <a:r>
            <a:rPr lang="en-US"/>
            <a:t>Despite suggestions to the contrary, it inverts the hierarchy of values-religion is not interpreted as an object of fundamental rights; instead, fundamental rights are interpreted as an object of Islam.</a:t>
          </a:r>
        </a:p>
      </dgm:t>
    </dgm:pt>
    <dgm:pt modelId="{1EE2BCB3-C922-454E-B398-E9DC2426E121}" type="parTrans" cxnId="{0BD655CB-9678-AA46-BB1E-516C865C22F7}">
      <dgm:prSet/>
      <dgm:spPr/>
      <dgm:t>
        <a:bodyPr/>
        <a:lstStyle/>
        <a:p>
          <a:endParaRPr lang="en-US"/>
        </a:p>
      </dgm:t>
    </dgm:pt>
    <dgm:pt modelId="{112D4309-2234-074D-A708-1CA7F66D49D6}" type="sibTrans" cxnId="{0BD655CB-9678-AA46-BB1E-516C865C22F7}">
      <dgm:prSet/>
      <dgm:spPr/>
      <dgm:t>
        <a:bodyPr/>
        <a:lstStyle/>
        <a:p>
          <a:endParaRPr lang="en-US"/>
        </a:p>
      </dgm:t>
    </dgm:pt>
    <dgm:pt modelId="{55F75F0E-19AB-DD44-91C6-571039FA74C0}">
      <dgm:prSet/>
      <dgm:spPr/>
      <dgm:t>
        <a:bodyPr/>
        <a:lstStyle/>
        <a:p>
          <a:r>
            <a:rPr lang="en-US"/>
            <a:t>"In Afghanistan no law can be contrary to the beliefs and provisions of the sacred religion of Islam.”</a:t>
          </a:r>
        </a:p>
      </dgm:t>
    </dgm:pt>
    <dgm:pt modelId="{8AC07901-3363-434F-815C-F7A1C140997C}" type="parTrans" cxnId="{BA599317-FEBE-634C-B466-900A16FE9703}">
      <dgm:prSet/>
      <dgm:spPr/>
      <dgm:t>
        <a:bodyPr/>
        <a:lstStyle/>
        <a:p>
          <a:endParaRPr lang="en-US"/>
        </a:p>
      </dgm:t>
    </dgm:pt>
    <dgm:pt modelId="{5651B095-BDB9-C04F-B13D-00E220649688}" type="sibTrans" cxnId="{BA599317-FEBE-634C-B466-900A16FE9703}">
      <dgm:prSet/>
      <dgm:spPr/>
      <dgm:t>
        <a:bodyPr/>
        <a:lstStyle/>
        <a:p>
          <a:endParaRPr lang="en-US"/>
        </a:p>
      </dgm:t>
    </dgm:pt>
    <dgm:pt modelId="{CDA36047-DE93-1340-946D-A9327F1EA79F}">
      <dgm:prSet/>
      <dgm:spPr/>
      <dgm:t>
        <a:bodyPr/>
        <a:lstStyle/>
        <a:p>
          <a:r>
            <a:rPr lang="en-US"/>
            <a:t>For those from different religious traditions, there is conformity to an Islamic worldview within which a certain measure of toleration is possible. </a:t>
          </a:r>
        </a:p>
      </dgm:t>
    </dgm:pt>
    <dgm:pt modelId="{246405B4-0B4A-1C41-8977-CB508B698258}" type="parTrans" cxnId="{A419CCEC-50DC-C745-B097-5ADD9E245B35}">
      <dgm:prSet/>
      <dgm:spPr/>
      <dgm:t>
        <a:bodyPr/>
        <a:lstStyle/>
        <a:p>
          <a:endParaRPr lang="en-US"/>
        </a:p>
      </dgm:t>
    </dgm:pt>
    <dgm:pt modelId="{4B3CE52B-D008-1349-8933-D0EB3601E171}" type="sibTrans" cxnId="{A419CCEC-50DC-C745-B097-5ADD9E245B35}">
      <dgm:prSet/>
      <dgm:spPr/>
      <dgm:t>
        <a:bodyPr/>
        <a:lstStyle/>
        <a:p>
          <a:endParaRPr lang="en-US"/>
        </a:p>
      </dgm:t>
    </dgm:pt>
    <dgm:pt modelId="{571FF0EA-D42B-8F48-B39E-E5DFDB6DC60B}">
      <dgm:prSet/>
      <dgm:spPr/>
      <dgm:t>
        <a:bodyPr/>
        <a:lstStyle/>
        <a:p>
          <a:r>
            <a:rPr lang="en-US"/>
            <a:t>This, of course, parallels the limits to toleration within conventional transnational constitutional systems of beliefs and practices, which might be deemed threatening to the politico-legal order. </a:t>
          </a:r>
        </a:p>
      </dgm:t>
    </dgm:pt>
    <dgm:pt modelId="{62E086FD-6009-9641-81C5-A54D688A0C29}" type="parTrans" cxnId="{136F9F2A-1A48-2045-91F7-A59D06879F16}">
      <dgm:prSet/>
      <dgm:spPr/>
      <dgm:t>
        <a:bodyPr/>
        <a:lstStyle/>
        <a:p>
          <a:endParaRPr lang="en-US"/>
        </a:p>
      </dgm:t>
    </dgm:pt>
    <dgm:pt modelId="{E31C733E-5D91-C449-8801-77383BF8FA0D}" type="sibTrans" cxnId="{136F9F2A-1A48-2045-91F7-A59D06879F16}">
      <dgm:prSet/>
      <dgm:spPr/>
      <dgm:t>
        <a:bodyPr/>
        <a:lstStyle/>
        <a:p>
          <a:endParaRPr lang="en-US"/>
        </a:p>
      </dgm:t>
    </dgm:pt>
    <dgm:pt modelId="{33EC25B6-F6BD-B84C-83F5-9D7161A5899C}">
      <dgm:prSet/>
      <dgm:spPr/>
      <dgm:t>
        <a:bodyPr/>
        <a:lstStyle/>
        <a:p>
          <a:r>
            <a:rPr lang="en-US"/>
            <a:t>"Followers of other religions are free to exercise their faith and perform their religious rites within the limits of the provisions of law.”’ </a:t>
          </a:r>
        </a:p>
      </dgm:t>
    </dgm:pt>
    <dgm:pt modelId="{D62A8374-9F71-4D4A-9A60-897E239D4F94}" type="parTrans" cxnId="{29840888-FB9D-B545-9032-F88AFEEEA96D}">
      <dgm:prSet/>
      <dgm:spPr/>
      <dgm:t>
        <a:bodyPr/>
        <a:lstStyle/>
        <a:p>
          <a:endParaRPr lang="en-US"/>
        </a:p>
      </dgm:t>
    </dgm:pt>
    <dgm:pt modelId="{0C70164D-1387-D143-A7AB-AFC8F96EC109}" type="sibTrans" cxnId="{29840888-FB9D-B545-9032-F88AFEEEA96D}">
      <dgm:prSet/>
      <dgm:spPr/>
      <dgm:t>
        <a:bodyPr/>
        <a:lstStyle/>
        <a:p>
          <a:endParaRPr lang="en-US"/>
        </a:p>
      </dgm:t>
    </dgm:pt>
    <dgm:pt modelId="{29BCC00D-72DA-614B-BB18-7B7EAE613DC0}">
      <dgm:prSet/>
      <dgm:spPr/>
      <dgm:t>
        <a:bodyPr/>
        <a:lstStyle/>
        <a:p>
          <a:r>
            <a:rPr lang="en-US"/>
            <a:t>But threats to the religious basis of the legal order-including efforts to pry Muslims from their faith, are less tolerated.</a:t>
          </a:r>
        </a:p>
      </dgm:t>
    </dgm:pt>
    <dgm:pt modelId="{C6EACA4D-94C3-E94D-9869-87331397D8F4}" type="parTrans" cxnId="{ABD0CA11-47B1-6C4E-B17C-A8D807D91B84}">
      <dgm:prSet/>
      <dgm:spPr/>
      <dgm:t>
        <a:bodyPr/>
        <a:lstStyle/>
        <a:p>
          <a:endParaRPr lang="en-US"/>
        </a:p>
      </dgm:t>
    </dgm:pt>
    <dgm:pt modelId="{FAEA3DD0-340A-6E45-99E1-B5965F10E14F}" type="sibTrans" cxnId="{ABD0CA11-47B1-6C4E-B17C-A8D807D91B84}">
      <dgm:prSet/>
      <dgm:spPr/>
      <dgm:t>
        <a:bodyPr/>
        <a:lstStyle/>
        <a:p>
          <a:endParaRPr lang="en-US"/>
        </a:p>
      </dgm:t>
    </dgm:pt>
    <dgm:pt modelId="{8D471B5F-45E2-0443-B50E-7EBE15665BBD}">
      <dgm:prSet/>
      <dgm:spPr/>
      <dgm:t>
        <a:bodyPr/>
        <a:lstStyle/>
        <a:p>
          <a:r>
            <a:rPr lang="en-US"/>
            <a:t>Legitimacy through Islam also shapes the extent to which internal political action is treated as legiti-mate. Thus, for example, the right to form political parties is guaranteed, as long as the "program and charter of the party are not contrary to the principles of sacred religion of Islam ...</a:t>
          </a:r>
        </a:p>
      </dgm:t>
    </dgm:pt>
    <dgm:pt modelId="{843A80CD-17D8-2F44-AD3B-CD27C28A23BF}" type="parTrans" cxnId="{2AFD8CA4-81F6-6B41-9A44-BC4FDBAEADAD}">
      <dgm:prSet/>
      <dgm:spPr/>
      <dgm:t>
        <a:bodyPr/>
        <a:lstStyle/>
        <a:p>
          <a:endParaRPr lang="en-US"/>
        </a:p>
      </dgm:t>
    </dgm:pt>
    <dgm:pt modelId="{7F1B5556-09B4-344C-A3C4-9AB11CAE2C2C}" type="sibTrans" cxnId="{2AFD8CA4-81F6-6B41-9A44-BC4FDBAEADAD}">
      <dgm:prSet/>
      <dgm:spPr/>
      <dgm:t>
        <a:bodyPr/>
        <a:lstStyle/>
        <a:p>
          <a:endParaRPr lang="en-US"/>
        </a:p>
      </dgm:t>
    </dgm:pt>
    <dgm:pt modelId="{C10EB54F-BBF8-294C-A071-DF68F9F27E4F}" type="pres">
      <dgm:prSet presAssocID="{D72872CC-E68C-4340-958A-1070B674574E}" presName="linear" presStyleCnt="0">
        <dgm:presLayoutVars>
          <dgm:animLvl val="lvl"/>
          <dgm:resizeHandles val="exact"/>
        </dgm:presLayoutVars>
      </dgm:prSet>
      <dgm:spPr/>
    </dgm:pt>
    <dgm:pt modelId="{57836E9F-7849-834D-B69F-C8D19DC60CB6}" type="pres">
      <dgm:prSet presAssocID="{5CA51E77-E9A3-A142-8382-17258E2E8E38}" presName="parentText" presStyleLbl="node1" presStyleIdx="0" presStyleCnt="4">
        <dgm:presLayoutVars>
          <dgm:chMax val="0"/>
          <dgm:bulletEnabled val="1"/>
        </dgm:presLayoutVars>
      </dgm:prSet>
      <dgm:spPr/>
    </dgm:pt>
    <dgm:pt modelId="{C015F2FB-B51E-7248-B9B5-8F6CDE5D8F92}" type="pres">
      <dgm:prSet presAssocID="{5CA51E77-E9A3-A142-8382-17258E2E8E38}" presName="childText" presStyleLbl="revTx" presStyleIdx="0" presStyleCnt="4">
        <dgm:presLayoutVars>
          <dgm:bulletEnabled val="1"/>
        </dgm:presLayoutVars>
      </dgm:prSet>
      <dgm:spPr/>
    </dgm:pt>
    <dgm:pt modelId="{F86CEC79-3F50-1348-B8EC-D7DF1D7CD11C}" type="pres">
      <dgm:prSet presAssocID="{9D028BD6-F7E3-5D4F-81C6-320D666EB7DA}" presName="parentText" presStyleLbl="node1" presStyleIdx="1" presStyleCnt="4">
        <dgm:presLayoutVars>
          <dgm:chMax val="0"/>
          <dgm:bulletEnabled val="1"/>
        </dgm:presLayoutVars>
      </dgm:prSet>
      <dgm:spPr/>
    </dgm:pt>
    <dgm:pt modelId="{2DEDD1C5-85A5-BC46-B7F4-09B90EC0322C}" type="pres">
      <dgm:prSet presAssocID="{9D028BD6-F7E3-5D4F-81C6-320D666EB7DA}" presName="childText" presStyleLbl="revTx" presStyleIdx="1" presStyleCnt="4">
        <dgm:presLayoutVars>
          <dgm:bulletEnabled val="1"/>
        </dgm:presLayoutVars>
      </dgm:prSet>
      <dgm:spPr/>
    </dgm:pt>
    <dgm:pt modelId="{2719D44E-9FD6-CF4A-9D15-DC2159FD5EFC}" type="pres">
      <dgm:prSet presAssocID="{CDA36047-DE93-1340-946D-A9327F1EA79F}" presName="parentText" presStyleLbl="node1" presStyleIdx="2" presStyleCnt="4">
        <dgm:presLayoutVars>
          <dgm:chMax val="0"/>
          <dgm:bulletEnabled val="1"/>
        </dgm:presLayoutVars>
      </dgm:prSet>
      <dgm:spPr/>
    </dgm:pt>
    <dgm:pt modelId="{A13EC651-D5E0-4945-BDB8-B1C1284AB774}" type="pres">
      <dgm:prSet presAssocID="{CDA36047-DE93-1340-946D-A9327F1EA79F}" presName="childText" presStyleLbl="revTx" presStyleIdx="2" presStyleCnt="4">
        <dgm:presLayoutVars>
          <dgm:bulletEnabled val="1"/>
        </dgm:presLayoutVars>
      </dgm:prSet>
      <dgm:spPr/>
    </dgm:pt>
    <dgm:pt modelId="{55E22C50-1FA7-9F4C-B7C4-7DDD1992E469}" type="pres">
      <dgm:prSet presAssocID="{29BCC00D-72DA-614B-BB18-7B7EAE613DC0}" presName="parentText" presStyleLbl="node1" presStyleIdx="3" presStyleCnt="4">
        <dgm:presLayoutVars>
          <dgm:chMax val="0"/>
          <dgm:bulletEnabled val="1"/>
        </dgm:presLayoutVars>
      </dgm:prSet>
      <dgm:spPr/>
    </dgm:pt>
    <dgm:pt modelId="{50097B40-6C18-9B4C-8EEC-9666332942DB}" type="pres">
      <dgm:prSet presAssocID="{29BCC00D-72DA-614B-BB18-7B7EAE613DC0}" presName="childText" presStyleLbl="revTx" presStyleIdx="3" presStyleCnt="4">
        <dgm:presLayoutVars>
          <dgm:bulletEnabled val="1"/>
        </dgm:presLayoutVars>
      </dgm:prSet>
      <dgm:spPr/>
    </dgm:pt>
  </dgm:ptLst>
  <dgm:cxnLst>
    <dgm:cxn modelId="{D762A901-1A2C-4D4C-88DB-C8C8BEA4C378}" srcId="{D72872CC-E68C-4340-958A-1070B674574E}" destId="{5CA51E77-E9A3-A142-8382-17258E2E8E38}" srcOrd="0" destOrd="0" parTransId="{30B58BAB-8501-464E-A7BF-7997F9604063}" sibTransId="{E397163E-A474-6948-9660-232D207893C1}"/>
    <dgm:cxn modelId="{230E3703-6F55-0345-8FB1-5DE3342F83C1}" type="presOf" srcId="{8D471B5F-45E2-0443-B50E-7EBE15665BBD}" destId="{50097B40-6C18-9B4C-8EEC-9666332942DB}" srcOrd="0" destOrd="0" presId="urn:microsoft.com/office/officeart/2005/8/layout/vList2"/>
    <dgm:cxn modelId="{ABD0CA11-47B1-6C4E-B17C-A8D807D91B84}" srcId="{D72872CC-E68C-4340-958A-1070B674574E}" destId="{29BCC00D-72DA-614B-BB18-7B7EAE613DC0}" srcOrd="3" destOrd="0" parTransId="{C6EACA4D-94C3-E94D-9869-87331397D8F4}" sibTransId="{FAEA3DD0-340A-6E45-99E1-B5965F10E14F}"/>
    <dgm:cxn modelId="{BA599317-FEBE-634C-B466-900A16FE9703}" srcId="{9D028BD6-F7E3-5D4F-81C6-320D666EB7DA}" destId="{55F75F0E-19AB-DD44-91C6-571039FA74C0}" srcOrd="0" destOrd="0" parTransId="{8AC07901-3363-434F-815C-F7A1C140997C}" sibTransId="{5651B095-BDB9-C04F-B13D-00E220649688}"/>
    <dgm:cxn modelId="{894A2124-5F1E-B249-94F3-98F79DABDF12}" type="presOf" srcId="{5CA51E77-E9A3-A142-8382-17258E2E8E38}" destId="{57836E9F-7849-834D-B69F-C8D19DC60CB6}" srcOrd="0" destOrd="0" presId="urn:microsoft.com/office/officeart/2005/8/layout/vList2"/>
    <dgm:cxn modelId="{136F9F2A-1A48-2045-91F7-A59D06879F16}" srcId="{CDA36047-DE93-1340-946D-A9327F1EA79F}" destId="{571FF0EA-D42B-8F48-B39E-E5DFDB6DC60B}" srcOrd="0" destOrd="0" parTransId="{62E086FD-6009-9641-81C5-A54D688A0C29}" sibTransId="{E31C733E-5D91-C449-8801-77383BF8FA0D}"/>
    <dgm:cxn modelId="{65901B35-6352-514F-AF9A-5B25FB113256}" type="presOf" srcId="{9D028BD6-F7E3-5D4F-81C6-320D666EB7DA}" destId="{F86CEC79-3F50-1348-B8EC-D7DF1D7CD11C}" srcOrd="0" destOrd="0" presId="urn:microsoft.com/office/officeart/2005/8/layout/vList2"/>
    <dgm:cxn modelId="{EE2A204B-7F2A-EE4C-AD88-E8AD202F1F88}" type="presOf" srcId="{29BCC00D-72DA-614B-BB18-7B7EAE613DC0}" destId="{55E22C50-1FA7-9F4C-B7C4-7DDD1992E469}" srcOrd="0" destOrd="0" presId="urn:microsoft.com/office/officeart/2005/8/layout/vList2"/>
    <dgm:cxn modelId="{856D8863-E896-D34E-B348-43637E45CBC2}" srcId="{5CA51E77-E9A3-A142-8382-17258E2E8E38}" destId="{9FDE11E0-422C-484E-948E-225638F009E3}" srcOrd="1" destOrd="0" parTransId="{556D8D8B-31CE-A347-BE5A-17E3849227FD}" sibTransId="{B8063950-364C-3B4C-97B7-A22EE296D99F}"/>
    <dgm:cxn modelId="{95C7856F-64F2-334D-B9ED-4FBBFE62EEE6}" type="presOf" srcId="{33EC25B6-F6BD-B84C-83F5-9D7161A5899C}" destId="{A13EC651-D5E0-4945-BDB8-B1C1284AB774}" srcOrd="0" destOrd="1" presId="urn:microsoft.com/office/officeart/2005/8/layout/vList2"/>
    <dgm:cxn modelId="{B8BA9873-C6EB-5D48-9EB1-CA718605C5E9}" type="presOf" srcId="{571FF0EA-D42B-8F48-B39E-E5DFDB6DC60B}" destId="{A13EC651-D5E0-4945-BDB8-B1C1284AB774}" srcOrd="0" destOrd="0" presId="urn:microsoft.com/office/officeart/2005/8/layout/vList2"/>
    <dgm:cxn modelId="{2CA7E173-4D32-D146-9C2F-A74843F06A0D}" type="presOf" srcId="{55F75F0E-19AB-DD44-91C6-571039FA74C0}" destId="{2DEDD1C5-85A5-BC46-B7F4-09B90EC0322C}" srcOrd="0" destOrd="0" presId="urn:microsoft.com/office/officeart/2005/8/layout/vList2"/>
    <dgm:cxn modelId="{BADF5D80-3966-4D46-87F1-BD82E45D474F}" type="presOf" srcId="{9FDE11E0-422C-484E-948E-225638F009E3}" destId="{C015F2FB-B51E-7248-B9B5-8F6CDE5D8F92}" srcOrd="0" destOrd="1" presId="urn:microsoft.com/office/officeart/2005/8/layout/vList2"/>
    <dgm:cxn modelId="{29840888-FB9D-B545-9032-F88AFEEEA96D}" srcId="{CDA36047-DE93-1340-946D-A9327F1EA79F}" destId="{33EC25B6-F6BD-B84C-83F5-9D7161A5899C}" srcOrd="1" destOrd="0" parTransId="{D62A8374-9F71-4D4A-9A60-897E239D4F94}" sibTransId="{0C70164D-1387-D143-A7AB-AFC8F96EC109}"/>
    <dgm:cxn modelId="{2AFD8CA4-81F6-6B41-9A44-BC4FDBAEADAD}" srcId="{29BCC00D-72DA-614B-BB18-7B7EAE613DC0}" destId="{8D471B5F-45E2-0443-B50E-7EBE15665BBD}" srcOrd="0" destOrd="0" parTransId="{843A80CD-17D8-2F44-AD3B-CD27C28A23BF}" sibTransId="{7F1B5556-09B4-344C-A3C4-9AB11CAE2C2C}"/>
    <dgm:cxn modelId="{D048F3BC-2358-6A46-A2F6-0734010358C2}" srcId="{5CA51E77-E9A3-A142-8382-17258E2E8E38}" destId="{CE5D34AE-2447-124C-8B92-E1DEEA5B1697}" srcOrd="0" destOrd="0" parTransId="{A8EB25A8-768E-0A46-AF6C-03F8A96593A3}" sibTransId="{C9C6569D-1979-0F49-ACB2-DA1B22DD3E97}"/>
    <dgm:cxn modelId="{FFD922CB-B118-414C-9CFF-FD0BFEBAB33E}" type="presOf" srcId="{CE5D34AE-2447-124C-8B92-E1DEEA5B1697}" destId="{C015F2FB-B51E-7248-B9B5-8F6CDE5D8F92}" srcOrd="0" destOrd="0" presId="urn:microsoft.com/office/officeart/2005/8/layout/vList2"/>
    <dgm:cxn modelId="{0BD655CB-9678-AA46-BB1E-516C865C22F7}" srcId="{D72872CC-E68C-4340-958A-1070B674574E}" destId="{9D028BD6-F7E3-5D4F-81C6-320D666EB7DA}" srcOrd="1" destOrd="0" parTransId="{1EE2BCB3-C922-454E-B398-E9DC2426E121}" sibTransId="{112D4309-2234-074D-A708-1CA7F66D49D6}"/>
    <dgm:cxn modelId="{28C177E4-49E9-AF4E-B001-9F832DFF1876}" type="presOf" srcId="{CDA36047-DE93-1340-946D-A9327F1EA79F}" destId="{2719D44E-9FD6-CF4A-9D15-DC2159FD5EFC}" srcOrd="0" destOrd="0" presId="urn:microsoft.com/office/officeart/2005/8/layout/vList2"/>
    <dgm:cxn modelId="{A419CCEC-50DC-C745-B097-5ADD9E245B35}" srcId="{D72872CC-E68C-4340-958A-1070B674574E}" destId="{CDA36047-DE93-1340-946D-A9327F1EA79F}" srcOrd="2" destOrd="0" parTransId="{246405B4-0B4A-1C41-8977-CB508B698258}" sibTransId="{4B3CE52B-D008-1349-8933-D0EB3601E171}"/>
    <dgm:cxn modelId="{6427A3F1-1A7C-3C46-AEED-BA406ECC120A}" type="presOf" srcId="{D72872CC-E68C-4340-958A-1070B674574E}" destId="{C10EB54F-BBF8-294C-A071-DF68F9F27E4F}" srcOrd="0" destOrd="0" presId="urn:microsoft.com/office/officeart/2005/8/layout/vList2"/>
    <dgm:cxn modelId="{8CDDD9A8-3E00-F54E-A443-89CD41421F75}" type="presParOf" srcId="{C10EB54F-BBF8-294C-A071-DF68F9F27E4F}" destId="{57836E9F-7849-834D-B69F-C8D19DC60CB6}" srcOrd="0" destOrd="0" presId="urn:microsoft.com/office/officeart/2005/8/layout/vList2"/>
    <dgm:cxn modelId="{1DBA9CA8-6E0F-7043-BC1A-4CC841408D2C}" type="presParOf" srcId="{C10EB54F-BBF8-294C-A071-DF68F9F27E4F}" destId="{C015F2FB-B51E-7248-B9B5-8F6CDE5D8F92}" srcOrd="1" destOrd="0" presId="urn:microsoft.com/office/officeart/2005/8/layout/vList2"/>
    <dgm:cxn modelId="{CE198076-8DF4-9340-82AF-FC99A0B549AB}" type="presParOf" srcId="{C10EB54F-BBF8-294C-A071-DF68F9F27E4F}" destId="{F86CEC79-3F50-1348-B8EC-D7DF1D7CD11C}" srcOrd="2" destOrd="0" presId="urn:microsoft.com/office/officeart/2005/8/layout/vList2"/>
    <dgm:cxn modelId="{D9325FD2-BF21-0442-BC5E-0D772E975C09}" type="presParOf" srcId="{C10EB54F-BBF8-294C-A071-DF68F9F27E4F}" destId="{2DEDD1C5-85A5-BC46-B7F4-09B90EC0322C}" srcOrd="3" destOrd="0" presId="urn:microsoft.com/office/officeart/2005/8/layout/vList2"/>
    <dgm:cxn modelId="{6E660711-FCED-1448-AB57-D7819D653BFB}" type="presParOf" srcId="{C10EB54F-BBF8-294C-A071-DF68F9F27E4F}" destId="{2719D44E-9FD6-CF4A-9D15-DC2159FD5EFC}" srcOrd="4" destOrd="0" presId="urn:microsoft.com/office/officeart/2005/8/layout/vList2"/>
    <dgm:cxn modelId="{952FECF7-4A82-3343-A036-4F0A0429D55D}" type="presParOf" srcId="{C10EB54F-BBF8-294C-A071-DF68F9F27E4F}" destId="{A13EC651-D5E0-4945-BDB8-B1C1284AB774}" srcOrd="5" destOrd="0" presId="urn:microsoft.com/office/officeart/2005/8/layout/vList2"/>
    <dgm:cxn modelId="{19084A68-EE8A-8543-9783-90CFDC5FF50E}" type="presParOf" srcId="{C10EB54F-BBF8-294C-A071-DF68F9F27E4F}" destId="{55E22C50-1FA7-9F4C-B7C4-7DDD1992E469}" srcOrd="6" destOrd="0" presId="urn:microsoft.com/office/officeart/2005/8/layout/vList2"/>
    <dgm:cxn modelId="{A2B83EDC-8A69-9A41-9FF1-CADB68F7584B}" type="presParOf" srcId="{C10EB54F-BBF8-294C-A071-DF68F9F27E4F}" destId="{50097B40-6C18-9B4C-8EEC-9666332942DB}"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B69C29-3DA8-E84C-B44F-4C00EC2C40E7}" type="doc">
      <dgm:prSet loTypeId="urn:microsoft.com/office/officeart/2005/8/layout/vList2" loCatId="process" qsTypeId="urn:microsoft.com/office/officeart/2005/8/quickstyle/simple3" qsCatId="simple" csTypeId="urn:microsoft.com/office/officeart/2005/8/colors/colorful3" csCatId="colorful"/>
      <dgm:spPr/>
      <dgm:t>
        <a:bodyPr/>
        <a:lstStyle/>
        <a:p>
          <a:endParaRPr lang="en-US"/>
        </a:p>
      </dgm:t>
    </dgm:pt>
    <dgm:pt modelId="{1DCDF72F-FF23-4A45-83B9-A70EDF476C2B}">
      <dgm:prSet/>
      <dgm:spPr/>
      <dgm:t>
        <a:bodyPr/>
        <a:lstStyle/>
        <a:p>
          <a:r>
            <a:rPr lang="en-US"/>
            <a:t>Theocratic constitutionalism covers a growing number of constitutional orders that seek to combine the mechanics and sensibilities of constitutionalism with the substantive framework of religious principle</a:t>
          </a:r>
        </a:p>
      </dgm:t>
    </dgm:pt>
    <dgm:pt modelId="{AC80AF2D-BF4D-284F-85C6-121016532C77}" type="parTrans" cxnId="{6FE293EC-D73F-5248-98EB-18E1EF4673D1}">
      <dgm:prSet/>
      <dgm:spPr/>
      <dgm:t>
        <a:bodyPr/>
        <a:lstStyle/>
        <a:p>
          <a:endParaRPr lang="en-US"/>
        </a:p>
      </dgm:t>
    </dgm:pt>
    <dgm:pt modelId="{9E85C107-9B6F-D640-9003-055B763C858F}" type="sibTrans" cxnId="{6FE293EC-D73F-5248-98EB-18E1EF4673D1}">
      <dgm:prSet/>
      <dgm:spPr/>
      <dgm:t>
        <a:bodyPr/>
        <a:lstStyle/>
        <a:p>
          <a:endParaRPr lang="en-US"/>
        </a:p>
      </dgm:t>
    </dgm:pt>
    <dgm:pt modelId="{82D87058-FBD2-4D44-A00D-7744FD0F55D0}">
      <dgm:prSet/>
      <dgm:spPr/>
      <dgm:t>
        <a:bodyPr/>
        <a:lstStyle/>
        <a:p>
          <a:r>
            <a:rPr lang="en-US"/>
            <a:t>It seeks to adhere to the basic principles of constitutionalism EXC EPT that for a liberal democratic order (and all it entails), it would substitute the rules and principles of a single religious system</a:t>
          </a:r>
        </a:p>
      </dgm:t>
    </dgm:pt>
    <dgm:pt modelId="{174D8B4B-4AF7-1B45-8B18-10ED80137D33}" type="parTrans" cxnId="{55D29E59-F875-3543-B4E5-ED2BB254CC8C}">
      <dgm:prSet/>
      <dgm:spPr/>
      <dgm:t>
        <a:bodyPr/>
        <a:lstStyle/>
        <a:p>
          <a:endParaRPr lang="en-US"/>
        </a:p>
      </dgm:t>
    </dgm:pt>
    <dgm:pt modelId="{63CF7FE0-0E87-BC4A-B0A5-828E6A18959F}" type="sibTrans" cxnId="{55D29E59-F875-3543-B4E5-ED2BB254CC8C}">
      <dgm:prSet/>
      <dgm:spPr/>
      <dgm:t>
        <a:bodyPr/>
        <a:lstStyle/>
        <a:p>
          <a:endParaRPr lang="en-US"/>
        </a:p>
      </dgm:t>
    </dgm:pt>
    <dgm:pt modelId="{8D7F22AB-DA26-A74E-BFB7-35E8AA2E758F}">
      <dgm:prSet/>
      <dgm:spPr/>
      <dgm:t>
        <a:bodyPr/>
        <a:lstStyle/>
        <a:p>
          <a:r>
            <a:rPr lang="en-US"/>
            <a:t>The result is a quite different mix of rights, duties  and approaches ot the relationship between people and the state</a:t>
          </a:r>
        </a:p>
      </dgm:t>
    </dgm:pt>
    <dgm:pt modelId="{2363D4BA-B48E-5141-93CB-85452D09EEAA}" type="parTrans" cxnId="{0642DA0E-91E1-2549-9AC0-C52B374F352F}">
      <dgm:prSet/>
      <dgm:spPr/>
      <dgm:t>
        <a:bodyPr/>
        <a:lstStyle/>
        <a:p>
          <a:endParaRPr lang="en-US"/>
        </a:p>
      </dgm:t>
    </dgm:pt>
    <dgm:pt modelId="{AB01AC64-25F5-F242-BE7F-A0CA975F4E87}" type="sibTrans" cxnId="{0642DA0E-91E1-2549-9AC0-C52B374F352F}">
      <dgm:prSet/>
      <dgm:spPr/>
      <dgm:t>
        <a:bodyPr/>
        <a:lstStyle/>
        <a:p>
          <a:endParaRPr lang="en-US"/>
        </a:p>
      </dgm:t>
    </dgm:pt>
    <dgm:pt modelId="{18C4E685-4264-6D4D-A2F9-E77514CCE3D0}">
      <dgm:prSet/>
      <dgm:spPr/>
      <dgm:t>
        <a:bodyPr/>
        <a:lstStyle/>
        <a:p>
          <a:r>
            <a:rPr lang="en-US"/>
            <a:t>And it posits a large role for religious intermediaries—a priesthood of some sort</a:t>
          </a:r>
        </a:p>
      </dgm:t>
    </dgm:pt>
    <dgm:pt modelId="{8CEF4F14-59DB-EC45-839C-4491CC7DC299}" type="parTrans" cxnId="{23E5E351-BA43-7740-B3ED-F65596B93CE1}">
      <dgm:prSet/>
      <dgm:spPr/>
      <dgm:t>
        <a:bodyPr/>
        <a:lstStyle/>
        <a:p>
          <a:endParaRPr lang="en-US"/>
        </a:p>
      </dgm:t>
    </dgm:pt>
    <dgm:pt modelId="{9E24EDFF-A16F-4C48-AE2D-B88D6949958C}" type="sibTrans" cxnId="{23E5E351-BA43-7740-B3ED-F65596B93CE1}">
      <dgm:prSet/>
      <dgm:spPr/>
      <dgm:t>
        <a:bodyPr/>
        <a:lstStyle/>
        <a:p>
          <a:endParaRPr lang="en-US"/>
        </a:p>
      </dgm:t>
    </dgm:pt>
    <dgm:pt modelId="{36AA609D-C853-D94C-9144-D5823D49B7E4}">
      <dgm:prSet/>
      <dgm:spPr/>
      <dgm:t>
        <a:bodyPr/>
        <a:lstStyle/>
        <a:p>
          <a:r>
            <a:rPr lang="en-US"/>
            <a:t>But at the same time it offers the protections of rule of law and an accountable basis for judging the discretionary decision making of government, as well as the validity of legislative initiatives</a:t>
          </a:r>
        </a:p>
      </dgm:t>
    </dgm:pt>
    <dgm:pt modelId="{4C9FC204-C24C-6D4A-9A24-D93AB3655EBB}" type="parTrans" cxnId="{34A3DA37-424E-2C42-96D4-1A331F2804A5}">
      <dgm:prSet/>
      <dgm:spPr/>
      <dgm:t>
        <a:bodyPr/>
        <a:lstStyle/>
        <a:p>
          <a:endParaRPr lang="en-US"/>
        </a:p>
      </dgm:t>
    </dgm:pt>
    <dgm:pt modelId="{E94DA193-8589-4F47-AD4A-07F66FA7EF21}" type="sibTrans" cxnId="{34A3DA37-424E-2C42-96D4-1A331F2804A5}">
      <dgm:prSet/>
      <dgm:spPr/>
      <dgm:t>
        <a:bodyPr/>
        <a:lstStyle/>
        <a:p>
          <a:endParaRPr lang="en-US"/>
        </a:p>
      </dgm:t>
    </dgm:pt>
    <dgm:pt modelId="{C69A2660-C61D-A44B-A1EB-136CA1601AD5}">
      <dgm:prSet/>
      <dgm:spPr/>
      <dgm:t>
        <a:bodyPr/>
        <a:lstStyle/>
        <a:p>
          <a:r>
            <a:rPr lang="en-US"/>
            <a:t>The result is unacceptable under the ordering principles of 3</a:t>
          </a:r>
          <a:r>
            <a:rPr lang="en-US" baseline="30000"/>
            <a:t>rd</a:t>
          </a:r>
          <a:r>
            <a:rPr lang="en-US"/>
            <a:t> generation constitutionalism </a:t>
          </a:r>
        </a:p>
      </dgm:t>
    </dgm:pt>
    <dgm:pt modelId="{E0DE8D41-5C10-EF4E-B3F3-782F06F38544}" type="parTrans" cxnId="{07255B85-6793-204F-A031-40F4324261BF}">
      <dgm:prSet/>
      <dgm:spPr/>
      <dgm:t>
        <a:bodyPr/>
        <a:lstStyle/>
        <a:p>
          <a:endParaRPr lang="en-US"/>
        </a:p>
      </dgm:t>
    </dgm:pt>
    <dgm:pt modelId="{667055CE-1EEC-1649-9132-0CD28222FBAE}" type="sibTrans" cxnId="{07255B85-6793-204F-A031-40F4324261BF}">
      <dgm:prSet/>
      <dgm:spPr/>
      <dgm:t>
        <a:bodyPr/>
        <a:lstStyle/>
        <a:p>
          <a:endParaRPr lang="en-US"/>
        </a:p>
      </dgm:t>
    </dgm:pt>
    <dgm:pt modelId="{AEEED22E-62CD-AF47-BFCB-93851ADC1437}">
      <dgm:prSet/>
      <dgm:spPr/>
      <dgm:t>
        <a:bodyPr/>
        <a:lstStyle/>
        <a:p>
          <a:r>
            <a:rPr lang="en-US"/>
            <a:t>But it presents the possibility of legitimacy around a different set of communal principles.</a:t>
          </a:r>
        </a:p>
      </dgm:t>
    </dgm:pt>
    <dgm:pt modelId="{FCE59625-3AEB-874E-88CF-41E912EB0A80}" type="parTrans" cxnId="{193535D5-C4EE-2948-A9D3-F02916335212}">
      <dgm:prSet/>
      <dgm:spPr/>
      <dgm:t>
        <a:bodyPr/>
        <a:lstStyle/>
        <a:p>
          <a:endParaRPr lang="en-US"/>
        </a:p>
      </dgm:t>
    </dgm:pt>
    <dgm:pt modelId="{8BB98766-60DB-B54D-9430-EAE2AAE2C5CB}" type="sibTrans" cxnId="{193535D5-C4EE-2948-A9D3-F02916335212}">
      <dgm:prSet/>
      <dgm:spPr/>
      <dgm:t>
        <a:bodyPr/>
        <a:lstStyle/>
        <a:p>
          <a:endParaRPr lang="en-US"/>
        </a:p>
      </dgm:t>
    </dgm:pt>
    <dgm:pt modelId="{50D24F2E-132C-2142-BBE0-21B88235E5B0}" type="pres">
      <dgm:prSet presAssocID="{57B69C29-3DA8-E84C-B44F-4C00EC2C40E7}" presName="linear" presStyleCnt="0">
        <dgm:presLayoutVars>
          <dgm:animLvl val="lvl"/>
          <dgm:resizeHandles val="exact"/>
        </dgm:presLayoutVars>
      </dgm:prSet>
      <dgm:spPr/>
    </dgm:pt>
    <dgm:pt modelId="{F909C910-3CFF-704B-969D-A49F4216A573}" type="pres">
      <dgm:prSet presAssocID="{1DCDF72F-FF23-4A45-83B9-A70EDF476C2B}" presName="parentText" presStyleLbl="node1" presStyleIdx="0" presStyleCnt="7" custLinFactY="-14176" custLinFactNeighborY="-100000">
        <dgm:presLayoutVars>
          <dgm:chMax val="0"/>
          <dgm:bulletEnabled val="1"/>
        </dgm:presLayoutVars>
      </dgm:prSet>
      <dgm:spPr/>
    </dgm:pt>
    <dgm:pt modelId="{1572443A-AAA6-B04D-8BC4-2DF794927F6E}" type="pres">
      <dgm:prSet presAssocID="{9E85C107-9B6F-D640-9003-055B763C858F}" presName="spacer" presStyleCnt="0"/>
      <dgm:spPr/>
    </dgm:pt>
    <dgm:pt modelId="{7AB2B222-AEF3-4A4C-A42C-39282152DFC0}" type="pres">
      <dgm:prSet presAssocID="{82D87058-FBD2-4D44-A00D-7744FD0F55D0}" presName="parentText" presStyleLbl="node1" presStyleIdx="1" presStyleCnt="7">
        <dgm:presLayoutVars>
          <dgm:chMax val="0"/>
          <dgm:bulletEnabled val="1"/>
        </dgm:presLayoutVars>
      </dgm:prSet>
      <dgm:spPr/>
    </dgm:pt>
    <dgm:pt modelId="{D33684BD-2E85-FA49-B359-47107743A68D}" type="pres">
      <dgm:prSet presAssocID="{63CF7FE0-0E87-BC4A-B0A5-828E6A18959F}" presName="spacer" presStyleCnt="0"/>
      <dgm:spPr/>
    </dgm:pt>
    <dgm:pt modelId="{52A11B62-C7F1-E847-87B9-0E0DCC496EBB}" type="pres">
      <dgm:prSet presAssocID="{8D7F22AB-DA26-A74E-BFB7-35E8AA2E758F}" presName="parentText" presStyleLbl="node1" presStyleIdx="2" presStyleCnt="7">
        <dgm:presLayoutVars>
          <dgm:chMax val="0"/>
          <dgm:bulletEnabled val="1"/>
        </dgm:presLayoutVars>
      </dgm:prSet>
      <dgm:spPr/>
    </dgm:pt>
    <dgm:pt modelId="{3FFB79A4-B82F-6445-9A64-1F6B38886A6C}" type="pres">
      <dgm:prSet presAssocID="{AB01AC64-25F5-F242-BE7F-A0CA975F4E87}" presName="spacer" presStyleCnt="0"/>
      <dgm:spPr/>
    </dgm:pt>
    <dgm:pt modelId="{3D37A127-E720-4F47-89CF-3B386B146271}" type="pres">
      <dgm:prSet presAssocID="{18C4E685-4264-6D4D-A2F9-E77514CCE3D0}" presName="parentText" presStyleLbl="node1" presStyleIdx="3" presStyleCnt="7">
        <dgm:presLayoutVars>
          <dgm:chMax val="0"/>
          <dgm:bulletEnabled val="1"/>
        </dgm:presLayoutVars>
      </dgm:prSet>
      <dgm:spPr/>
    </dgm:pt>
    <dgm:pt modelId="{87725B92-3A56-CE4B-98A7-F4439706CD17}" type="pres">
      <dgm:prSet presAssocID="{9E24EDFF-A16F-4C48-AE2D-B88D6949958C}" presName="spacer" presStyleCnt="0"/>
      <dgm:spPr/>
    </dgm:pt>
    <dgm:pt modelId="{B6C4F888-69C5-5944-A0FB-F9D72C6D562C}" type="pres">
      <dgm:prSet presAssocID="{36AA609D-C853-D94C-9144-D5823D49B7E4}" presName="parentText" presStyleLbl="node1" presStyleIdx="4" presStyleCnt="7">
        <dgm:presLayoutVars>
          <dgm:chMax val="0"/>
          <dgm:bulletEnabled val="1"/>
        </dgm:presLayoutVars>
      </dgm:prSet>
      <dgm:spPr/>
    </dgm:pt>
    <dgm:pt modelId="{7AAD9999-4A81-C14C-B2E2-7568F122E0C1}" type="pres">
      <dgm:prSet presAssocID="{E94DA193-8589-4F47-AD4A-07F66FA7EF21}" presName="spacer" presStyleCnt="0"/>
      <dgm:spPr/>
    </dgm:pt>
    <dgm:pt modelId="{F517EE01-E807-8D42-BFB8-7FC9198A8E8A}" type="pres">
      <dgm:prSet presAssocID="{C69A2660-C61D-A44B-A1EB-136CA1601AD5}" presName="parentText" presStyleLbl="node1" presStyleIdx="5" presStyleCnt="7">
        <dgm:presLayoutVars>
          <dgm:chMax val="0"/>
          <dgm:bulletEnabled val="1"/>
        </dgm:presLayoutVars>
      </dgm:prSet>
      <dgm:spPr/>
    </dgm:pt>
    <dgm:pt modelId="{83D5F974-C07A-EA40-873C-8A71A6F2F674}" type="pres">
      <dgm:prSet presAssocID="{667055CE-1EEC-1649-9132-0CD28222FBAE}" presName="spacer" presStyleCnt="0"/>
      <dgm:spPr/>
    </dgm:pt>
    <dgm:pt modelId="{64CB1F52-AAD2-5B41-B9E8-A8C3D047E334}" type="pres">
      <dgm:prSet presAssocID="{AEEED22E-62CD-AF47-BFCB-93851ADC1437}" presName="parentText" presStyleLbl="node1" presStyleIdx="6" presStyleCnt="7">
        <dgm:presLayoutVars>
          <dgm:chMax val="0"/>
          <dgm:bulletEnabled val="1"/>
        </dgm:presLayoutVars>
      </dgm:prSet>
      <dgm:spPr/>
    </dgm:pt>
  </dgm:ptLst>
  <dgm:cxnLst>
    <dgm:cxn modelId="{0FEC0A08-3314-DD49-86B5-C293EF1326CC}" type="presOf" srcId="{8D7F22AB-DA26-A74E-BFB7-35E8AA2E758F}" destId="{52A11B62-C7F1-E847-87B9-0E0DCC496EBB}" srcOrd="0" destOrd="0" presId="urn:microsoft.com/office/officeart/2005/8/layout/vList2"/>
    <dgm:cxn modelId="{0642DA0E-91E1-2549-9AC0-C52B374F352F}" srcId="{57B69C29-3DA8-E84C-B44F-4C00EC2C40E7}" destId="{8D7F22AB-DA26-A74E-BFB7-35E8AA2E758F}" srcOrd="2" destOrd="0" parTransId="{2363D4BA-B48E-5141-93CB-85452D09EEAA}" sibTransId="{AB01AC64-25F5-F242-BE7F-A0CA975F4E87}"/>
    <dgm:cxn modelId="{34A3DA37-424E-2C42-96D4-1A331F2804A5}" srcId="{57B69C29-3DA8-E84C-B44F-4C00EC2C40E7}" destId="{36AA609D-C853-D94C-9144-D5823D49B7E4}" srcOrd="4" destOrd="0" parTransId="{4C9FC204-C24C-6D4A-9A24-D93AB3655EBB}" sibTransId="{E94DA193-8589-4F47-AD4A-07F66FA7EF21}"/>
    <dgm:cxn modelId="{EB3D493C-5263-EC4F-96C1-E2E9B22D7170}" type="presOf" srcId="{C69A2660-C61D-A44B-A1EB-136CA1601AD5}" destId="{F517EE01-E807-8D42-BFB8-7FC9198A8E8A}" srcOrd="0" destOrd="0" presId="urn:microsoft.com/office/officeart/2005/8/layout/vList2"/>
    <dgm:cxn modelId="{23E5E351-BA43-7740-B3ED-F65596B93CE1}" srcId="{57B69C29-3DA8-E84C-B44F-4C00EC2C40E7}" destId="{18C4E685-4264-6D4D-A2F9-E77514CCE3D0}" srcOrd="3" destOrd="0" parTransId="{8CEF4F14-59DB-EC45-839C-4491CC7DC299}" sibTransId="{9E24EDFF-A16F-4C48-AE2D-B88D6949958C}"/>
    <dgm:cxn modelId="{55D29E59-F875-3543-B4E5-ED2BB254CC8C}" srcId="{57B69C29-3DA8-E84C-B44F-4C00EC2C40E7}" destId="{82D87058-FBD2-4D44-A00D-7744FD0F55D0}" srcOrd="1" destOrd="0" parTransId="{174D8B4B-4AF7-1B45-8B18-10ED80137D33}" sibTransId="{63CF7FE0-0E87-BC4A-B0A5-828E6A18959F}"/>
    <dgm:cxn modelId="{950BC675-5E5E-3B4B-A2C4-1C19475CC2AD}" type="presOf" srcId="{82D87058-FBD2-4D44-A00D-7744FD0F55D0}" destId="{7AB2B222-AEF3-4A4C-A42C-39282152DFC0}" srcOrd="0" destOrd="0" presId="urn:microsoft.com/office/officeart/2005/8/layout/vList2"/>
    <dgm:cxn modelId="{07255B85-6793-204F-A031-40F4324261BF}" srcId="{57B69C29-3DA8-E84C-B44F-4C00EC2C40E7}" destId="{C69A2660-C61D-A44B-A1EB-136CA1601AD5}" srcOrd="5" destOrd="0" parTransId="{E0DE8D41-5C10-EF4E-B3F3-782F06F38544}" sibTransId="{667055CE-1EEC-1649-9132-0CD28222FBAE}"/>
    <dgm:cxn modelId="{29068395-19ED-6B45-AF01-C85C526B11DA}" type="presOf" srcId="{36AA609D-C853-D94C-9144-D5823D49B7E4}" destId="{B6C4F888-69C5-5944-A0FB-F9D72C6D562C}" srcOrd="0" destOrd="0" presId="urn:microsoft.com/office/officeart/2005/8/layout/vList2"/>
    <dgm:cxn modelId="{624976A8-C8C0-3845-B057-265DF9798891}" type="presOf" srcId="{57B69C29-3DA8-E84C-B44F-4C00EC2C40E7}" destId="{50D24F2E-132C-2142-BBE0-21B88235E5B0}" srcOrd="0" destOrd="0" presId="urn:microsoft.com/office/officeart/2005/8/layout/vList2"/>
    <dgm:cxn modelId="{6F067BB4-A9D7-EB47-BD56-41DC15546D8F}" type="presOf" srcId="{1DCDF72F-FF23-4A45-83B9-A70EDF476C2B}" destId="{F909C910-3CFF-704B-969D-A49F4216A573}" srcOrd="0" destOrd="0" presId="urn:microsoft.com/office/officeart/2005/8/layout/vList2"/>
    <dgm:cxn modelId="{982132B6-14F2-4D45-93AF-57A50F99E216}" type="presOf" srcId="{AEEED22E-62CD-AF47-BFCB-93851ADC1437}" destId="{64CB1F52-AAD2-5B41-B9E8-A8C3D047E334}" srcOrd="0" destOrd="0" presId="urn:microsoft.com/office/officeart/2005/8/layout/vList2"/>
    <dgm:cxn modelId="{4EB1D5C1-4336-1C42-A264-3D1245EB4571}" type="presOf" srcId="{18C4E685-4264-6D4D-A2F9-E77514CCE3D0}" destId="{3D37A127-E720-4F47-89CF-3B386B146271}" srcOrd="0" destOrd="0" presId="urn:microsoft.com/office/officeart/2005/8/layout/vList2"/>
    <dgm:cxn modelId="{193535D5-C4EE-2948-A9D3-F02916335212}" srcId="{57B69C29-3DA8-E84C-B44F-4C00EC2C40E7}" destId="{AEEED22E-62CD-AF47-BFCB-93851ADC1437}" srcOrd="6" destOrd="0" parTransId="{FCE59625-3AEB-874E-88CF-41E912EB0A80}" sibTransId="{8BB98766-60DB-B54D-9430-EAE2AAE2C5CB}"/>
    <dgm:cxn modelId="{6FE293EC-D73F-5248-98EB-18E1EF4673D1}" srcId="{57B69C29-3DA8-E84C-B44F-4C00EC2C40E7}" destId="{1DCDF72F-FF23-4A45-83B9-A70EDF476C2B}" srcOrd="0" destOrd="0" parTransId="{AC80AF2D-BF4D-284F-85C6-121016532C77}" sibTransId="{9E85C107-9B6F-D640-9003-055B763C858F}"/>
    <dgm:cxn modelId="{9097D2AC-F71E-FC40-B530-CDCB40C1E04A}" type="presParOf" srcId="{50D24F2E-132C-2142-BBE0-21B88235E5B0}" destId="{F909C910-3CFF-704B-969D-A49F4216A573}" srcOrd="0" destOrd="0" presId="urn:microsoft.com/office/officeart/2005/8/layout/vList2"/>
    <dgm:cxn modelId="{F0468F80-CEA1-134A-B9F5-F610584C5927}" type="presParOf" srcId="{50D24F2E-132C-2142-BBE0-21B88235E5B0}" destId="{1572443A-AAA6-B04D-8BC4-2DF794927F6E}" srcOrd="1" destOrd="0" presId="urn:microsoft.com/office/officeart/2005/8/layout/vList2"/>
    <dgm:cxn modelId="{B9D324F1-F26A-EC4D-B30B-D6CE239EF929}" type="presParOf" srcId="{50D24F2E-132C-2142-BBE0-21B88235E5B0}" destId="{7AB2B222-AEF3-4A4C-A42C-39282152DFC0}" srcOrd="2" destOrd="0" presId="urn:microsoft.com/office/officeart/2005/8/layout/vList2"/>
    <dgm:cxn modelId="{A9FAE51B-C4A0-4B48-8DE0-DCC7F76895C2}" type="presParOf" srcId="{50D24F2E-132C-2142-BBE0-21B88235E5B0}" destId="{D33684BD-2E85-FA49-B359-47107743A68D}" srcOrd="3" destOrd="0" presId="urn:microsoft.com/office/officeart/2005/8/layout/vList2"/>
    <dgm:cxn modelId="{FDDC0DF1-5D3B-2642-8815-0A4D4B3FD96F}" type="presParOf" srcId="{50D24F2E-132C-2142-BBE0-21B88235E5B0}" destId="{52A11B62-C7F1-E847-87B9-0E0DCC496EBB}" srcOrd="4" destOrd="0" presId="urn:microsoft.com/office/officeart/2005/8/layout/vList2"/>
    <dgm:cxn modelId="{686072AA-34D4-3B40-9204-55B3FFFA92A1}" type="presParOf" srcId="{50D24F2E-132C-2142-BBE0-21B88235E5B0}" destId="{3FFB79A4-B82F-6445-9A64-1F6B38886A6C}" srcOrd="5" destOrd="0" presId="urn:microsoft.com/office/officeart/2005/8/layout/vList2"/>
    <dgm:cxn modelId="{BCE76E24-6337-A149-99B2-83B73382B476}" type="presParOf" srcId="{50D24F2E-132C-2142-BBE0-21B88235E5B0}" destId="{3D37A127-E720-4F47-89CF-3B386B146271}" srcOrd="6" destOrd="0" presId="urn:microsoft.com/office/officeart/2005/8/layout/vList2"/>
    <dgm:cxn modelId="{CF735C08-49D0-E941-8957-B05673B93DDC}" type="presParOf" srcId="{50D24F2E-132C-2142-BBE0-21B88235E5B0}" destId="{87725B92-3A56-CE4B-98A7-F4439706CD17}" srcOrd="7" destOrd="0" presId="urn:microsoft.com/office/officeart/2005/8/layout/vList2"/>
    <dgm:cxn modelId="{F682A7E8-2299-BB43-A8FA-BC0BE8E19DC8}" type="presParOf" srcId="{50D24F2E-132C-2142-BBE0-21B88235E5B0}" destId="{B6C4F888-69C5-5944-A0FB-F9D72C6D562C}" srcOrd="8" destOrd="0" presId="urn:microsoft.com/office/officeart/2005/8/layout/vList2"/>
    <dgm:cxn modelId="{903BDE78-8413-DB43-A22F-C64B8C1B8E67}" type="presParOf" srcId="{50D24F2E-132C-2142-BBE0-21B88235E5B0}" destId="{7AAD9999-4A81-C14C-B2E2-7568F122E0C1}" srcOrd="9" destOrd="0" presId="urn:microsoft.com/office/officeart/2005/8/layout/vList2"/>
    <dgm:cxn modelId="{137C6357-BC05-4C41-8C8C-562ADB590527}" type="presParOf" srcId="{50D24F2E-132C-2142-BBE0-21B88235E5B0}" destId="{F517EE01-E807-8D42-BFB8-7FC9198A8E8A}" srcOrd="10" destOrd="0" presId="urn:microsoft.com/office/officeart/2005/8/layout/vList2"/>
    <dgm:cxn modelId="{7A189977-F9A6-0447-ADBE-EB5ADEDB445B}" type="presParOf" srcId="{50D24F2E-132C-2142-BBE0-21B88235E5B0}" destId="{83D5F974-C07A-EA40-873C-8A71A6F2F674}" srcOrd="11" destOrd="0" presId="urn:microsoft.com/office/officeart/2005/8/layout/vList2"/>
    <dgm:cxn modelId="{45579405-E572-7740-8175-C4E9F739EE8E}" type="presParOf" srcId="{50D24F2E-132C-2142-BBE0-21B88235E5B0}" destId="{64CB1F52-AAD2-5B41-B9E8-A8C3D047E33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B258A-2C1F-8F43-B738-F515DE9ACD28}">
      <dsp:nvSpPr>
        <dsp:cNvPr id="0" name=""/>
        <dsp:cNvSpPr/>
      </dsp:nvSpPr>
      <dsp:spPr>
        <a:xfrm rot="16200000">
          <a:off x="-1598261" y="1599944"/>
          <a:ext cx="6013172" cy="2813284"/>
        </a:xfrm>
        <a:prstGeom prst="flowChartManualOperati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37459" bIns="0" numCol="1" spcCol="1270" anchor="ctr" anchorCtr="0">
          <a:noAutofit/>
        </a:bodyPr>
        <a:lstStyle/>
        <a:p>
          <a:pPr marL="0" lvl="0" indent="0" algn="ctr" defTabSz="977900">
            <a:lnSpc>
              <a:spcPct val="90000"/>
            </a:lnSpc>
            <a:spcBef>
              <a:spcPct val="0"/>
            </a:spcBef>
            <a:spcAft>
              <a:spcPct val="35000"/>
            </a:spcAft>
            <a:buNone/>
          </a:pPr>
          <a:r>
            <a:rPr lang="en-US" sz="2200" kern="1200" dirty="0"/>
            <a:t>The narrative of 3</a:t>
          </a:r>
          <a:r>
            <a:rPr lang="en-US" sz="2200" kern="1200" baseline="30000" dirty="0"/>
            <a:t>rd</a:t>
          </a:r>
          <a:r>
            <a:rPr lang="en-US" sz="2200" kern="1200" dirty="0"/>
            <a:t> generation constitutions substantially displaced the conversation about the possibility of variation in the fundamental ordering principles of constitutional states</a:t>
          </a:r>
        </a:p>
      </dsp:txBody>
      <dsp:txXfrm rot="5400000">
        <a:off x="1683" y="1202634"/>
        <a:ext cx="2813284" cy="3607904"/>
      </dsp:txXfrm>
    </dsp:sp>
    <dsp:sp modelId="{FDFF03DF-62D1-1F4C-AD0A-C02ADF796129}">
      <dsp:nvSpPr>
        <dsp:cNvPr id="0" name=""/>
        <dsp:cNvSpPr/>
      </dsp:nvSpPr>
      <dsp:spPr>
        <a:xfrm rot="16200000">
          <a:off x="1801708" y="1411696"/>
          <a:ext cx="6013172" cy="3189780"/>
        </a:xfrm>
        <a:prstGeom prst="flowChartManualOperation">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37459" bIns="0" numCol="1" spcCol="1270" anchor="ctr" anchorCtr="0">
          <a:noAutofit/>
        </a:bodyPr>
        <a:lstStyle/>
        <a:p>
          <a:pPr marL="0" lvl="0" indent="0" algn="ctr" defTabSz="977900">
            <a:lnSpc>
              <a:spcPct val="90000"/>
            </a:lnSpc>
            <a:spcBef>
              <a:spcPct val="0"/>
            </a:spcBef>
            <a:spcAft>
              <a:spcPct val="35000"/>
            </a:spcAft>
            <a:buNone/>
          </a:pPr>
          <a:r>
            <a:rPr lang="en-US" sz="2200" kern="1200"/>
            <a:t>From 1945, the solution for the German and Japanese “problem” was universalized and institutionalized within the UN system’s constitutional internationalism and human rights regimes. </a:t>
          </a:r>
        </a:p>
      </dsp:txBody>
      <dsp:txXfrm rot="5400000">
        <a:off x="3213404" y="1202634"/>
        <a:ext cx="3189780" cy="3607904"/>
      </dsp:txXfrm>
    </dsp:sp>
    <dsp:sp modelId="{8CCF14A3-8356-DD40-A6B9-5FA504D1CE31}">
      <dsp:nvSpPr>
        <dsp:cNvPr id="0" name=""/>
        <dsp:cNvSpPr/>
      </dsp:nvSpPr>
      <dsp:spPr>
        <a:xfrm rot="16200000">
          <a:off x="6451283" y="350339"/>
          <a:ext cx="6013172" cy="5312494"/>
        </a:xfrm>
        <a:prstGeom prst="flowChartManualOperation">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37459" bIns="0" numCol="1" spcCol="1270" anchor="t" anchorCtr="0">
          <a:noAutofit/>
        </a:bodyPr>
        <a:lstStyle/>
        <a:p>
          <a:pPr marL="0" lvl="0" indent="0" algn="l" defTabSz="977900">
            <a:lnSpc>
              <a:spcPct val="90000"/>
            </a:lnSpc>
            <a:spcBef>
              <a:spcPct val="0"/>
            </a:spcBef>
            <a:spcAft>
              <a:spcPct val="35000"/>
            </a:spcAft>
            <a:buNone/>
          </a:pPr>
          <a:r>
            <a:rPr lang="en-US" sz="2200" kern="1200"/>
            <a:t>Apex of legitimacy was principles of liberal democratic order</a:t>
          </a:r>
        </a:p>
        <a:p>
          <a:pPr marL="171450" lvl="1" indent="-171450" algn="l" defTabSz="755650">
            <a:lnSpc>
              <a:spcPct val="90000"/>
            </a:lnSpc>
            <a:spcBef>
              <a:spcPct val="0"/>
            </a:spcBef>
            <a:spcAft>
              <a:spcPct val="15000"/>
            </a:spcAft>
            <a:buChar char="•"/>
          </a:pPr>
          <a:r>
            <a:rPr lang="en-US" sz="1700" kern="1200"/>
            <a:t>Within the liberal democratic order debate was possible</a:t>
          </a:r>
        </a:p>
        <a:p>
          <a:pPr marL="342900" lvl="2" indent="-171450" algn="l" defTabSz="755650">
            <a:lnSpc>
              <a:spcPct val="90000"/>
            </a:lnSpc>
            <a:spcBef>
              <a:spcPct val="0"/>
            </a:spcBef>
            <a:spcAft>
              <a:spcPct val="15000"/>
            </a:spcAft>
            <a:buChar char="•"/>
          </a:pPr>
          <a:r>
            <a:rPr lang="en-US" sz="1700" kern="1200"/>
            <a:t>About scope of protections of substantive “liberties”</a:t>
          </a:r>
        </a:p>
        <a:p>
          <a:pPr marL="342900" lvl="2" indent="-171450" algn="l" defTabSz="755650">
            <a:lnSpc>
              <a:spcPct val="90000"/>
            </a:lnSpc>
            <a:spcBef>
              <a:spcPct val="0"/>
            </a:spcBef>
            <a:spcAft>
              <a:spcPct val="15000"/>
            </a:spcAft>
            <a:buChar char="•"/>
          </a:pPr>
          <a:r>
            <a:rPr lang="en-US" sz="1700" kern="1200"/>
            <a:t>Respecting the nature of aggression and militarism</a:t>
          </a:r>
        </a:p>
        <a:p>
          <a:pPr marL="171450" lvl="1" indent="-171450" algn="l" defTabSz="755650">
            <a:lnSpc>
              <a:spcPct val="90000"/>
            </a:lnSpc>
            <a:spcBef>
              <a:spcPct val="0"/>
            </a:spcBef>
            <a:spcAft>
              <a:spcPct val="15000"/>
            </a:spcAft>
            <a:buChar char="•"/>
          </a:pPr>
          <a:r>
            <a:rPr lang="en-US" sz="1700" kern="1200"/>
            <a:t>Outside of the principles of liberal democracy no debate possible</a:t>
          </a:r>
        </a:p>
        <a:p>
          <a:pPr marL="342900" lvl="2" indent="-171450" algn="l" defTabSz="755650">
            <a:lnSpc>
              <a:spcPct val="90000"/>
            </a:lnSpc>
            <a:spcBef>
              <a:spcPct val="0"/>
            </a:spcBef>
            <a:spcAft>
              <a:spcPct val="15000"/>
            </a:spcAft>
            <a:buChar char="•"/>
          </a:pPr>
          <a:r>
            <a:rPr lang="en-US" sz="1700" kern="1200"/>
            <a:t>Only regime change discussion was possible</a:t>
          </a:r>
        </a:p>
        <a:p>
          <a:pPr marL="342900" lvl="2" indent="-171450" algn="l" defTabSz="755650">
            <a:lnSpc>
              <a:spcPct val="90000"/>
            </a:lnSpc>
            <a:spcBef>
              <a:spcPct val="0"/>
            </a:spcBef>
            <a:spcAft>
              <a:spcPct val="15000"/>
            </a:spcAft>
            <a:buChar char="•"/>
          </a:pPr>
          <a:r>
            <a:rPr lang="en-US" sz="1700" kern="1200"/>
            <a:t>Swept up theocratic and Marxist Leninist regimes along with authoritarian states whether they ostensibly followed Marxist or non-Marxist political principles</a:t>
          </a:r>
        </a:p>
      </dsp:txBody>
      <dsp:txXfrm rot="5400000">
        <a:off x="6801622" y="1202634"/>
        <a:ext cx="5312494" cy="3607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3E25F-0C12-E14D-AE78-DF7C53F2B5E7}">
      <dsp:nvSpPr>
        <dsp:cNvPr id="0" name=""/>
        <dsp:cNvSpPr/>
      </dsp:nvSpPr>
      <dsp:spPr>
        <a:xfrm>
          <a:off x="5357" y="238539"/>
          <a:ext cx="4685109" cy="5496336"/>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7837" tIns="22860" rIns="257837" bIns="22860" numCol="1" spcCol="1270" anchor="ctr" anchorCtr="1">
          <a:noAutofit/>
        </a:bodyPr>
        <a:lstStyle/>
        <a:p>
          <a:pPr marL="0" lvl="0" indent="0" algn="l" defTabSz="800100">
            <a:lnSpc>
              <a:spcPct val="90000"/>
            </a:lnSpc>
            <a:spcBef>
              <a:spcPct val="0"/>
            </a:spcBef>
            <a:spcAft>
              <a:spcPct val="35000"/>
            </a:spcAft>
            <a:buNone/>
          </a:pPr>
          <a:r>
            <a:rPr lang="en-US" sz="1800" kern="1200"/>
            <a:t>Soviet Union </a:t>
          </a:r>
        </a:p>
        <a:p>
          <a:pPr marL="114300" lvl="1" indent="-114300" algn="l" defTabSz="622300">
            <a:lnSpc>
              <a:spcPct val="90000"/>
            </a:lnSpc>
            <a:spcBef>
              <a:spcPct val="0"/>
            </a:spcBef>
            <a:spcAft>
              <a:spcPct val="15000"/>
            </a:spcAft>
            <a:buChar char="•"/>
          </a:pPr>
          <a:r>
            <a:rPr lang="en-US" sz="1400" kern="1200"/>
            <a:t>Was never able to fully engage in the debate about the essential role of liberal democratic principles in the fundamental ordering of legitimate constitutional orders</a:t>
          </a:r>
        </a:p>
        <a:p>
          <a:pPr marL="114300" lvl="1" indent="-114300" algn="l" defTabSz="622300">
            <a:lnSpc>
              <a:spcPct val="90000"/>
            </a:lnSpc>
            <a:spcBef>
              <a:spcPct val="0"/>
            </a:spcBef>
            <a:spcAft>
              <a:spcPct val="15000"/>
            </a:spcAft>
            <a:buChar char="•"/>
          </a:pPr>
          <a:r>
            <a:rPr lang="en-US" sz="1400" kern="1200" dirty="0"/>
            <a:t>No real development of discourse of constitutionalism</a:t>
          </a:r>
        </a:p>
        <a:p>
          <a:pPr marL="114300" lvl="1" indent="-114300" algn="l" defTabSz="622300">
            <a:lnSpc>
              <a:spcPct val="90000"/>
            </a:lnSpc>
            <a:spcBef>
              <a:spcPct val="0"/>
            </a:spcBef>
            <a:spcAft>
              <a:spcPct val="15000"/>
            </a:spcAft>
            <a:buChar char="•"/>
          </a:pPr>
          <a:r>
            <a:rPr lang="en-US" sz="1400" kern="1200"/>
            <a:t>Essentially reactive and inward looking</a:t>
          </a:r>
        </a:p>
        <a:p>
          <a:pPr marL="114300" lvl="1" indent="-114300" algn="l" defTabSz="622300">
            <a:lnSpc>
              <a:spcPct val="90000"/>
            </a:lnSpc>
            <a:spcBef>
              <a:spcPct val="0"/>
            </a:spcBef>
            <a:spcAft>
              <a:spcPct val="15000"/>
            </a:spcAft>
            <a:buChar char="•"/>
          </a:pPr>
          <a:r>
            <a:rPr lang="en-US" sz="1400" kern="1200"/>
            <a:t>Suffered as well from a large gap between Soviet theory and Soviet practice</a:t>
          </a:r>
        </a:p>
        <a:p>
          <a:pPr marL="114300" lvl="1" indent="-114300" algn="l" defTabSz="622300">
            <a:lnSpc>
              <a:spcPct val="90000"/>
            </a:lnSpc>
            <a:spcBef>
              <a:spcPct val="0"/>
            </a:spcBef>
            <a:spcAft>
              <a:spcPct val="15000"/>
            </a:spcAft>
            <a:buChar char="•"/>
          </a:pPr>
          <a:r>
            <a:rPr lang="en-US" sz="1400" kern="1200"/>
            <a:t>Legitimacy of its alternative collapses in the wake of Soviet militarism: Hungary (1956); Czechoslovakia (1968).</a:t>
          </a:r>
        </a:p>
      </dsp:txBody>
      <dsp:txXfrm>
        <a:off x="691475" y="1043459"/>
        <a:ext cx="3312873" cy="3886496"/>
      </dsp:txXfrm>
    </dsp:sp>
    <dsp:sp modelId="{7B404D3C-DB34-2647-B3BC-2AE05EDA3869}">
      <dsp:nvSpPr>
        <dsp:cNvPr id="0" name=""/>
        <dsp:cNvSpPr/>
      </dsp:nvSpPr>
      <dsp:spPr>
        <a:xfrm>
          <a:off x="3753445" y="238539"/>
          <a:ext cx="4685109" cy="5496336"/>
        </a:xfrm>
        <a:prstGeom prst="ellipse">
          <a:avLst/>
        </a:prstGeom>
        <a:gradFill rotWithShape="0">
          <a:gsLst>
            <a:gs pos="0">
              <a:schemeClr val="accent4">
                <a:alpha val="50000"/>
                <a:hueOff val="4900445"/>
                <a:satOff val="-20388"/>
                <a:lumOff val="4804"/>
                <a:alphaOff val="0"/>
                <a:lumMod val="110000"/>
                <a:satMod val="105000"/>
                <a:tint val="67000"/>
              </a:schemeClr>
            </a:gs>
            <a:gs pos="50000">
              <a:schemeClr val="accent4">
                <a:alpha val="50000"/>
                <a:hueOff val="4900445"/>
                <a:satOff val="-20388"/>
                <a:lumOff val="4804"/>
                <a:alphaOff val="0"/>
                <a:lumMod val="105000"/>
                <a:satMod val="103000"/>
                <a:tint val="73000"/>
              </a:schemeClr>
            </a:gs>
            <a:gs pos="100000">
              <a:schemeClr val="accent4">
                <a:alpha val="50000"/>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7837" tIns="22860" rIns="257837" bIns="22860" numCol="1" spcCol="1270" anchor="ctr" anchorCtr="1">
          <a:noAutofit/>
        </a:bodyPr>
        <a:lstStyle/>
        <a:p>
          <a:pPr marL="0" lvl="0" indent="0" algn="l" defTabSz="800100">
            <a:lnSpc>
              <a:spcPct val="90000"/>
            </a:lnSpc>
            <a:spcBef>
              <a:spcPct val="0"/>
            </a:spcBef>
            <a:spcAft>
              <a:spcPct val="35000"/>
            </a:spcAft>
            <a:buNone/>
          </a:pPr>
          <a:r>
            <a:rPr lang="en-US" sz="1800" kern="1200"/>
            <a:t>China </a:t>
          </a:r>
        </a:p>
        <a:p>
          <a:pPr marL="114300" lvl="1" indent="-114300" algn="l" defTabSz="622300">
            <a:lnSpc>
              <a:spcPct val="90000"/>
            </a:lnSpc>
            <a:spcBef>
              <a:spcPct val="0"/>
            </a:spcBef>
            <a:spcAft>
              <a:spcPct val="15000"/>
            </a:spcAft>
            <a:buChar char="•"/>
          </a:pPr>
          <a:r>
            <a:rPr lang="en-US" sz="1400" kern="1200"/>
            <a:t>Great Proletarian Cultural Revolution; essentially out of the loop of international discussion</a:t>
          </a:r>
        </a:p>
      </dsp:txBody>
      <dsp:txXfrm>
        <a:off x="4439563" y="1043459"/>
        <a:ext cx="3312873" cy="3886496"/>
      </dsp:txXfrm>
    </dsp:sp>
    <dsp:sp modelId="{672E07F4-6E85-154B-BA4F-AA1C29BC7610}">
      <dsp:nvSpPr>
        <dsp:cNvPr id="0" name=""/>
        <dsp:cNvSpPr/>
      </dsp:nvSpPr>
      <dsp:spPr>
        <a:xfrm>
          <a:off x="7501532" y="238539"/>
          <a:ext cx="4685109" cy="5496336"/>
        </a:xfrm>
        <a:prstGeom prst="ellipse">
          <a:avLst/>
        </a:prstGeom>
        <a:gradFill rotWithShape="0">
          <a:gsLst>
            <a:gs pos="0">
              <a:schemeClr val="accent4">
                <a:alpha val="50000"/>
                <a:hueOff val="9800891"/>
                <a:satOff val="-40777"/>
                <a:lumOff val="9608"/>
                <a:alphaOff val="0"/>
                <a:lumMod val="110000"/>
                <a:satMod val="105000"/>
                <a:tint val="67000"/>
              </a:schemeClr>
            </a:gs>
            <a:gs pos="50000">
              <a:schemeClr val="accent4">
                <a:alpha val="50000"/>
                <a:hueOff val="9800891"/>
                <a:satOff val="-40777"/>
                <a:lumOff val="9608"/>
                <a:alphaOff val="0"/>
                <a:lumMod val="105000"/>
                <a:satMod val="103000"/>
                <a:tint val="73000"/>
              </a:schemeClr>
            </a:gs>
            <a:gs pos="100000">
              <a:schemeClr val="accent4">
                <a:alpha val="50000"/>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7837" tIns="20320" rIns="257837" bIns="20320" numCol="1" spcCol="1270" anchor="ctr" anchorCtr="1">
          <a:noAutofit/>
        </a:bodyPr>
        <a:lstStyle/>
        <a:p>
          <a:pPr marL="0" lvl="0" indent="0" algn="l" defTabSz="800100">
            <a:lnSpc>
              <a:spcPct val="90000"/>
            </a:lnSpc>
            <a:spcBef>
              <a:spcPct val="0"/>
            </a:spcBef>
            <a:spcAft>
              <a:spcPct val="35000"/>
            </a:spcAft>
            <a:buNone/>
          </a:pPr>
          <a:r>
            <a:rPr lang="en-US" sz="1800" kern="1200" dirty="0"/>
            <a:t>Muslim States: 2 Development paths</a:t>
          </a:r>
        </a:p>
        <a:p>
          <a:pPr marL="171450" lvl="1" indent="-171450" algn="l" defTabSz="711200">
            <a:lnSpc>
              <a:spcPct val="90000"/>
            </a:lnSpc>
            <a:spcBef>
              <a:spcPct val="0"/>
            </a:spcBef>
            <a:spcAft>
              <a:spcPct val="15000"/>
            </a:spcAft>
            <a:buChar char="•"/>
          </a:pPr>
          <a:r>
            <a:rPr lang="en-US" sz="1600" kern="1200" dirty="0"/>
            <a:t>Embedding of Islamic principles in ordering state</a:t>
          </a:r>
        </a:p>
        <a:p>
          <a:pPr marL="171450" lvl="1" indent="-171450" algn="l" defTabSz="711200">
            <a:lnSpc>
              <a:spcPct val="90000"/>
            </a:lnSpc>
            <a:spcBef>
              <a:spcPct val="0"/>
            </a:spcBef>
            <a:spcAft>
              <a:spcPct val="15000"/>
            </a:spcAft>
            <a:buChar char="•"/>
          </a:pPr>
          <a:r>
            <a:rPr lang="en-US" sz="1600" kern="1200" dirty="0"/>
            <a:t>Iran 1979: Establishment of a wholly theocratic constitutional order</a:t>
          </a:r>
        </a:p>
        <a:p>
          <a:pPr marL="171450" lvl="1" indent="-171450" algn="l" defTabSz="711200">
            <a:lnSpc>
              <a:spcPct val="90000"/>
            </a:lnSpc>
            <a:spcBef>
              <a:spcPct val="0"/>
            </a:spcBef>
            <a:spcAft>
              <a:spcPct val="15000"/>
            </a:spcAft>
            <a:buChar char="•"/>
          </a:pPr>
          <a:r>
            <a:rPr lang="en-US" sz="1600" kern="1200" dirty="0"/>
            <a:t>Saudi Arabia?: pre-constitutional order then catching up a sui geris case? Theocratic constitution WITHOUT theocratic constitutionalism</a:t>
          </a:r>
        </a:p>
      </dsp:txBody>
      <dsp:txXfrm>
        <a:off x="8187650" y="1043459"/>
        <a:ext cx="3312873" cy="3886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9779A-26C2-2A4A-8014-644B20D108B7}">
      <dsp:nvSpPr>
        <dsp:cNvPr id="0" name=""/>
        <dsp:cNvSpPr/>
      </dsp:nvSpPr>
      <dsp:spPr>
        <a:xfrm>
          <a:off x="0" y="8580"/>
          <a:ext cx="12192000" cy="834228"/>
        </a:xfrm>
        <a:prstGeom prst="roundRect">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Theocracy points to the source of substantive principles and rules. </a:t>
          </a:r>
        </a:p>
      </dsp:txBody>
      <dsp:txXfrm>
        <a:off x="40724" y="49304"/>
        <a:ext cx="12110552" cy="752780"/>
      </dsp:txXfrm>
    </dsp:sp>
    <dsp:sp modelId="{5AB59379-3265-524F-9218-0DC2BFB58154}">
      <dsp:nvSpPr>
        <dsp:cNvPr id="0" name=""/>
        <dsp:cNvSpPr/>
      </dsp:nvSpPr>
      <dsp:spPr>
        <a:xfrm>
          <a:off x="0" y="842808"/>
          <a:ext cx="12192000"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But a divine source of rules does not necessarily suggest the form of its implementation among the community of believers and those under their control. </a:t>
          </a:r>
        </a:p>
        <a:p>
          <a:pPr marL="171450" lvl="1" indent="-171450" algn="l" defTabSz="711200">
            <a:lnSpc>
              <a:spcPct val="90000"/>
            </a:lnSpc>
            <a:spcBef>
              <a:spcPct val="0"/>
            </a:spcBef>
            <a:spcAft>
              <a:spcPct val="20000"/>
            </a:spcAft>
            <a:buChar char="•"/>
          </a:pPr>
          <a:r>
            <a:rPr lang="en-US" sz="1600" kern="1200"/>
            <a:t>For that purpose, there must be a connection between divine will and divine command in a form reducible to law. </a:t>
          </a:r>
        </a:p>
        <a:p>
          <a:pPr marL="171450" lvl="1" indent="-171450" algn="l" defTabSz="711200">
            <a:lnSpc>
              <a:spcPct val="90000"/>
            </a:lnSpc>
            <a:spcBef>
              <a:spcPct val="0"/>
            </a:spcBef>
            <a:spcAft>
              <a:spcPct val="20000"/>
            </a:spcAft>
            <a:buChar char="•"/>
          </a:pPr>
          <a:r>
            <a:rPr lang="en-US" sz="1600" kern="1200"/>
            <a:t>There must also be an institutional mechanism for implementing that divine will in legal form. </a:t>
          </a:r>
        </a:p>
      </dsp:txBody>
      <dsp:txXfrm>
        <a:off x="0" y="842808"/>
        <a:ext cx="12192000" cy="1065015"/>
      </dsp:txXfrm>
    </dsp:sp>
    <dsp:sp modelId="{0E520E78-2064-7F48-9800-F6A4FB2ED370}">
      <dsp:nvSpPr>
        <dsp:cNvPr id="0" name=""/>
        <dsp:cNvSpPr/>
      </dsp:nvSpPr>
      <dsp:spPr>
        <a:xfrm>
          <a:off x="0" y="1907823"/>
          <a:ext cx="12192000" cy="834228"/>
        </a:xfrm>
        <a:prstGeom prst="roundRect">
          <a:avLst/>
        </a:prstGeom>
        <a:gradFill rotWithShape="0">
          <a:gsLst>
            <a:gs pos="0">
              <a:schemeClr val="accent6">
                <a:shade val="50000"/>
                <a:hueOff val="245616"/>
                <a:satOff val="-10737"/>
                <a:lumOff val="29307"/>
                <a:alphaOff val="0"/>
                <a:lumMod val="110000"/>
                <a:satMod val="105000"/>
                <a:tint val="67000"/>
              </a:schemeClr>
            </a:gs>
            <a:gs pos="50000">
              <a:schemeClr val="accent6">
                <a:shade val="50000"/>
                <a:hueOff val="245616"/>
                <a:satOff val="-10737"/>
                <a:lumOff val="29307"/>
                <a:alphaOff val="0"/>
                <a:lumMod val="105000"/>
                <a:satMod val="103000"/>
                <a:tint val="73000"/>
              </a:schemeClr>
            </a:gs>
            <a:gs pos="100000">
              <a:schemeClr val="accent6">
                <a:shade val="50000"/>
                <a:hueOff val="245616"/>
                <a:satOff val="-10737"/>
                <a:lumOff val="29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But they suggest no connection to constitutionalism. </a:t>
          </a:r>
        </a:p>
      </dsp:txBody>
      <dsp:txXfrm>
        <a:off x="40724" y="1948547"/>
        <a:ext cx="12110552" cy="752780"/>
      </dsp:txXfrm>
    </dsp:sp>
    <dsp:sp modelId="{6A30E2A7-5E64-8046-AA65-E0F736B43F9D}">
      <dsp:nvSpPr>
        <dsp:cNvPr id="0" name=""/>
        <dsp:cNvSpPr/>
      </dsp:nvSpPr>
      <dsp:spPr>
        <a:xfrm>
          <a:off x="0" y="2742052"/>
          <a:ext cx="121920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 government of priests is not understood as a government of laws whose powers are restricted and defined, and whose construction respects rule of law norms.</a:t>
          </a:r>
        </a:p>
      </dsp:txBody>
      <dsp:txXfrm>
        <a:off x="0" y="2742052"/>
        <a:ext cx="12192000" cy="499904"/>
      </dsp:txXfrm>
    </dsp:sp>
    <dsp:sp modelId="{B84E97B2-DD1A-F04B-BD4D-A0D98B47C208}">
      <dsp:nvSpPr>
        <dsp:cNvPr id="0" name=""/>
        <dsp:cNvSpPr/>
      </dsp:nvSpPr>
      <dsp:spPr>
        <a:xfrm>
          <a:off x="0" y="3241957"/>
          <a:ext cx="12192000" cy="834228"/>
        </a:xfrm>
        <a:prstGeom prst="roundRect">
          <a:avLst/>
        </a:prstGeom>
        <a:gradFill rotWithShape="0">
          <a:gsLst>
            <a:gs pos="0">
              <a:schemeClr val="accent6">
                <a:shade val="50000"/>
                <a:hueOff val="245616"/>
                <a:satOff val="-10737"/>
                <a:lumOff val="29307"/>
                <a:alphaOff val="0"/>
                <a:lumMod val="110000"/>
                <a:satMod val="105000"/>
                <a:tint val="67000"/>
              </a:schemeClr>
            </a:gs>
            <a:gs pos="50000">
              <a:schemeClr val="accent6">
                <a:shade val="50000"/>
                <a:hueOff val="245616"/>
                <a:satOff val="-10737"/>
                <a:lumOff val="29307"/>
                <a:alphaOff val="0"/>
                <a:lumMod val="105000"/>
                <a:satMod val="103000"/>
                <a:tint val="73000"/>
              </a:schemeClr>
            </a:gs>
            <a:gs pos="100000">
              <a:schemeClr val="accent6">
                <a:shade val="50000"/>
                <a:hueOff val="245616"/>
                <a:satOff val="-10737"/>
                <a:lumOff val="29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conventional understanding of theocracy, then, is a gateway to the more difficult question of implementation. </a:t>
          </a:r>
        </a:p>
      </dsp:txBody>
      <dsp:txXfrm>
        <a:off x="40724" y="3282681"/>
        <a:ext cx="12110552" cy="752780"/>
      </dsp:txXfrm>
    </dsp:sp>
    <dsp:sp modelId="{A2067D5E-8C73-6348-8084-22A5D30C97DD}">
      <dsp:nvSpPr>
        <dsp:cNvPr id="0" name=""/>
        <dsp:cNvSpPr/>
      </dsp:nvSpPr>
      <dsp:spPr>
        <a:xfrm>
          <a:off x="0" y="4076185"/>
          <a:ext cx="12192000"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Questions of theocracy, for example, produce discussion of </a:t>
          </a:r>
          <a:r>
            <a:rPr lang="en-US" sz="1600" b="1" i="1" kern="1200"/>
            <a:t>theonomy</a:t>
          </a:r>
          <a:r>
            <a:rPr lang="en-US" sz="1600" kern="1200"/>
            <a:t> or divine nomocracy-"government administered in accordance with a divine system of law.”’</a:t>
          </a:r>
        </a:p>
        <a:p>
          <a:pPr marL="171450" lvl="1" indent="-171450" algn="l" defTabSz="711200">
            <a:lnSpc>
              <a:spcPct val="90000"/>
            </a:lnSpc>
            <a:spcBef>
              <a:spcPct val="0"/>
            </a:spcBef>
            <a:spcAft>
              <a:spcPct val="20000"/>
            </a:spcAft>
            <a:buChar char="•"/>
          </a:pPr>
          <a:r>
            <a:rPr lang="en-US" sz="1600" kern="1200"/>
            <a:t>Theocracy, on the other hand, may suggest a direct rule of the Divine through unalterable and inflexible commands. </a:t>
          </a:r>
        </a:p>
        <a:p>
          <a:pPr marL="171450" lvl="1" indent="-171450" algn="l" defTabSz="711200">
            <a:lnSpc>
              <a:spcPct val="90000"/>
            </a:lnSpc>
            <a:spcBef>
              <a:spcPct val="0"/>
            </a:spcBef>
            <a:spcAft>
              <a:spcPct val="20000"/>
            </a:spcAft>
            <a:buChar char="•"/>
          </a:pPr>
          <a:r>
            <a:rPr lang="en-US" sz="1600" kern="1200"/>
            <a:t>Theocracy, narrowly understood, points to a subset of the inquiry demanded within a constitutionalism framework. Implementation of a certain form does not necessarily follow from the acceptance of the supremacy of a divinely-mandated system of behavioral norms.</a:t>
          </a:r>
        </a:p>
      </dsp:txBody>
      <dsp:txXfrm>
        <a:off x="0" y="4076185"/>
        <a:ext cx="12192000" cy="1282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A3345-7AB1-CF48-A106-81FADC890CE7}">
      <dsp:nvSpPr>
        <dsp:cNvPr id="0" name=""/>
        <dsp:cNvSpPr/>
      </dsp:nvSpPr>
      <dsp:spPr>
        <a:xfrm rot="5400000">
          <a:off x="-310128" y="311164"/>
          <a:ext cx="2067523" cy="1447266"/>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a:t>First, </a:t>
          </a:r>
        </a:p>
      </dsp:txBody>
      <dsp:txXfrm rot="-5400000">
        <a:off x="1" y="724668"/>
        <a:ext cx="1447266" cy="620257"/>
      </dsp:txXfrm>
    </dsp:sp>
    <dsp:sp modelId="{A99A4F0A-9C4F-8B44-83B0-F7E4E5E1A0E2}">
      <dsp:nvSpPr>
        <dsp:cNvPr id="0" name=""/>
        <dsp:cNvSpPr/>
      </dsp:nvSpPr>
      <dsp:spPr>
        <a:xfrm rot="5400000">
          <a:off x="6147688" y="-4699386"/>
          <a:ext cx="1343889" cy="10744733"/>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The forms of "rule of law" constitutionalism are observed. The government constituted is in some great sense democratic. </a:t>
          </a:r>
        </a:p>
        <a:p>
          <a:pPr marL="228600" lvl="1" indent="-228600" algn="l" defTabSz="889000">
            <a:lnSpc>
              <a:spcPct val="90000"/>
            </a:lnSpc>
            <a:spcBef>
              <a:spcPct val="0"/>
            </a:spcBef>
            <a:spcAft>
              <a:spcPct val="15000"/>
            </a:spcAft>
            <a:buChar char="•"/>
          </a:pPr>
          <a:r>
            <a:rPr lang="en-US" sz="2000" kern="1200"/>
            <a:t>There is a significant element of separation of powers in the construction of the state apparatus. </a:t>
          </a:r>
        </a:p>
      </dsp:txBody>
      <dsp:txXfrm rot="-5400000">
        <a:off x="1447267" y="66638"/>
        <a:ext cx="10679130" cy="1212683"/>
      </dsp:txXfrm>
    </dsp:sp>
    <dsp:sp modelId="{70500C64-2D7F-9042-BADB-69A675D7FAF9}">
      <dsp:nvSpPr>
        <dsp:cNvPr id="0" name=""/>
        <dsp:cNvSpPr/>
      </dsp:nvSpPr>
      <dsp:spPr>
        <a:xfrm rot="5400000">
          <a:off x="-310128" y="2188531"/>
          <a:ext cx="2067523" cy="1447266"/>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a:t>Second</a:t>
          </a:r>
        </a:p>
      </dsp:txBody>
      <dsp:txXfrm rot="-5400000">
        <a:off x="1" y="2602035"/>
        <a:ext cx="1447266" cy="620257"/>
      </dsp:txXfrm>
    </dsp:sp>
    <dsp:sp modelId="{91DF29FA-ACB7-484E-955C-4AE02859CDDE}">
      <dsp:nvSpPr>
        <dsp:cNvPr id="0" name=""/>
        <dsp:cNvSpPr/>
      </dsp:nvSpPr>
      <dsp:spPr>
        <a:xfrm rot="5400000">
          <a:off x="6147688" y="-2822018"/>
          <a:ext cx="1343889" cy="10744733"/>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The substantive elements of modern constitutionalism are also observed. </a:t>
          </a:r>
        </a:p>
        <a:p>
          <a:pPr marL="228600" lvl="1" indent="-228600" algn="l" defTabSz="889000">
            <a:lnSpc>
              <a:spcPct val="90000"/>
            </a:lnSpc>
            <a:spcBef>
              <a:spcPct val="0"/>
            </a:spcBef>
            <a:spcAft>
              <a:spcPct val="15000"/>
            </a:spcAft>
            <a:buChar char="•"/>
          </a:pPr>
          <a:r>
            <a:rPr lang="en-US" sz="2000" kern="1200"/>
            <a:t>Human rights are enshrined in the constitution and protected. The power to petition the government is preserved. </a:t>
          </a:r>
        </a:p>
      </dsp:txBody>
      <dsp:txXfrm rot="-5400000">
        <a:off x="1447267" y="1944006"/>
        <a:ext cx="10679130" cy="1212683"/>
      </dsp:txXfrm>
    </dsp:sp>
    <dsp:sp modelId="{CC6CE310-F1E1-0747-9552-91D14C6C6B94}">
      <dsp:nvSpPr>
        <dsp:cNvPr id="0" name=""/>
        <dsp:cNvSpPr/>
      </dsp:nvSpPr>
      <dsp:spPr>
        <a:xfrm rot="5400000">
          <a:off x="-310128" y="4065898"/>
          <a:ext cx="2067523" cy="1447266"/>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a:t>Third</a:t>
          </a:r>
        </a:p>
      </dsp:txBody>
      <dsp:txXfrm rot="-5400000">
        <a:off x="1" y="4479402"/>
        <a:ext cx="1447266" cy="620257"/>
      </dsp:txXfrm>
    </dsp:sp>
    <dsp:sp modelId="{71C9EC33-2893-F048-B89F-6B0D1EC1E0D9}">
      <dsp:nvSpPr>
        <dsp:cNvPr id="0" name=""/>
        <dsp:cNvSpPr/>
      </dsp:nvSpPr>
      <dsp:spPr>
        <a:xfrm rot="5400000">
          <a:off x="6147688" y="-944651"/>
          <a:ext cx="1343889" cy="10744733"/>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The power of the state and its governance organs are strictly limited.... </a:t>
          </a:r>
        </a:p>
        <a:p>
          <a:pPr marL="228600" lvl="1" indent="-228600" algn="l" defTabSz="889000">
            <a:lnSpc>
              <a:spcPct val="90000"/>
            </a:lnSpc>
            <a:spcBef>
              <a:spcPct val="0"/>
            </a:spcBef>
            <a:spcAft>
              <a:spcPct val="15000"/>
            </a:spcAft>
            <a:buChar char="•"/>
          </a:pPr>
          <a:r>
            <a:rPr lang="en-US" sz="2000" kern="1200"/>
            <a:t>The difference-and a critical one to be sure-is the source of the norms constituting those boundaries of governance and the mechanisms for engaging with those norms.</a:t>
          </a:r>
        </a:p>
      </dsp:txBody>
      <dsp:txXfrm rot="-5400000">
        <a:off x="1447267" y="3821373"/>
        <a:ext cx="10679130" cy="1212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14D5B-9026-4743-98AB-FFDF54B6B799}">
      <dsp:nvSpPr>
        <dsp:cNvPr id="0" name=""/>
        <dsp:cNvSpPr/>
      </dsp:nvSpPr>
      <dsp:spPr>
        <a:xfrm>
          <a:off x="317656" y="951"/>
          <a:ext cx="3000256" cy="2613589"/>
        </a:xfrm>
        <a:prstGeom prst="roundRect">
          <a:avLst>
            <a:gd name="adj" fmla="val 10000"/>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Theocratic constitutionalism is grounded in notions similar to those that underlie 3rd generation transnational secular constitutionalism</a:t>
          </a:r>
        </a:p>
      </dsp:txBody>
      <dsp:txXfrm>
        <a:off x="394205" y="77500"/>
        <a:ext cx="2847158" cy="2460491"/>
      </dsp:txXfrm>
    </dsp:sp>
    <dsp:sp modelId="{C431197A-6110-684A-B42B-30990497465B}">
      <dsp:nvSpPr>
        <dsp:cNvPr id="0" name=""/>
        <dsp:cNvSpPr/>
      </dsp:nvSpPr>
      <dsp:spPr>
        <a:xfrm>
          <a:off x="3581935" y="935714"/>
          <a:ext cx="636054" cy="744063"/>
        </a:xfrm>
        <a:prstGeom prst="rightArrow">
          <a:avLst>
            <a:gd name="adj1" fmla="val 60000"/>
            <a:gd name="adj2" fmla="val 50000"/>
          </a:avLst>
        </a:prstGeom>
        <a:gradFill rotWithShape="0">
          <a:gsLst>
            <a:gs pos="0">
              <a:schemeClr val="accent6">
                <a:shade val="90000"/>
                <a:hueOff val="0"/>
                <a:satOff val="0"/>
                <a:lumOff val="0"/>
                <a:alphaOff val="0"/>
                <a:lumMod val="110000"/>
                <a:satMod val="105000"/>
                <a:tint val="67000"/>
              </a:schemeClr>
            </a:gs>
            <a:gs pos="50000">
              <a:schemeClr val="accent6">
                <a:shade val="90000"/>
                <a:hueOff val="0"/>
                <a:satOff val="0"/>
                <a:lumOff val="0"/>
                <a:alphaOff val="0"/>
                <a:lumMod val="105000"/>
                <a:satMod val="103000"/>
                <a:tint val="73000"/>
              </a:schemeClr>
            </a:gs>
            <a:gs pos="100000">
              <a:schemeClr val="accent6">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581935" y="1084527"/>
        <a:ext cx="445238" cy="446437"/>
      </dsp:txXfrm>
    </dsp:sp>
    <dsp:sp modelId="{DB5B1819-C944-B445-83C0-CE1D0E4D1B71}">
      <dsp:nvSpPr>
        <dsp:cNvPr id="0" name=""/>
        <dsp:cNvSpPr/>
      </dsp:nvSpPr>
      <dsp:spPr>
        <a:xfrm>
          <a:off x="4518015" y="951"/>
          <a:ext cx="3000256" cy="2613589"/>
        </a:xfrm>
        <a:prstGeom prst="roundRect">
          <a:avLst>
            <a:gd name="adj" fmla="val 10000"/>
          </a:avLst>
        </a:prstGeom>
        <a:gradFill rotWithShape="0">
          <a:gsLst>
            <a:gs pos="0">
              <a:schemeClr val="accent6">
                <a:shade val="50000"/>
                <a:hueOff val="122808"/>
                <a:satOff val="-5368"/>
                <a:lumOff val="14654"/>
                <a:alphaOff val="0"/>
                <a:lumMod val="110000"/>
                <a:satMod val="105000"/>
                <a:tint val="67000"/>
              </a:schemeClr>
            </a:gs>
            <a:gs pos="50000">
              <a:schemeClr val="accent6">
                <a:shade val="50000"/>
                <a:hueOff val="122808"/>
                <a:satOff val="-5368"/>
                <a:lumOff val="14654"/>
                <a:alphaOff val="0"/>
                <a:lumMod val="105000"/>
                <a:satMod val="103000"/>
                <a:tint val="73000"/>
              </a:schemeClr>
            </a:gs>
            <a:gs pos="100000">
              <a:schemeClr val="accent6">
                <a:shade val="50000"/>
                <a:hueOff val="122808"/>
                <a:satOff val="-5368"/>
                <a:lumOff val="146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Principally: That there is a set of universal values under the authority of which government is both constructed and limited. </a:t>
          </a:r>
        </a:p>
      </dsp:txBody>
      <dsp:txXfrm>
        <a:off x="4594564" y="77500"/>
        <a:ext cx="2847158" cy="2460491"/>
      </dsp:txXfrm>
    </dsp:sp>
    <dsp:sp modelId="{1F401A01-7CA5-B444-82B3-95B22B3A3A8F}">
      <dsp:nvSpPr>
        <dsp:cNvPr id="0" name=""/>
        <dsp:cNvSpPr/>
      </dsp:nvSpPr>
      <dsp:spPr>
        <a:xfrm>
          <a:off x="7782294" y="935714"/>
          <a:ext cx="636054" cy="744063"/>
        </a:xfrm>
        <a:prstGeom prst="rightArrow">
          <a:avLst>
            <a:gd name="adj1" fmla="val 60000"/>
            <a:gd name="adj2" fmla="val 50000"/>
          </a:avLst>
        </a:prstGeom>
        <a:gradFill rotWithShape="0">
          <a:gsLst>
            <a:gs pos="0">
              <a:schemeClr val="accent6">
                <a:shade val="90000"/>
                <a:hueOff val="151948"/>
                <a:satOff val="-6069"/>
                <a:lumOff val="14076"/>
                <a:alphaOff val="0"/>
                <a:lumMod val="110000"/>
                <a:satMod val="105000"/>
                <a:tint val="67000"/>
              </a:schemeClr>
            </a:gs>
            <a:gs pos="50000">
              <a:schemeClr val="accent6">
                <a:shade val="90000"/>
                <a:hueOff val="151948"/>
                <a:satOff val="-6069"/>
                <a:lumOff val="14076"/>
                <a:alphaOff val="0"/>
                <a:lumMod val="105000"/>
                <a:satMod val="103000"/>
                <a:tint val="73000"/>
              </a:schemeClr>
            </a:gs>
            <a:gs pos="100000">
              <a:schemeClr val="accent6">
                <a:shade val="90000"/>
                <a:hueOff val="151948"/>
                <a:satOff val="-6069"/>
                <a:lumOff val="1407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782294" y="1084527"/>
        <a:ext cx="445238" cy="446437"/>
      </dsp:txXfrm>
    </dsp:sp>
    <dsp:sp modelId="{EA2E50ED-3F0E-1342-BFC5-0A544C9773E9}">
      <dsp:nvSpPr>
        <dsp:cNvPr id="0" name=""/>
        <dsp:cNvSpPr/>
      </dsp:nvSpPr>
      <dsp:spPr>
        <a:xfrm>
          <a:off x="8718373" y="951"/>
          <a:ext cx="3000256" cy="2613589"/>
        </a:xfrm>
        <a:prstGeom prst="roundRect">
          <a:avLst>
            <a:gd name="adj" fmla="val 10000"/>
          </a:avLst>
        </a:prstGeom>
        <a:gradFill rotWithShape="0">
          <a:gsLst>
            <a:gs pos="0">
              <a:schemeClr val="accent6">
                <a:shade val="50000"/>
                <a:hueOff val="245616"/>
                <a:satOff val="-10737"/>
                <a:lumOff val="29307"/>
                <a:alphaOff val="0"/>
                <a:lumMod val="110000"/>
                <a:satMod val="105000"/>
                <a:tint val="67000"/>
              </a:schemeClr>
            </a:gs>
            <a:gs pos="50000">
              <a:schemeClr val="accent6">
                <a:shade val="50000"/>
                <a:hueOff val="245616"/>
                <a:satOff val="-10737"/>
                <a:lumOff val="29307"/>
                <a:alphaOff val="0"/>
                <a:lumMod val="105000"/>
                <a:satMod val="103000"/>
                <a:tint val="73000"/>
              </a:schemeClr>
            </a:gs>
            <a:gs pos="100000">
              <a:schemeClr val="accent6">
                <a:shade val="50000"/>
                <a:hueOff val="245616"/>
                <a:satOff val="-10737"/>
                <a:lumOff val="29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form of that government must respect the dignity of individuals and avoid the elevation of any particular individual to a position in which he can use the authority of the state for personal ends. </a:t>
          </a:r>
        </a:p>
      </dsp:txBody>
      <dsp:txXfrm>
        <a:off x="8794922" y="77500"/>
        <a:ext cx="2847158" cy="2460491"/>
      </dsp:txXfrm>
    </dsp:sp>
    <dsp:sp modelId="{B61FD857-594E-8C47-A43F-E67A00A162D6}">
      <dsp:nvSpPr>
        <dsp:cNvPr id="0" name=""/>
        <dsp:cNvSpPr/>
      </dsp:nvSpPr>
      <dsp:spPr>
        <a:xfrm rot="5400000">
          <a:off x="9850450" y="2916113"/>
          <a:ext cx="736104" cy="744063"/>
        </a:xfrm>
        <a:prstGeom prst="rightArrow">
          <a:avLst>
            <a:gd name="adj1" fmla="val 60000"/>
            <a:gd name="adj2" fmla="val 50000"/>
          </a:avLst>
        </a:prstGeom>
        <a:gradFill rotWithShape="0">
          <a:gsLst>
            <a:gs pos="0">
              <a:schemeClr val="accent6">
                <a:shade val="90000"/>
                <a:hueOff val="303896"/>
                <a:satOff val="-12138"/>
                <a:lumOff val="28153"/>
                <a:alphaOff val="0"/>
                <a:lumMod val="110000"/>
                <a:satMod val="105000"/>
                <a:tint val="67000"/>
              </a:schemeClr>
            </a:gs>
            <a:gs pos="50000">
              <a:schemeClr val="accent6">
                <a:shade val="90000"/>
                <a:hueOff val="303896"/>
                <a:satOff val="-12138"/>
                <a:lumOff val="28153"/>
                <a:alphaOff val="0"/>
                <a:lumMod val="105000"/>
                <a:satMod val="103000"/>
                <a:tint val="73000"/>
              </a:schemeClr>
            </a:gs>
            <a:gs pos="100000">
              <a:schemeClr val="accent6">
                <a:shade val="90000"/>
                <a:hueOff val="303896"/>
                <a:satOff val="-12138"/>
                <a:lumOff val="2815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9995284" y="2920093"/>
        <a:ext cx="446437" cy="515273"/>
      </dsp:txXfrm>
    </dsp:sp>
    <dsp:sp modelId="{C5458767-851B-CF4C-864C-220F298CC411}">
      <dsp:nvSpPr>
        <dsp:cNvPr id="0" name=""/>
        <dsp:cNvSpPr/>
      </dsp:nvSpPr>
      <dsp:spPr>
        <a:xfrm>
          <a:off x="8718373" y="4003416"/>
          <a:ext cx="3000256" cy="1800153"/>
        </a:xfrm>
        <a:prstGeom prst="roundRect">
          <a:avLst>
            <a:gd name="adj" fmla="val 10000"/>
          </a:avLst>
        </a:prstGeom>
        <a:gradFill rotWithShape="0">
          <a:gsLst>
            <a:gs pos="0">
              <a:schemeClr val="accent6">
                <a:shade val="50000"/>
                <a:hueOff val="368424"/>
                <a:satOff val="-16105"/>
                <a:lumOff val="43961"/>
                <a:alphaOff val="0"/>
                <a:lumMod val="110000"/>
                <a:satMod val="105000"/>
                <a:tint val="67000"/>
              </a:schemeClr>
            </a:gs>
            <a:gs pos="50000">
              <a:schemeClr val="accent6">
                <a:shade val="50000"/>
                <a:hueOff val="368424"/>
                <a:satOff val="-16105"/>
                <a:lumOff val="43961"/>
                <a:alphaOff val="0"/>
                <a:lumMod val="105000"/>
                <a:satMod val="103000"/>
                <a:tint val="73000"/>
              </a:schemeClr>
            </a:gs>
            <a:gs pos="100000">
              <a:schemeClr val="accent6">
                <a:shade val="50000"/>
                <a:hueOff val="368424"/>
                <a:satOff val="-16105"/>
                <a:lumOff val="43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Government is meant to give effect to the rule of law. </a:t>
          </a:r>
        </a:p>
      </dsp:txBody>
      <dsp:txXfrm>
        <a:off x="8771098" y="4056141"/>
        <a:ext cx="2894806" cy="1694703"/>
      </dsp:txXfrm>
    </dsp:sp>
    <dsp:sp modelId="{A1941DCB-4D42-E241-A8C2-E65D5CBD5E9E}">
      <dsp:nvSpPr>
        <dsp:cNvPr id="0" name=""/>
        <dsp:cNvSpPr/>
      </dsp:nvSpPr>
      <dsp:spPr>
        <a:xfrm rot="10800000">
          <a:off x="7818297" y="4531461"/>
          <a:ext cx="636054" cy="744063"/>
        </a:xfrm>
        <a:prstGeom prst="rightArrow">
          <a:avLst>
            <a:gd name="adj1" fmla="val 60000"/>
            <a:gd name="adj2" fmla="val 50000"/>
          </a:avLst>
        </a:prstGeom>
        <a:gradFill rotWithShape="0">
          <a:gsLst>
            <a:gs pos="0">
              <a:schemeClr val="accent6">
                <a:shade val="90000"/>
                <a:hueOff val="303896"/>
                <a:satOff val="-12138"/>
                <a:lumOff val="28153"/>
                <a:alphaOff val="0"/>
                <a:lumMod val="110000"/>
                <a:satMod val="105000"/>
                <a:tint val="67000"/>
              </a:schemeClr>
            </a:gs>
            <a:gs pos="50000">
              <a:schemeClr val="accent6">
                <a:shade val="90000"/>
                <a:hueOff val="303896"/>
                <a:satOff val="-12138"/>
                <a:lumOff val="28153"/>
                <a:alphaOff val="0"/>
                <a:lumMod val="105000"/>
                <a:satMod val="103000"/>
                <a:tint val="73000"/>
              </a:schemeClr>
            </a:gs>
            <a:gs pos="100000">
              <a:schemeClr val="accent6">
                <a:shade val="90000"/>
                <a:hueOff val="303896"/>
                <a:satOff val="-12138"/>
                <a:lumOff val="2815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8009113" y="4680274"/>
        <a:ext cx="445238" cy="446437"/>
      </dsp:txXfrm>
    </dsp:sp>
    <dsp:sp modelId="{33F90ACA-5ACB-5F4E-B83F-D9D1B6B6D621}">
      <dsp:nvSpPr>
        <dsp:cNvPr id="0" name=""/>
        <dsp:cNvSpPr/>
      </dsp:nvSpPr>
      <dsp:spPr>
        <a:xfrm>
          <a:off x="4518015" y="4003416"/>
          <a:ext cx="3000256" cy="1800153"/>
        </a:xfrm>
        <a:prstGeom prst="roundRect">
          <a:avLst>
            <a:gd name="adj" fmla="val 10000"/>
          </a:avLst>
        </a:prstGeom>
        <a:gradFill rotWithShape="0">
          <a:gsLst>
            <a:gs pos="0">
              <a:schemeClr val="accent6">
                <a:shade val="50000"/>
                <a:hueOff val="245616"/>
                <a:satOff val="-10737"/>
                <a:lumOff val="29307"/>
                <a:alphaOff val="0"/>
                <a:lumMod val="110000"/>
                <a:satMod val="105000"/>
                <a:tint val="67000"/>
              </a:schemeClr>
            </a:gs>
            <a:gs pos="50000">
              <a:schemeClr val="accent6">
                <a:shade val="50000"/>
                <a:hueOff val="245616"/>
                <a:satOff val="-10737"/>
                <a:lumOff val="29307"/>
                <a:alphaOff val="0"/>
                <a:lumMod val="105000"/>
                <a:satMod val="103000"/>
                <a:tint val="73000"/>
              </a:schemeClr>
            </a:gs>
            <a:gs pos="100000">
              <a:schemeClr val="accent6">
                <a:shade val="50000"/>
                <a:hueOff val="245616"/>
                <a:satOff val="-10737"/>
                <a:lumOff val="29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But the universal values which provide the framework within which governmental power may be asserted, and the framework for evaluating the relation of individual to state is provided by religion. </a:t>
          </a:r>
        </a:p>
      </dsp:txBody>
      <dsp:txXfrm>
        <a:off x="4570740" y="4056141"/>
        <a:ext cx="2894806" cy="1694703"/>
      </dsp:txXfrm>
    </dsp:sp>
    <dsp:sp modelId="{C3B9207E-FD22-AD41-910B-8B0172EB3083}">
      <dsp:nvSpPr>
        <dsp:cNvPr id="0" name=""/>
        <dsp:cNvSpPr/>
      </dsp:nvSpPr>
      <dsp:spPr>
        <a:xfrm rot="10800000">
          <a:off x="3617938" y="4531461"/>
          <a:ext cx="636054" cy="744063"/>
        </a:xfrm>
        <a:prstGeom prst="rightArrow">
          <a:avLst>
            <a:gd name="adj1" fmla="val 60000"/>
            <a:gd name="adj2" fmla="val 50000"/>
          </a:avLst>
        </a:prstGeom>
        <a:gradFill rotWithShape="0">
          <a:gsLst>
            <a:gs pos="0">
              <a:schemeClr val="accent6">
                <a:shade val="90000"/>
                <a:hueOff val="151948"/>
                <a:satOff val="-6069"/>
                <a:lumOff val="14076"/>
                <a:alphaOff val="0"/>
                <a:lumMod val="110000"/>
                <a:satMod val="105000"/>
                <a:tint val="67000"/>
              </a:schemeClr>
            </a:gs>
            <a:gs pos="50000">
              <a:schemeClr val="accent6">
                <a:shade val="90000"/>
                <a:hueOff val="151948"/>
                <a:satOff val="-6069"/>
                <a:lumOff val="14076"/>
                <a:alphaOff val="0"/>
                <a:lumMod val="105000"/>
                <a:satMod val="103000"/>
                <a:tint val="73000"/>
              </a:schemeClr>
            </a:gs>
            <a:gs pos="100000">
              <a:schemeClr val="accent6">
                <a:shade val="90000"/>
                <a:hueOff val="151948"/>
                <a:satOff val="-6069"/>
                <a:lumOff val="1407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808754" y="4680274"/>
        <a:ext cx="445238" cy="446437"/>
      </dsp:txXfrm>
    </dsp:sp>
    <dsp:sp modelId="{95D17CD8-0052-A043-8DA4-18D5F90C9EBC}">
      <dsp:nvSpPr>
        <dsp:cNvPr id="0" name=""/>
        <dsp:cNvSpPr/>
      </dsp:nvSpPr>
      <dsp:spPr>
        <a:xfrm>
          <a:off x="317656" y="3814643"/>
          <a:ext cx="3000256" cy="2177699"/>
        </a:xfrm>
        <a:prstGeom prst="roundRect">
          <a:avLst>
            <a:gd name="adj" fmla="val 10000"/>
          </a:avLst>
        </a:prstGeom>
        <a:gradFill rotWithShape="0">
          <a:gsLst>
            <a:gs pos="0">
              <a:schemeClr val="accent6">
                <a:shade val="50000"/>
                <a:hueOff val="122808"/>
                <a:satOff val="-5368"/>
                <a:lumOff val="14654"/>
                <a:alphaOff val="0"/>
                <a:lumMod val="110000"/>
                <a:satMod val="105000"/>
                <a:tint val="67000"/>
              </a:schemeClr>
            </a:gs>
            <a:gs pos="50000">
              <a:schemeClr val="accent6">
                <a:shade val="50000"/>
                <a:hueOff val="122808"/>
                <a:satOff val="-5368"/>
                <a:lumOff val="14654"/>
                <a:alphaOff val="0"/>
                <a:lumMod val="105000"/>
                <a:satMod val="103000"/>
                <a:tint val="73000"/>
              </a:schemeClr>
            </a:gs>
            <a:gs pos="100000">
              <a:schemeClr val="accent6">
                <a:shade val="50000"/>
                <a:hueOff val="122808"/>
                <a:satOff val="-5368"/>
                <a:lumOff val="146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 in transnational secular constitutionalism, the key lies in an embrace of the ideas that certain substantive principles of state construction-certain values-are both universal and mandatory, and that such values can only be supplied by an understanding of the Divine Word.</a:t>
          </a:r>
        </a:p>
      </dsp:txBody>
      <dsp:txXfrm>
        <a:off x="381439" y="3878426"/>
        <a:ext cx="2872690" cy="2050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387DC-F103-3948-BE0F-A2A33FD96313}">
      <dsp:nvSpPr>
        <dsp:cNvPr id="0" name=""/>
        <dsp:cNvSpPr/>
      </dsp:nvSpPr>
      <dsp:spPr>
        <a:xfrm>
          <a:off x="0" y="0"/>
          <a:ext cx="10515600" cy="4351338"/>
        </a:xfrm>
        <a:prstGeom prst="roundRect">
          <a:avLst>
            <a:gd name="adj" fmla="val 850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686347" numCol="1" spcCol="1270" anchor="t" anchorCtr="0">
          <a:noAutofit/>
        </a:bodyPr>
        <a:lstStyle/>
        <a:p>
          <a:pPr marL="0" lvl="0" indent="0" algn="l" defTabSz="2889250">
            <a:lnSpc>
              <a:spcPct val="90000"/>
            </a:lnSpc>
            <a:spcBef>
              <a:spcPct val="0"/>
            </a:spcBef>
            <a:spcAft>
              <a:spcPct val="35000"/>
            </a:spcAft>
            <a:buNone/>
          </a:pPr>
          <a:r>
            <a:rPr lang="en-US" sz="6500" kern="1200"/>
            <a:t>Context</a:t>
          </a:r>
        </a:p>
      </dsp:txBody>
      <dsp:txXfrm>
        <a:off x="108329" y="108329"/>
        <a:ext cx="10298942" cy="4134680"/>
      </dsp:txXfrm>
    </dsp:sp>
    <dsp:sp modelId="{E55D74B3-78CF-4E4A-BB51-F32596E11B20}">
      <dsp:nvSpPr>
        <dsp:cNvPr id="0" name=""/>
        <dsp:cNvSpPr/>
      </dsp:nvSpPr>
      <dsp:spPr>
        <a:xfrm>
          <a:off x="262890" y="1958102"/>
          <a:ext cx="4951009" cy="1958102"/>
        </a:xfrm>
        <a:prstGeom prst="roundRect">
          <a:avLst>
            <a:gd name="adj" fmla="val 10500"/>
          </a:avLst>
        </a:prstGeom>
        <a:solidFill>
          <a:schemeClr val="lt1">
            <a:alpha val="90000"/>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Like that of Germany and Japan after 1945, this constitutional order was guided by the U.S. and its allies after the overthrow of the Taliban government </a:t>
          </a:r>
        </a:p>
      </dsp:txBody>
      <dsp:txXfrm>
        <a:off x="323108" y="2018320"/>
        <a:ext cx="4830573" cy="1837666"/>
      </dsp:txXfrm>
    </dsp:sp>
    <dsp:sp modelId="{50FAB40A-2C13-0D4E-A31D-1E5CB3FF62EB}">
      <dsp:nvSpPr>
        <dsp:cNvPr id="0" name=""/>
        <dsp:cNvSpPr/>
      </dsp:nvSpPr>
      <dsp:spPr>
        <a:xfrm>
          <a:off x="5292073" y="1958102"/>
          <a:ext cx="4951009" cy="1958102"/>
        </a:xfrm>
        <a:prstGeom prst="roundRect">
          <a:avLst>
            <a:gd name="adj" fmla="val 10500"/>
          </a:avLst>
        </a:prstGeom>
        <a:solidFill>
          <a:schemeClr val="lt1">
            <a:alpha val="90000"/>
            <a:hueOff val="0"/>
            <a:satOff val="0"/>
            <a:lumOff val="0"/>
            <a:alphaOff val="0"/>
          </a:schemeClr>
        </a:solidFill>
        <a:ln w="12700" cap="flat" cmpd="sng" algn="ctr">
          <a:solidFill>
            <a:schemeClr val="accent4">
              <a:shade val="50000"/>
              <a:hueOff val="-594204"/>
              <a:satOff val="0"/>
              <a:lumOff val="483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Taliban brand of theocracy was viewed as constitutionally illegitimate and could produce outside intervention after provocation (Sept 11 2001 NYC attack.</a:t>
          </a:r>
        </a:p>
      </dsp:txBody>
      <dsp:txXfrm>
        <a:off x="5352291" y="2018320"/>
        <a:ext cx="4830573" cy="1837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36E9F-7849-834D-B69F-C8D19DC60CB6}">
      <dsp:nvSpPr>
        <dsp:cNvPr id="0" name=""/>
        <dsp:cNvSpPr/>
      </dsp:nvSpPr>
      <dsp:spPr>
        <a:xfrm>
          <a:off x="0" y="98225"/>
          <a:ext cx="10515600" cy="75582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 he Afghani Constitution builds strong protections against derogation from its core substantive provisions. </a:t>
          </a:r>
        </a:p>
      </dsp:txBody>
      <dsp:txXfrm>
        <a:off x="36896" y="135121"/>
        <a:ext cx="10441808" cy="682028"/>
      </dsp:txXfrm>
    </dsp:sp>
    <dsp:sp modelId="{C015F2FB-B51E-7248-B9B5-8F6CDE5D8F92}">
      <dsp:nvSpPr>
        <dsp:cNvPr id="0" name=""/>
        <dsp:cNvSpPr/>
      </dsp:nvSpPr>
      <dsp:spPr>
        <a:xfrm>
          <a:off x="0" y="854045"/>
          <a:ext cx="10515600"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"The provisions of adherence to the fundamentals of the sacred religion of Islam andthe regime of the Islamic Republic cannot be amended.”’</a:t>
          </a:r>
        </a:p>
        <a:p>
          <a:pPr marL="114300" lvl="1" indent="-114300" algn="l" defTabSz="666750">
            <a:lnSpc>
              <a:spcPct val="90000"/>
            </a:lnSpc>
            <a:spcBef>
              <a:spcPct val="0"/>
            </a:spcBef>
            <a:spcAft>
              <a:spcPct val="20000"/>
            </a:spcAft>
            <a:buChar char="•"/>
          </a:pPr>
          <a:r>
            <a:rPr lang="en-US" sz="1500" kern="1200"/>
            <a:t>Islam does not so much reject a fundamental rights value system as incorporate it within the normative framework of Islam.</a:t>
          </a:r>
        </a:p>
      </dsp:txBody>
      <dsp:txXfrm>
        <a:off x="0" y="854045"/>
        <a:ext cx="10515600" cy="727605"/>
      </dsp:txXfrm>
    </dsp:sp>
    <dsp:sp modelId="{F86CEC79-3F50-1348-B8EC-D7DF1D7CD11C}">
      <dsp:nvSpPr>
        <dsp:cNvPr id="0" name=""/>
        <dsp:cNvSpPr/>
      </dsp:nvSpPr>
      <dsp:spPr>
        <a:xfrm>
          <a:off x="0" y="1581650"/>
          <a:ext cx="10515600" cy="755820"/>
        </a:xfrm>
        <a:prstGeom prst="round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Despite suggestions to the contrary, it inverts the hierarchy of values-religion is not interpreted as an object of fundamental rights; instead, fundamental rights are interpreted as an object of Islam.</a:t>
          </a:r>
        </a:p>
      </dsp:txBody>
      <dsp:txXfrm>
        <a:off x="36896" y="1618546"/>
        <a:ext cx="10441808" cy="682028"/>
      </dsp:txXfrm>
    </dsp:sp>
    <dsp:sp modelId="{2DEDD1C5-85A5-BC46-B7F4-09B90EC0322C}">
      <dsp:nvSpPr>
        <dsp:cNvPr id="0" name=""/>
        <dsp:cNvSpPr/>
      </dsp:nvSpPr>
      <dsp:spPr>
        <a:xfrm>
          <a:off x="0" y="2337470"/>
          <a:ext cx="105156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"In Afghanistan no law can be contrary to the beliefs and provisions of the sacred religion of Islam.”</a:t>
          </a:r>
        </a:p>
      </dsp:txBody>
      <dsp:txXfrm>
        <a:off x="0" y="2337470"/>
        <a:ext cx="10515600" cy="314640"/>
      </dsp:txXfrm>
    </dsp:sp>
    <dsp:sp modelId="{2719D44E-9FD6-CF4A-9D15-DC2159FD5EFC}">
      <dsp:nvSpPr>
        <dsp:cNvPr id="0" name=""/>
        <dsp:cNvSpPr/>
      </dsp:nvSpPr>
      <dsp:spPr>
        <a:xfrm>
          <a:off x="0" y="2652110"/>
          <a:ext cx="10515600" cy="755820"/>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For those from different religious traditions, there is conformity to an Islamic worldview within which a certain measure of toleration is possible. </a:t>
          </a:r>
        </a:p>
      </dsp:txBody>
      <dsp:txXfrm>
        <a:off x="36896" y="2689006"/>
        <a:ext cx="10441808" cy="682028"/>
      </dsp:txXfrm>
    </dsp:sp>
    <dsp:sp modelId="{A13EC651-D5E0-4945-BDB8-B1C1284AB774}">
      <dsp:nvSpPr>
        <dsp:cNvPr id="0" name=""/>
        <dsp:cNvSpPr/>
      </dsp:nvSpPr>
      <dsp:spPr>
        <a:xfrm>
          <a:off x="0" y="3407930"/>
          <a:ext cx="1051560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This, of course, parallels the limits to toleration within conventional transnational constitutional systems of beliefs and practices, which might be deemed threatening to the politico-legal order. </a:t>
          </a:r>
        </a:p>
        <a:p>
          <a:pPr marL="114300" lvl="1" indent="-114300" algn="l" defTabSz="666750">
            <a:lnSpc>
              <a:spcPct val="90000"/>
            </a:lnSpc>
            <a:spcBef>
              <a:spcPct val="0"/>
            </a:spcBef>
            <a:spcAft>
              <a:spcPct val="20000"/>
            </a:spcAft>
            <a:buChar char="•"/>
          </a:pPr>
          <a:r>
            <a:rPr lang="en-US" sz="1500" kern="1200"/>
            <a:t>"Followers of other religions are free to exercise their faith and perform their religious rites within the limits of the provisions of law.”’ </a:t>
          </a:r>
        </a:p>
      </dsp:txBody>
      <dsp:txXfrm>
        <a:off x="0" y="3407930"/>
        <a:ext cx="10515600" cy="943920"/>
      </dsp:txXfrm>
    </dsp:sp>
    <dsp:sp modelId="{55E22C50-1FA7-9F4C-B7C4-7DDD1992E469}">
      <dsp:nvSpPr>
        <dsp:cNvPr id="0" name=""/>
        <dsp:cNvSpPr/>
      </dsp:nvSpPr>
      <dsp:spPr>
        <a:xfrm>
          <a:off x="0" y="4351850"/>
          <a:ext cx="10515600" cy="75582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But threats to the religious basis of the legal order-including efforts to pry Muslims from their faith, are less tolerated.</a:t>
          </a:r>
        </a:p>
      </dsp:txBody>
      <dsp:txXfrm>
        <a:off x="36896" y="4388746"/>
        <a:ext cx="10441808" cy="682028"/>
      </dsp:txXfrm>
    </dsp:sp>
    <dsp:sp modelId="{50097B40-6C18-9B4C-8EEC-9666332942DB}">
      <dsp:nvSpPr>
        <dsp:cNvPr id="0" name=""/>
        <dsp:cNvSpPr/>
      </dsp:nvSpPr>
      <dsp:spPr>
        <a:xfrm>
          <a:off x="0" y="5107670"/>
          <a:ext cx="10515600"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Legitimacy through Islam also shapes the extent to which internal political action is treated as legiti-mate. Thus, for example, the right to form political parties is guaranteed, as long as the "program and charter of the party are not contrary to the principles of sacred religion of Islam ...</a:t>
          </a:r>
        </a:p>
      </dsp:txBody>
      <dsp:txXfrm>
        <a:off x="0" y="5107670"/>
        <a:ext cx="10515600" cy="6882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9C910-3CFF-704B-969D-A49F4216A573}">
      <dsp:nvSpPr>
        <dsp:cNvPr id="0" name=""/>
        <dsp:cNvSpPr/>
      </dsp:nvSpPr>
      <dsp:spPr>
        <a:xfrm>
          <a:off x="0" y="0"/>
          <a:ext cx="10515600" cy="6762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Theocratic constitutionalism covers a growing number of constitutional orders that seek to combine the mechanics and sensibilities of constitutionalism with the substantive framework of religious principle</a:t>
          </a:r>
        </a:p>
      </dsp:txBody>
      <dsp:txXfrm>
        <a:off x="33012" y="33012"/>
        <a:ext cx="10449576" cy="610236"/>
      </dsp:txXfrm>
    </dsp:sp>
    <dsp:sp modelId="{7AB2B222-AEF3-4A4C-A42C-39282152DFC0}">
      <dsp:nvSpPr>
        <dsp:cNvPr id="0" name=""/>
        <dsp:cNvSpPr/>
      </dsp:nvSpPr>
      <dsp:spPr>
        <a:xfrm>
          <a:off x="0" y="807924"/>
          <a:ext cx="10515600" cy="676260"/>
        </a:xfrm>
        <a:prstGeom prst="roundRect">
          <a:avLst/>
        </a:prstGeom>
        <a:gradFill rotWithShape="0">
          <a:gsLst>
            <a:gs pos="0">
              <a:schemeClr val="accent3">
                <a:hueOff val="451767"/>
                <a:satOff val="16667"/>
                <a:lumOff val="-2451"/>
                <a:alphaOff val="0"/>
                <a:lumMod val="110000"/>
                <a:satMod val="105000"/>
                <a:tint val="67000"/>
              </a:schemeClr>
            </a:gs>
            <a:gs pos="50000">
              <a:schemeClr val="accent3">
                <a:hueOff val="451767"/>
                <a:satOff val="16667"/>
                <a:lumOff val="-2451"/>
                <a:alphaOff val="0"/>
                <a:lumMod val="105000"/>
                <a:satMod val="103000"/>
                <a:tint val="73000"/>
              </a:schemeClr>
            </a:gs>
            <a:gs pos="100000">
              <a:schemeClr val="accent3">
                <a:hueOff val="451767"/>
                <a:satOff val="16667"/>
                <a:lumOff val="-2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It seeks to adhere to the basic principles of constitutionalism EXC EPT that for a liberal democratic order (and all it entails), it would substitute the rules and principles of a single religious system</a:t>
          </a:r>
        </a:p>
      </dsp:txBody>
      <dsp:txXfrm>
        <a:off x="33012" y="840936"/>
        <a:ext cx="10449576" cy="610236"/>
      </dsp:txXfrm>
    </dsp:sp>
    <dsp:sp modelId="{52A11B62-C7F1-E847-87B9-0E0DCC496EBB}">
      <dsp:nvSpPr>
        <dsp:cNvPr id="0" name=""/>
        <dsp:cNvSpPr/>
      </dsp:nvSpPr>
      <dsp:spPr>
        <a:xfrm>
          <a:off x="0" y="1533144"/>
          <a:ext cx="10515600" cy="676260"/>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result is a quite different mix of rights, duties  and approaches ot the relationship between people and the state</a:t>
          </a:r>
        </a:p>
      </dsp:txBody>
      <dsp:txXfrm>
        <a:off x="33012" y="1566156"/>
        <a:ext cx="10449576" cy="610236"/>
      </dsp:txXfrm>
    </dsp:sp>
    <dsp:sp modelId="{3D37A127-E720-4F47-89CF-3B386B146271}">
      <dsp:nvSpPr>
        <dsp:cNvPr id="0" name=""/>
        <dsp:cNvSpPr/>
      </dsp:nvSpPr>
      <dsp:spPr>
        <a:xfrm>
          <a:off x="0" y="2258364"/>
          <a:ext cx="10515600" cy="676260"/>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And it posits a large role for religious intermediaries—a priesthood of some sort</a:t>
          </a:r>
        </a:p>
      </dsp:txBody>
      <dsp:txXfrm>
        <a:off x="33012" y="2291376"/>
        <a:ext cx="10449576" cy="610236"/>
      </dsp:txXfrm>
    </dsp:sp>
    <dsp:sp modelId="{B6C4F888-69C5-5944-A0FB-F9D72C6D562C}">
      <dsp:nvSpPr>
        <dsp:cNvPr id="0" name=""/>
        <dsp:cNvSpPr/>
      </dsp:nvSpPr>
      <dsp:spPr>
        <a:xfrm>
          <a:off x="0" y="2983584"/>
          <a:ext cx="10515600" cy="676260"/>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But at the same time it offers the protections of rule of law and an accountable basis for judging the discretionary decision making of government, as well as the validity of legislative initiatives</a:t>
          </a:r>
        </a:p>
      </dsp:txBody>
      <dsp:txXfrm>
        <a:off x="33012" y="3016596"/>
        <a:ext cx="10449576" cy="610236"/>
      </dsp:txXfrm>
    </dsp:sp>
    <dsp:sp modelId="{F517EE01-E807-8D42-BFB8-7FC9198A8E8A}">
      <dsp:nvSpPr>
        <dsp:cNvPr id="0" name=""/>
        <dsp:cNvSpPr/>
      </dsp:nvSpPr>
      <dsp:spPr>
        <a:xfrm>
          <a:off x="0" y="3708804"/>
          <a:ext cx="10515600" cy="676260"/>
        </a:xfrm>
        <a:prstGeom prst="roundRect">
          <a:avLst/>
        </a:prstGeom>
        <a:gradFill rotWithShape="0">
          <a:gsLst>
            <a:gs pos="0">
              <a:schemeClr val="accent3">
                <a:hueOff val="2258833"/>
                <a:satOff val="83333"/>
                <a:lumOff val="-12255"/>
                <a:alphaOff val="0"/>
                <a:lumMod val="110000"/>
                <a:satMod val="105000"/>
                <a:tint val="67000"/>
              </a:schemeClr>
            </a:gs>
            <a:gs pos="50000">
              <a:schemeClr val="accent3">
                <a:hueOff val="2258833"/>
                <a:satOff val="83333"/>
                <a:lumOff val="-12255"/>
                <a:alphaOff val="0"/>
                <a:lumMod val="105000"/>
                <a:satMod val="103000"/>
                <a:tint val="73000"/>
              </a:schemeClr>
            </a:gs>
            <a:gs pos="100000">
              <a:schemeClr val="accent3">
                <a:hueOff val="2258833"/>
                <a:satOff val="83333"/>
                <a:lumOff val="-12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result is unacceptable under the ordering principles of 3</a:t>
          </a:r>
          <a:r>
            <a:rPr lang="en-US" sz="1700" kern="1200" baseline="30000"/>
            <a:t>rd</a:t>
          </a:r>
          <a:r>
            <a:rPr lang="en-US" sz="1700" kern="1200"/>
            <a:t> generation constitutionalism </a:t>
          </a:r>
        </a:p>
      </dsp:txBody>
      <dsp:txXfrm>
        <a:off x="33012" y="3741816"/>
        <a:ext cx="10449576" cy="610236"/>
      </dsp:txXfrm>
    </dsp:sp>
    <dsp:sp modelId="{64CB1F52-AAD2-5B41-B9E8-A8C3D047E334}">
      <dsp:nvSpPr>
        <dsp:cNvPr id="0" name=""/>
        <dsp:cNvSpPr/>
      </dsp:nvSpPr>
      <dsp:spPr>
        <a:xfrm>
          <a:off x="0" y="4434024"/>
          <a:ext cx="10515600" cy="676260"/>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But it presents the possibility of legitimacy around a different set of communal principles.</a:t>
          </a:r>
        </a:p>
      </dsp:txBody>
      <dsp:txXfrm>
        <a:off x="33012" y="4467036"/>
        <a:ext cx="10449576"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742F-2062-8F48-A8FD-0304191DC6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BEE567-CBF8-EC46-9616-28E56233E8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D00B4E-F69D-F643-A226-A8F390F864D2}"/>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5" name="Footer Placeholder 4">
            <a:extLst>
              <a:ext uri="{FF2B5EF4-FFF2-40B4-BE49-F238E27FC236}">
                <a16:creationId xmlns:a16="http://schemas.microsoft.com/office/drawing/2014/main" id="{9AEAAFCB-51D0-1C46-BA6F-38F95B29C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35386-E733-F84C-A1B1-8249101034DE}"/>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415609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0D41-F706-1142-91FE-2883324404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33DF91-A432-094E-9E6D-EFBA510A31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DC069-49F4-3F4C-9D0E-97091AF037EE}"/>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5" name="Footer Placeholder 4">
            <a:extLst>
              <a:ext uri="{FF2B5EF4-FFF2-40B4-BE49-F238E27FC236}">
                <a16:creationId xmlns:a16="http://schemas.microsoft.com/office/drawing/2014/main" id="{1C699933-FF95-1F47-B78B-2E58E8DC6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16C82-94B3-714E-AC27-8DC8CFDCEFFC}"/>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0416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BFF89-2546-9E46-A81B-E951AA9384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A32D56-9AE1-B649-89E5-96A2E7868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3E8D8-86D7-A94E-946E-111F77EEDDE8}"/>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5" name="Footer Placeholder 4">
            <a:extLst>
              <a:ext uri="{FF2B5EF4-FFF2-40B4-BE49-F238E27FC236}">
                <a16:creationId xmlns:a16="http://schemas.microsoft.com/office/drawing/2014/main" id="{F4554866-8CBE-094F-B05F-8C8868AF3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02BA9-A2A0-194C-91BE-4EC894946D41}"/>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194932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C435-8E01-054C-B265-578C75DB9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F7D95-683E-494D-AFD2-A6F6C397F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E9F25-9132-6742-A3B2-E6F05DC5197B}"/>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5" name="Footer Placeholder 4">
            <a:extLst>
              <a:ext uri="{FF2B5EF4-FFF2-40B4-BE49-F238E27FC236}">
                <a16:creationId xmlns:a16="http://schemas.microsoft.com/office/drawing/2014/main" id="{C004D092-FB5E-2A44-80D1-F31FD2375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19499-CBCD-E049-9DD1-146C7CCC2FEC}"/>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76549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18DA-4941-C44E-9F74-71356ABFE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F220B4-1DC2-D44E-948E-8EA527562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D5578-AE4F-764A-A5F3-1E3C838919A2}"/>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5" name="Footer Placeholder 4">
            <a:extLst>
              <a:ext uri="{FF2B5EF4-FFF2-40B4-BE49-F238E27FC236}">
                <a16:creationId xmlns:a16="http://schemas.microsoft.com/office/drawing/2014/main" id="{155CB8B9-37F3-E642-B778-AEC7CBBFF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656D1-EBD2-C940-8F3E-379667241558}"/>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56634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BBC0-0180-E544-B06D-8434330D6D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91F2B-1CFF-0F48-B32F-7300B73B2F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85D21-9517-7443-B91A-0EB0A87F0D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66389-C680-F247-AA44-9808DF6FD00F}"/>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6" name="Footer Placeholder 5">
            <a:extLst>
              <a:ext uri="{FF2B5EF4-FFF2-40B4-BE49-F238E27FC236}">
                <a16:creationId xmlns:a16="http://schemas.microsoft.com/office/drawing/2014/main" id="{74FFBAB4-5696-3148-94D6-9CE3D6DBB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E95A7-87E1-664A-AC6B-9024CA309876}"/>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163080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3FFD-43F3-3542-A103-BF3E6AE63A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6AF93-7349-E84F-BFF9-4C4A87132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FB430F-9917-CC47-B09A-C212D67A83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DF024-339B-4F47-BBA4-1EE5EB14F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4FB74-E052-6E49-AD60-31D7DA2F75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745C4-EBC1-454D-953A-C691933D382D}"/>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8" name="Footer Placeholder 7">
            <a:extLst>
              <a:ext uri="{FF2B5EF4-FFF2-40B4-BE49-F238E27FC236}">
                <a16:creationId xmlns:a16="http://schemas.microsoft.com/office/drawing/2014/main" id="{B816BAD9-36B7-914D-B4DF-C9D926D4C6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37192F-0E21-8D41-B8F0-898B3335D65D}"/>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445097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B552-1C22-814A-A618-4708B6AC0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1E8CB5-5888-7944-90E1-DC54F35147EE}"/>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4" name="Footer Placeholder 3">
            <a:extLst>
              <a:ext uri="{FF2B5EF4-FFF2-40B4-BE49-F238E27FC236}">
                <a16:creationId xmlns:a16="http://schemas.microsoft.com/office/drawing/2014/main" id="{8586EA7D-8250-3840-9FE0-143D0DFE0D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7A8D3D-EF62-AF40-9C19-65763DC2857F}"/>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90867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162C4-A1B1-2044-B634-8636C88030A4}"/>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3" name="Footer Placeholder 2">
            <a:extLst>
              <a:ext uri="{FF2B5EF4-FFF2-40B4-BE49-F238E27FC236}">
                <a16:creationId xmlns:a16="http://schemas.microsoft.com/office/drawing/2014/main" id="{C697F2CB-9AEB-1C49-B723-79632CA7C2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910DA9-F29C-4442-A2D5-3829EB7AD335}"/>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330928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D688-6CC2-644A-86CE-1F79B1BE8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5E3A97-0890-4A4D-B699-C636CF3FC0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80C09F-878E-C248-92AB-265A36E8B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B17FE-9DE1-954C-B505-54CBBB353284}"/>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6" name="Footer Placeholder 5">
            <a:extLst>
              <a:ext uri="{FF2B5EF4-FFF2-40B4-BE49-F238E27FC236}">
                <a16:creationId xmlns:a16="http://schemas.microsoft.com/office/drawing/2014/main" id="{40FA4D42-882A-4042-A5AC-36C24A1FF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B9947-385C-3D42-A162-DCA8A67D108B}"/>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301534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E37D-0485-DC44-A0A7-EAAD3DC7B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79BD24-DD1A-884D-B4C1-F6E80E297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66E68E-081E-4847-8243-6FF2CFBFE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9CAF3-694E-4A4A-9504-EF89EAFF2377}"/>
              </a:ext>
            </a:extLst>
          </p:cNvPr>
          <p:cNvSpPr>
            <a:spLocks noGrp="1"/>
          </p:cNvSpPr>
          <p:nvPr>
            <p:ph type="dt" sz="half" idx="10"/>
          </p:nvPr>
        </p:nvSpPr>
        <p:spPr/>
        <p:txBody>
          <a:bodyPr/>
          <a:lstStyle/>
          <a:p>
            <a:fld id="{A6A47169-97C8-3549-BB6D-22C047EBB702}" type="datetimeFigureOut">
              <a:rPr lang="en-US" smtClean="0"/>
              <a:t>12/4/19</a:t>
            </a:fld>
            <a:endParaRPr lang="en-US"/>
          </a:p>
        </p:txBody>
      </p:sp>
      <p:sp>
        <p:nvSpPr>
          <p:cNvPr id="6" name="Footer Placeholder 5">
            <a:extLst>
              <a:ext uri="{FF2B5EF4-FFF2-40B4-BE49-F238E27FC236}">
                <a16:creationId xmlns:a16="http://schemas.microsoft.com/office/drawing/2014/main" id="{85BDAB5D-E71F-1F47-9FF0-E0A874244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0AA9D-9D36-944C-916E-8D8BC60017E0}"/>
              </a:ext>
            </a:extLst>
          </p:cNvPr>
          <p:cNvSpPr>
            <a:spLocks noGrp="1"/>
          </p:cNvSpPr>
          <p:nvPr>
            <p:ph type="sldNum" sz="quarter" idx="12"/>
          </p:nvPr>
        </p:nvSpPr>
        <p:spPr/>
        <p:txBody>
          <a:bodyPr/>
          <a:lstStyle/>
          <a:p>
            <a:fld id="{B90824F2-CB4D-594C-BDFD-D88E9A738320}" type="slidenum">
              <a:rPr lang="en-US" smtClean="0"/>
              <a:t>‹#›</a:t>
            </a:fld>
            <a:endParaRPr lang="en-US"/>
          </a:p>
        </p:txBody>
      </p:sp>
    </p:spTree>
    <p:extLst>
      <p:ext uri="{BB962C8B-B14F-4D97-AF65-F5344CB8AC3E}">
        <p14:creationId xmlns:p14="http://schemas.microsoft.com/office/powerpoint/2010/main" val="271725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340A80-BFB5-A64A-8C3F-A88C0A1473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279CA3-730B-CE4F-9221-23152FBCC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3FE5D6-04D4-2F43-8394-4E04B49CF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47169-97C8-3549-BB6D-22C047EBB702}" type="datetimeFigureOut">
              <a:rPr lang="en-US" smtClean="0"/>
              <a:t>12/4/19</a:t>
            </a:fld>
            <a:endParaRPr lang="en-US"/>
          </a:p>
        </p:txBody>
      </p:sp>
      <p:sp>
        <p:nvSpPr>
          <p:cNvPr id="5" name="Footer Placeholder 4">
            <a:extLst>
              <a:ext uri="{FF2B5EF4-FFF2-40B4-BE49-F238E27FC236}">
                <a16:creationId xmlns:a16="http://schemas.microsoft.com/office/drawing/2014/main" id="{902519E3-A08E-A247-B3BC-955E5544B4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751B38-B319-1B4C-A557-FCB913467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824F2-CB4D-594C-BDFD-D88E9A738320}" type="slidenum">
              <a:rPr lang="en-US" smtClean="0"/>
              <a:t>‹#›</a:t>
            </a:fld>
            <a:endParaRPr lang="en-US"/>
          </a:p>
        </p:txBody>
      </p:sp>
    </p:spTree>
    <p:extLst>
      <p:ext uri="{BB962C8B-B14F-4D97-AF65-F5344CB8AC3E}">
        <p14:creationId xmlns:p14="http://schemas.microsoft.com/office/powerpoint/2010/main" val="352760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A697-1664-8F42-A43C-D7220FD6C4B1}"/>
              </a:ext>
            </a:extLst>
          </p:cNvPr>
          <p:cNvSpPr>
            <a:spLocks noGrp="1"/>
          </p:cNvSpPr>
          <p:nvPr>
            <p:ph type="ctrTitle"/>
          </p:nvPr>
        </p:nvSpPr>
        <p:spPr>
          <a:xfrm>
            <a:off x="0" y="3929449"/>
            <a:ext cx="3855308" cy="2928550"/>
          </a:xfrm>
          <a:solidFill>
            <a:schemeClr val="accent4">
              <a:lumMod val="20000"/>
              <a:lumOff val="80000"/>
            </a:schemeClr>
          </a:solidFill>
        </p:spPr>
        <p:txBody>
          <a:bodyPr>
            <a:noAutofit/>
          </a:bodyPr>
          <a:lstStyle/>
          <a:p>
            <a:r>
              <a:rPr lang="en-US" sz="4000" b="1" dirty="0"/>
              <a:t>Comparative Constitutionalism</a:t>
            </a:r>
            <a:br>
              <a:rPr lang="en-US" sz="4000" b="1" dirty="0"/>
            </a:br>
            <a:r>
              <a:rPr lang="zh-CN" altLang="en-US" sz="4000" b="1" dirty="0"/>
              <a:t>比较立宪主义</a:t>
            </a:r>
            <a:br>
              <a:rPr lang="es-ES" altLang="zh-CN" sz="4000" b="1" dirty="0"/>
            </a:br>
            <a:r>
              <a:rPr lang="en-US" altLang="zh-CN" sz="2000" dirty="0"/>
              <a:t>East China University of Political Science and Law </a:t>
            </a:r>
            <a:br>
              <a:rPr lang="en-US" altLang="zh-CN" sz="2000" dirty="0"/>
            </a:br>
            <a:r>
              <a:rPr lang="en-US" altLang="zh-CN" sz="2000" dirty="0"/>
              <a:t>Shanghai, China November-December 2019 </a:t>
            </a:r>
            <a:endParaRPr lang="en-US" sz="2000" dirty="0"/>
          </a:p>
        </p:txBody>
      </p:sp>
      <p:sp>
        <p:nvSpPr>
          <p:cNvPr id="3" name="Subtitle 2">
            <a:extLst>
              <a:ext uri="{FF2B5EF4-FFF2-40B4-BE49-F238E27FC236}">
                <a16:creationId xmlns:a16="http://schemas.microsoft.com/office/drawing/2014/main" id="{FA6E0D95-752D-B14D-826F-9F30AEFB2AEE}"/>
              </a:ext>
            </a:extLst>
          </p:cNvPr>
          <p:cNvSpPr>
            <a:spLocks noGrp="1"/>
          </p:cNvSpPr>
          <p:nvPr>
            <p:ph type="subTitle" idx="1"/>
          </p:nvPr>
        </p:nvSpPr>
        <p:spPr>
          <a:xfrm>
            <a:off x="3855308" y="5696467"/>
            <a:ext cx="8213123" cy="1161533"/>
          </a:xfrm>
          <a:solidFill>
            <a:schemeClr val="accent4">
              <a:lumMod val="20000"/>
              <a:lumOff val="80000"/>
            </a:schemeClr>
          </a:solidFill>
        </p:spPr>
        <p:txBody>
          <a:bodyPr>
            <a:normAutofit fontScale="92500" lnSpcReduction="10000"/>
          </a:bodyPr>
          <a:lstStyle/>
          <a:p>
            <a:r>
              <a:rPr lang="en-US" dirty="0"/>
              <a:t>Larry Catá Backer</a:t>
            </a:r>
          </a:p>
          <a:p>
            <a:pPr algn="l"/>
            <a:r>
              <a:rPr lang="en-US" sz="1700" dirty="0"/>
              <a:t>W. Richard and Mary Eshelman Faculty Scholar Professor of Law and International Affairs</a:t>
            </a:r>
            <a:br>
              <a:rPr lang="en-US" sz="1700" dirty="0"/>
            </a:br>
            <a:r>
              <a:rPr lang="en-US" sz="1700" dirty="0"/>
              <a:t>Pennsylvania State University | 239 Lewis Katz Building, University Park, PA 16802    1.814.863.3640 (direct) ||  lcb11@psu.edu</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9EC33B6B-827B-8945-886E-60FDEA6917FA}"/>
              </a:ext>
            </a:extLst>
          </p:cNvPr>
          <p:cNvPicPr>
            <a:picLocks noChangeAspect="1"/>
          </p:cNvPicPr>
          <p:nvPr/>
        </p:nvPicPr>
        <p:blipFill>
          <a:blip r:embed="rId3"/>
          <a:stretch>
            <a:fillRect/>
          </a:stretch>
        </p:blipFill>
        <p:spPr>
          <a:xfrm>
            <a:off x="11273481" y="5820033"/>
            <a:ext cx="914400" cy="914400"/>
          </a:xfrm>
          <a:prstGeom prst="rect">
            <a:avLst/>
          </a:prstGeom>
        </p:spPr>
      </p:pic>
      <p:pic>
        <p:nvPicPr>
          <p:cNvPr id="6" name="Picture 5">
            <a:extLst>
              <a:ext uri="{FF2B5EF4-FFF2-40B4-BE49-F238E27FC236}">
                <a16:creationId xmlns:a16="http://schemas.microsoft.com/office/drawing/2014/main" id="{B4E09C35-76A4-2D4A-810B-F4E4DD1737C2}"/>
              </a:ext>
            </a:extLst>
          </p:cNvPr>
          <p:cNvPicPr>
            <a:picLocks noChangeAspect="1"/>
          </p:cNvPicPr>
          <p:nvPr/>
        </p:nvPicPr>
        <p:blipFill>
          <a:blip r:embed="rId4"/>
          <a:stretch>
            <a:fillRect/>
          </a:stretch>
        </p:blipFill>
        <p:spPr>
          <a:xfrm>
            <a:off x="379714" y="258416"/>
            <a:ext cx="1930581" cy="1930581"/>
          </a:xfrm>
          <a:prstGeom prst="rect">
            <a:avLst/>
          </a:prstGeom>
        </p:spPr>
      </p:pic>
      <p:sp>
        <p:nvSpPr>
          <p:cNvPr id="7" name="TextBox 6">
            <a:extLst>
              <a:ext uri="{FF2B5EF4-FFF2-40B4-BE49-F238E27FC236}">
                <a16:creationId xmlns:a16="http://schemas.microsoft.com/office/drawing/2014/main" id="{E2069C0A-368E-AB4B-A20A-7792593248D2}"/>
              </a:ext>
            </a:extLst>
          </p:cNvPr>
          <p:cNvSpPr txBox="1"/>
          <p:nvPr/>
        </p:nvSpPr>
        <p:spPr>
          <a:xfrm>
            <a:off x="7076661" y="0"/>
            <a:ext cx="4909930" cy="646331"/>
          </a:xfrm>
          <a:prstGeom prst="rect">
            <a:avLst/>
          </a:prstGeom>
          <a:noFill/>
        </p:spPr>
        <p:txBody>
          <a:bodyPr wrap="square" rtlCol="0">
            <a:spAutoFit/>
          </a:bodyPr>
          <a:lstStyle/>
          <a:p>
            <a:r>
              <a:rPr lang="en-US" dirty="0"/>
              <a:t>Lecture 7: Fourth Generation Constitutions and </a:t>
            </a:r>
            <a:r>
              <a:rPr lang="en-US" dirty="0" err="1"/>
              <a:t>therise</a:t>
            </a:r>
            <a:r>
              <a:rPr lang="en-US" dirty="0"/>
              <a:t> of Theocratic constitutionalism</a:t>
            </a:r>
          </a:p>
        </p:txBody>
      </p:sp>
    </p:spTree>
    <p:extLst>
      <p:ext uri="{BB962C8B-B14F-4D97-AF65-F5344CB8AC3E}">
        <p14:creationId xmlns:p14="http://schemas.microsoft.com/office/powerpoint/2010/main" val="244039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898F-4946-D049-82AC-0BF5A65D4569}"/>
              </a:ext>
            </a:extLst>
          </p:cNvPr>
          <p:cNvSpPr>
            <a:spLocks noGrp="1"/>
          </p:cNvSpPr>
          <p:nvPr>
            <p:ph type="title"/>
          </p:nvPr>
        </p:nvSpPr>
        <p:spPr/>
        <p:txBody>
          <a:bodyPr/>
          <a:lstStyle/>
          <a:p>
            <a:pPr algn="ctr"/>
            <a:r>
              <a:rPr lang="en-US" dirty="0"/>
              <a:t>The Template for Theocratic Constitutionalism: Iran</a:t>
            </a:r>
          </a:p>
        </p:txBody>
      </p:sp>
      <p:pic>
        <p:nvPicPr>
          <p:cNvPr id="5" name="Content Placeholder 4">
            <a:extLst>
              <a:ext uri="{FF2B5EF4-FFF2-40B4-BE49-F238E27FC236}">
                <a16:creationId xmlns:a16="http://schemas.microsoft.com/office/drawing/2014/main" id="{60C1DF45-4CC5-3F4E-87DE-1FEF863EA0DE}"/>
              </a:ext>
            </a:extLst>
          </p:cNvPr>
          <p:cNvPicPr>
            <a:picLocks noGrp="1" noChangeAspect="1"/>
          </p:cNvPicPr>
          <p:nvPr>
            <p:ph idx="1"/>
          </p:nvPr>
        </p:nvPicPr>
        <p:blipFill>
          <a:blip r:embed="rId2"/>
          <a:stretch>
            <a:fillRect/>
          </a:stretch>
        </p:blipFill>
        <p:spPr>
          <a:xfrm>
            <a:off x="2628900" y="2045494"/>
            <a:ext cx="6934200" cy="3911600"/>
          </a:xfrm>
        </p:spPr>
      </p:pic>
    </p:spTree>
    <p:extLst>
      <p:ext uri="{BB962C8B-B14F-4D97-AF65-F5344CB8AC3E}">
        <p14:creationId xmlns:p14="http://schemas.microsoft.com/office/powerpoint/2010/main" val="421620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0F31-638E-1542-BC6F-E5254C88D60E}"/>
              </a:ext>
            </a:extLst>
          </p:cNvPr>
          <p:cNvSpPr>
            <a:spLocks noGrp="1"/>
          </p:cNvSpPr>
          <p:nvPr>
            <p:ph type="title"/>
          </p:nvPr>
        </p:nvSpPr>
        <p:spPr>
          <a:xfrm>
            <a:off x="838200" y="1"/>
            <a:ext cx="10515600" cy="889685"/>
          </a:xfrm>
        </p:spPr>
        <p:txBody>
          <a:bodyPr/>
          <a:lstStyle/>
          <a:p>
            <a:pPr algn="ctr"/>
            <a:r>
              <a:rPr lang="en-US" dirty="0"/>
              <a:t>Governmental Order</a:t>
            </a:r>
          </a:p>
        </p:txBody>
      </p:sp>
      <p:sp>
        <p:nvSpPr>
          <p:cNvPr id="3" name="Content Placeholder 2">
            <a:extLst>
              <a:ext uri="{FF2B5EF4-FFF2-40B4-BE49-F238E27FC236}">
                <a16:creationId xmlns:a16="http://schemas.microsoft.com/office/drawing/2014/main" id="{39C03467-ADDD-C041-95FB-1B2CCDE18818}"/>
              </a:ext>
            </a:extLst>
          </p:cNvPr>
          <p:cNvSpPr>
            <a:spLocks noGrp="1"/>
          </p:cNvSpPr>
          <p:nvPr>
            <p:ph idx="1"/>
          </p:nvPr>
        </p:nvSpPr>
        <p:spPr>
          <a:xfrm>
            <a:off x="86497" y="889686"/>
            <a:ext cx="12105503" cy="5968313"/>
          </a:xfrm>
        </p:spPr>
        <p:txBody>
          <a:bodyPr>
            <a:normAutofit fontScale="85000" lnSpcReduction="20000"/>
          </a:bodyPr>
          <a:lstStyle/>
          <a:p>
            <a:r>
              <a:rPr lang="en-US" dirty="0"/>
              <a:t>The government constituted pursuant to the Iranian Constitution is in some great sense democratic.</a:t>
            </a:r>
          </a:p>
          <a:p>
            <a:pPr lvl="1"/>
            <a:r>
              <a:rPr lang="en-US" dirty="0"/>
              <a:t> There is a significant element of separation of powers in the construction of the state apparatus.</a:t>
            </a:r>
          </a:p>
          <a:p>
            <a:pPr lvl="1"/>
            <a:r>
              <a:rPr lang="en-US" dirty="0"/>
              <a:t>But ultimate authority is exercised by the Guardian Council that acts like a core of political leadership</a:t>
            </a:r>
          </a:p>
          <a:p>
            <a:pPr lvl="1"/>
            <a:r>
              <a:rPr lang="en-US" dirty="0"/>
              <a:t>Intermediary between state apparatus and Religious authority </a:t>
            </a:r>
          </a:p>
          <a:p>
            <a:r>
              <a:rPr lang="en-US" dirty="0"/>
              <a:t>Second, the substantive elements of modern constitutionalism are also observed.</a:t>
            </a:r>
          </a:p>
          <a:p>
            <a:pPr lvl="1"/>
            <a:r>
              <a:rPr lang="en-US" dirty="0"/>
              <a:t>Human rights are enshrined and protected in the constitution.</a:t>
            </a:r>
          </a:p>
          <a:p>
            <a:pPr lvl="1"/>
            <a:r>
              <a:rPr lang="en-US" dirty="0"/>
              <a:t> The power to petition the government is pre-served.</a:t>
            </a:r>
          </a:p>
          <a:p>
            <a:pPr lvl="1"/>
            <a:r>
              <a:rPr lang="en-US" dirty="0"/>
              <a:t>The legislative power is vested in representatives of the people whose actions are constrained within a system of institutionalized and nominally democratic legislation adopted in accordance with constitutional requirements. </a:t>
            </a:r>
          </a:p>
          <a:p>
            <a:pPr lvl="1"/>
            <a:r>
              <a:rPr lang="en-US" dirty="0"/>
              <a:t>Like modern constitutions it also imposes limits on power that can be exercised by the state.</a:t>
            </a:r>
          </a:p>
          <a:p>
            <a:r>
              <a:rPr lang="en-US" dirty="0"/>
              <a:t> But constitutionally granted authority may only be exercised within the limits of the legal framework of Islam. </a:t>
            </a:r>
          </a:p>
          <a:p>
            <a:pPr lvl="1"/>
            <a:r>
              <a:rPr lang="en-US" dirty="0"/>
              <a:t>Islam is not only normatively foundational but also constituted as a foundational system of legal organization.</a:t>
            </a:r>
          </a:p>
          <a:p>
            <a:pPr lvl="1"/>
            <a:r>
              <a:rPr lang="en-US" dirty="0"/>
              <a:t>It is not a supplement but a substitute for the constitutionalist values represented by the international system and the values generated by the community of states.</a:t>
            </a:r>
          </a:p>
          <a:p>
            <a:r>
              <a:rPr lang="en-US" dirty="0"/>
              <a:t>Expression of popular sovereignty</a:t>
            </a:r>
          </a:p>
          <a:p>
            <a:pPr lvl="1"/>
            <a:r>
              <a:rPr lang="en-US" dirty="0"/>
              <a:t>There is no popular right to interrogate and alter the formulation of the </a:t>
            </a:r>
            <a:r>
              <a:rPr lang="en-US" dirty="0" err="1"/>
              <a:t>basicsubstantive</a:t>
            </a:r>
            <a:r>
              <a:rPr lang="en-US" dirty="0"/>
              <a:t> norms on which political governance is founded-unless one is part </a:t>
            </a:r>
            <a:r>
              <a:rPr lang="en-US" dirty="0" err="1"/>
              <a:t>ofthe</a:t>
            </a:r>
            <a:r>
              <a:rPr lang="en-US" dirty="0"/>
              <a:t> instructional structure of the religion. </a:t>
            </a:r>
          </a:p>
        </p:txBody>
      </p:sp>
    </p:spTree>
    <p:extLst>
      <p:ext uri="{BB962C8B-B14F-4D97-AF65-F5344CB8AC3E}">
        <p14:creationId xmlns:p14="http://schemas.microsoft.com/office/powerpoint/2010/main" val="106460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3FC3-CF8B-8142-B94A-BD6FF7FACFFF}"/>
              </a:ext>
            </a:extLst>
          </p:cNvPr>
          <p:cNvSpPr>
            <a:spLocks noGrp="1"/>
          </p:cNvSpPr>
          <p:nvPr>
            <p:ph type="title"/>
          </p:nvPr>
        </p:nvSpPr>
        <p:spPr>
          <a:xfrm>
            <a:off x="0" y="79513"/>
            <a:ext cx="12095921" cy="1263306"/>
          </a:xfrm>
        </p:spPr>
        <p:txBody>
          <a:bodyPr>
            <a:normAutofit/>
          </a:bodyPr>
          <a:lstStyle/>
          <a:p>
            <a:pPr algn="ctr"/>
            <a:r>
              <a:rPr lang="en-US" dirty="0"/>
              <a:t>Hybrid Theocratic Constitutional Orders</a:t>
            </a:r>
          </a:p>
        </p:txBody>
      </p:sp>
      <p:sp>
        <p:nvSpPr>
          <p:cNvPr id="3" name="Content Placeholder 2">
            <a:extLst>
              <a:ext uri="{FF2B5EF4-FFF2-40B4-BE49-F238E27FC236}">
                <a16:creationId xmlns:a16="http://schemas.microsoft.com/office/drawing/2014/main" id="{D575EA2D-6A6A-864F-8699-54304D671CB5}"/>
              </a:ext>
            </a:extLst>
          </p:cNvPr>
          <p:cNvSpPr>
            <a:spLocks noGrp="1"/>
          </p:cNvSpPr>
          <p:nvPr>
            <p:ph idx="1"/>
          </p:nvPr>
        </p:nvSpPr>
        <p:spPr/>
        <p:txBody>
          <a:bodyPr/>
          <a:lstStyle/>
          <a:p>
            <a:r>
              <a:rPr lang="en-US" dirty="0"/>
              <a:t>Afghanistan</a:t>
            </a:r>
          </a:p>
          <a:p>
            <a:endParaRPr lang="en-US" dirty="0"/>
          </a:p>
          <a:p>
            <a:endParaRPr lang="en-US" dirty="0"/>
          </a:p>
        </p:txBody>
      </p:sp>
      <p:pic>
        <p:nvPicPr>
          <p:cNvPr id="5" name="Picture 4">
            <a:extLst>
              <a:ext uri="{FF2B5EF4-FFF2-40B4-BE49-F238E27FC236}">
                <a16:creationId xmlns:a16="http://schemas.microsoft.com/office/drawing/2014/main" id="{22514A2A-4403-3342-9FAE-B27750527E3A}"/>
              </a:ext>
            </a:extLst>
          </p:cNvPr>
          <p:cNvPicPr>
            <a:picLocks noChangeAspect="1"/>
          </p:cNvPicPr>
          <p:nvPr/>
        </p:nvPicPr>
        <p:blipFill>
          <a:blip r:embed="rId2"/>
          <a:stretch>
            <a:fillRect/>
          </a:stretch>
        </p:blipFill>
        <p:spPr>
          <a:xfrm>
            <a:off x="3472248" y="1265778"/>
            <a:ext cx="6567101" cy="5414421"/>
          </a:xfrm>
          <a:prstGeom prst="rect">
            <a:avLst/>
          </a:prstGeom>
        </p:spPr>
      </p:pic>
    </p:spTree>
    <p:extLst>
      <p:ext uri="{BB962C8B-B14F-4D97-AF65-F5344CB8AC3E}">
        <p14:creationId xmlns:p14="http://schemas.microsoft.com/office/powerpoint/2010/main" val="192792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8C84-D12C-5B4E-A891-09B6D39196BF}"/>
              </a:ext>
            </a:extLst>
          </p:cNvPr>
          <p:cNvSpPr>
            <a:spLocks noGrp="1"/>
          </p:cNvSpPr>
          <p:nvPr>
            <p:ph type="title"/>
          </p:nvPr>
        </p:nvSpPr>
        <p:spPr/>
        <p:txBody>
          <a:bodyPr/>
          <a:lstStyle/>
          <a:p>
            <a:pPr algn="ctr"/>
            <a:r>
              <a:rPr lang="en-US" dirty="0"/>
              <a:t>Afghanistan Constitutional Structure</a:t>
            </a:r>
          </a:p>
        </p:txBody>
      </p:sp>
      <p:graphicFrame>
        <p:nvGraphicFramePr>
          <p:cNvPr id="4" name="Content Placeholder 3">
            <a:extLst>
              <a:ext uri="{FF2B5EF4-FFF2-40B4-BE49-F238E27FC236}">
                <a16:creationId xmlns:a16="http://schemas.microsoft.com/office/drawing/2014/main" id="{F59FF31F-4A03-BD4E-8723-C328F34BD3AE}"/>
              </a:ext>
            </a:extLst>
          </p:cNvPr>
          <p:cNvGraphicFramePr>
            <a:graphicFrameLocks noGrp="1"/>
          </p:cNvGraphicFramePr>
          <p:nvPr>
            <p:ph idx="1"/>
            <p:extLst>
              <p:ext uri="{D42A27DB-BD31-4B8C-83A1-F6EECF244321}">
                <p14:modId xmlns:p14="http://schemas.microsoft.com/office/powerpoint/2010/main" val="25833116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14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003D-9431-0F48-9A2F-52099DA54B28}"/>
              </a:ext>
            </a:extLst>
          </p:cNvPr>
          <p:cNvSpPr>
            <a:spLocks noGrp="1"/>
          </p:cNvSpPr>
          <p:nvPr>
            <p:ph type="title"/>
          </p:nvPr>
        </p:nvSpPr>
        <p:spPr>
          <a:xfrm>
            <a:off x="838200" y="111212"/>
            <a:ext cx="10515600" cy="1013254"/>
          </a:xfrm>
        </p:spPr>
        <p:txBody>
          <a:bodyPr/>
          <a:lstStyle/>
          <a:p>
            <a:pPr algn="ctr"/>
            <a:r>
              <a:rPr lang="en-US" dirty="0"/>
              <a:t>Foundation</a:t>
            </a:r>
          </a:p>
        </p:txBody>
      </p:sp>
      <p:sp>
        <p:nvSpPr>
          <p:cNvPr id="3" name="Content Placeholder 2">
            <a:extLst>
              <a:ext uri="{FF2B5EF4-FFF2-40B4-BE49-F238E27FC236}">
                <a16:creationId xmlns:a16="http://schemas.microsoft.com/office/drawing/2014/main" id="{F64A56CC-9A29-9F46-8040-BA62A4D0BAAA}"/>
              </a:ext>
            </a:extLst>
          </p:cNvPr>
          <p:cNvSpPr>
            <a:spLocks noGrp="1"/>
          </p:cNvSpPr>
          <p:nvPr>
            <p:ph idx="1"/>
          </p:nvPr>
        </p:nvSpPr>
        <p:spPr>
          <a:xfrm>
            <a:off x="838200" y="1124466"/>
            <a:ext cx="10515600" cy="5498756"/>
          </a:xfrm>
        </p:spPr>
        <p:txBody>
          <a:bodyPr>
            <a:normAutofit fontScale="92500" lnSpcReduction="20000"/>
          </a:bodyPr>
          <a:lstStyle/>
          <a:p>
            <a:r>
              <a:rPr lang="en-US" dirty="0"/>
              <a:t>The Afghani Constitution also provides an example of a constitutional settlement that looks to principles of theocratic constitutionalism for its legitimacy.</a:t>
            </a:r>
          </a:p>
          <a:p>
            <a:r>
              <a:rPr lang="en-US" dirty="0"/>
              <a:t>Its preamble suggests a certain internationalism in the values underlying the constitutional project.</a:t>
            </a:r>
          </a:p>
          <a:p>
            <a:pPr lvl="1"/>
            <a:r>
              <a:rPr lang="en-US" dirty="0"/>
              <a:t>Observing the United Nations Charter and respecting the Universal Declaration of Human Rights, For consolidating national unity, safeguarding independence, national sovereignty, and territorial integrity of the country, For establishing a government based on people's will and democracy, For creation of a civil society free of oppression, atrocity, discrimination, and violence and based on the rule of law, social justice, protection of human rights, and dignity, and ensuring the fundamental rights and freedoms of the people, For strengthening of political, social, economic, and defensive institutions of the country, For ensuring a prosperous life, and sound environment for all those residing in this land.</a:t>
            </a:r>
          </a:p>
          <a:p>
            <a:r>
              <a:rPr lang="en-US" dirty="0"/>
              <a:t>Yet, the lens through which such substantive protections are grounded in religious universalism</a:t>
            </a:r>
          </a:p>
          <a:p>
            <a:pPr lvl="1"/>
            <a:r>
              <a:rPr lang="en-US" dirty="0"/>
              <a:t>The constitution is instituted "In the name of God, the Merciful, the Compassionate." Id.("We the people of Afghanistan: With firm faith in God Almighty and relying on His lawful mercy, and Believing in the Sacred religion of Islam,.").</a:t>
            </a:r>
          </a:p>
        </p:txBody>
      </p:sp>
    </p:spTree>
    <p:extLst>
      <p:ext uri="{BB962C8B-B14F-4D97-AF65-F5344CB8AC3E}">
        <p14:creationId xmlns:p14="http://schemas.microsoft.com/office/powerpoint/2010/main" val="285267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9700-D429-A848-A89B-51A92AD87D31}"/>
              </a:ext>
            </a:extLst>
          </p:cNvPr>
          <p:cNvSpPr>
            <a:spLocks noGrp="1"/>
          </p:cNvSpPr>
          <p:nvPr>
            <p:ph type="title"/>
          </p:nvPr>
        </p:nvSpPr>
        <p:spPr>
          <a:xfrm>
            <a:off x="838200" y="98856"/>
            <a:ext cx="10515600" cy="766118"/>
          </a:xfrm>
        </p:spPr>
        <p:txBody>
          <a:bodyPr/>
          <a:lstStyle/>
          <a:p>
            <a:pPr algn="ctr"/>
            <a:r>
              <a:rPr lang="en-US" dirty="0"/>
              <a:t>Constructing the Polity and Political Rights</a:t>
            </a:r>
          </a:p>
        </p:txBody>
      </p:sp>
      <p:graphicFrame>
        <p:nvGraphicFramePr>
          <p:cNvPr id="4" name="Content Placeholder 3">
            <a:extLst>
              <a:ext uri="{FF2B5EF4-FFF2-40B4-BE49-F238E27FC236}">
                <a16:creationId xmlns:a16="http://schemas.microsoft.com/office/drawing/2014/main" id="{17A5EEA2-6D59-E94A-AFEB-A9F416A2F1DD}"/>
              </a:ext>
            </a:extLst>
          </p:cNvPr>
          <p:cNvGraphicFramePr>
            <a:graphicFrameLocks noGrp="1"/>
          </p:cNvGraphicFramePr>
          <p:nvPr>
            <p:ph idx="1"/>
            <p:extLst>
              <p:ext uri="{D42A27DB-BD31-4B8C-83A1-F6EECF244321}">
                <p14:modId xmlns:p14="http://schemas.microsoft.com/office/powerpoint/2010/main" val="1328395976"/>
              </p:ext>
            </p:extLst>
          </p:nvPr>
        </p:nvGraphicFramePr>
        <p:xfrm>
          <a:off x="838200" y="864974"/>
          <a:ext cx="10515600" cy="5894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029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C352-3B5C-8A41-83D2-72239686336C}"/>
              </a:ext>
            </a:extLst>
          </p:cNvPr>
          <p:cNvSpPr>
            <a:spLocks noGrp="1"/>
          </p:cNvSpPr>
          <p:nvPr>
            <p:ph type="title"/>
          </p:nvPr>
        </p:nvSpPr>
        <p:spPr>
          <a:xfrm>
            <a:off x="111211" y="1"/>
            <a:ext cx="11825416" cy="988540"/>
          </a:xfrm>
        </p:spPr>
        <p:txBody>
          <a:bodyPr/>
          <a:lstStyle/>
          <a:p>
            <a:pPr algn="ctr"/>
            <a:r>
              <a:rPr lang="en-US" dirty="0"/>
              <a:t>Constitutional Review Through the Lens of Religion</a:t>
            </a:r>
          </a:p>
        </p:txBody>
      </p:sp>
      <p:sp>
        <p:nvSpPr>
          <p:cNvPr id="3" name="Content Placeholder 2">
            <a:extLst>
              <a:ext uri="{FF2B5EF4-FFF2-40B4-BE49-F238E27FC236}">
                <a16:creationId xmlns:a16="http://schemas.microsoft.com/office/drawing/2014/main" id="{6EEDA302-1CCC-4142-8F41-105744DF284A}"/>
              </a:ext>
            </a:extLst>
          </p:cNvPr>
          <p:cNvSpPr>
            <a:spLocks noGrp="1"/>
          </p:cNvSpPr>
          <p:nvPr>
            <p:ph idx="1"/>
          </p:nvPr>
        </p:nvSpPr>
        <p:spPr>
          <a:xfrm>
            <a:off x="111211" y="988541"/>
            <a:ext cx="11969578" cy="5869458"/>
          </a:xfrm>
        </p:spPr>
        <p:txBody>
          <a:bodyPr>
            <a:normAutofit fontScale="85000" lnSpcReduction="20000"/>
          </a:bodyPr>
          <a:lstStyle/>
          <a:p>
            <a:r>
              <a:rPr lang="en-US" dirty="0"/>
              <a:t>The Afghani Constitution also incorporates theocratic elements within its constitutionalist structure of the judiciary. </a:t>
            </a:r>
          </a:p>
          <a:p>
            <a:pPr lvl="1"/>
            <a:r>
              <a:rPr lang="en-US" dirty="0"/>
              <a:t>The criteria for the selection of judges are meant to emphasize the Islamic character of the legal basis of the state. </a:t>
            </a:r>
          </a:p>
          <a:p>
            <a:pPr lvl="1"/>
            <a:r>
              <a:rPr lang="en-US" dirty="0" err="1"/>
              <a:t>ch.</a:t>
            </a:r>
            <a:r>
              <a:rPr lang="en-US" dirty="0"/>
              <a:t> 7, art. 3 (specifying the qualifications of Afghani Supreme Court justices as requiring "a higher education in law or in Islamic jurisprudence"). Such judges "swear in the name of God Almighty to support justice and righteousness in accord with the provisions of the sacred religion of Islam and the provisions of this Constitution and other laws of Afghanistan." Id. </a:t>
            </a:r>
            <a:r>
              <a:rPr lang="en-US" dirty="0" err="1"/>
              <a:t>ch.</a:t>
            </a:r>
            <a:r>
              <a:rPr lang="en-US" dirty="0"/>
              <a:t> 7, art. 4.</a:t>
            </a:r>
          </a:p>
          <a:p>
            <a:r>
              <a:rPr lang="en-US" dirty="0"/>
              <a:t>The Constitution enforces a rule of law regime on the judiciary, requiring judicial re-view to be in "compliance with the Constitution of laws, legislative decrees, international treaties, and international conventions, and interpret them, in accordance with the law,"' but in critical respects that review function is grounded in principles of Islamic law, which must be applied directly under certain circumstances, even the context of constitutional review. </a:t>
            </a:r>
          </a:p>
          <a:p>
            <a:pPr lvl="1"/>
            <a:r>
              <a:rPr lang="en-US" dirty="0"/>
              <a:t>"When there is no provision in the Constitution or other laws regarding ruling on an </a:t>
            </a:r>
            <a:r>
              <a:rPr lang="en-US" err="1"/>
              <a:t>issue</a:t>
            </a:r>
            <a:r>
              <a:rPr lang="en-US"/>
              <a:t>, the </a:t>
            </a:r>
            <a:r>
              <a:rPr lang="en-US" dirty="0"/>
              <a:t>courts' decisions shall be within the limits of this Constitution in accord with the Hanafi juris-prudence..." Id. </a:t>
            </a:r>
            <a:r>
              <a:rPr lang="en-US" dirty="0" err="1"/>
              <a:t>ch.</a:t>
            </a:r>
            <a:r>
              <a:rPr lang="en-US" dirty="0"/>
              <a:t> 7, art. 15. </a:t>
            </a:r>
          </a:p>
          <a:p>
            <a:pPr lvl="1"/>
            <a:r>
              <a:rPr lang="en-US" dirty="0"/>
              <a:t>Special provision is made for the application of Shi'a law under certain circumstances. Id. </a:t>
            </a:r>
            <a:r>
              <a:rPr lang="en-US" dirty="0" err="1"/>
              <a:t>ch.</a:t>
            </a:r>
            <a:r>
              <a:rPr lang="en-US" dirty="0"/>
              <a:t> 7, art. 16. </a:t>
            </a:r>
          </a:p>
          <a:p>
            <a:pPr lvl="1"/>
            <a:r>
              <a:rPr lang="en-US" dirty="0"/>
              <a:t>"Ultimately, whenever the norms of international law are taken to contradict Islamic principles, the Supreme Court may consider them unconstitutional. Such an approach reflects the view of Muslim scholars that there is no other source of law, whether domestic or international, than the divine will of God." </a:t>
            </a:r>
          </a:p>
          <a:p>
            <a:r>
              <a:rPr lang="en-US" dirty="0"/>
              <a:t>Islam thus serves as the meta-constitutional principles through which the constitution is interpreted and applied.</a:t>
            </a:r>
          </a:p>
        </p:txBody>
      </p:sp>
    </p:spTree>
    <p:extLst>
      <p:ext uri="{BB962C8B-B14F-4D97-AF65-F5344CB8AC3E}">
        <p14:creationId xmlns:p14="http://schemas.microsoft.com/office/powerpoint/2010/main" val="230657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95A873-7619-3849-8041-95D5E40EEA2A}"/>
              </a:ext>
            </a:extLst>
          </p:cNvPr>
          <p:cNvPicPr>
            <a:picLocks noChangeAspect="1"/>
          </p:cNvPicPr>
          <p:nvPr/>
        </p:nvPicPr>
        <p:blipFill rotWithShape="1">
          <a:blip r:embed="rId2"/>
          <a:srcRect l="9091" t="16002" b="15816"/>
          <a:stretch/>
        </p:blipFill>
        <p:spPr>
          <a:xfrm>
            <a:off x="20" y="10"/>
            <a:ext cx="12191980" cy="6857990"/>
          </a:xfrm>
          <a:prstGeom prst="rect">
            <a:avLst/>
          </a:prstGeom>
        </p:spPr>
      </p:pic>
      <p:sp>
        <p:nvSpPr>
          <p:cNvPr id="17" name="Freeform: Shape 1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7919F1-EF7E-9E44-B835-1C1D401AF5F3}"/>
              </a:ext>
            </a:extLst>
          </p:cNvPr>
          <p:cNvSpPr>
            <a:spLocks noGrp="1"/>
          </p:cNvSpPr>
          <p:nvPr>
            <p:ph type="title"/>
          </p:nvPr>
        </p:nvSpPr>
        <p:spPr>
          <a:xfrm>
            <a:off x="7851031" y="632990"/>
            <a:ext cx="4062643" cy="1043409"/>
          </a:xfrm>
        </p:spPr>
        <p:txBody>
          <a:bodyPr>
            <a:normAutofit/>
          </a:bodyPr>
          <a:lstStyle/>
          <a:p>
            <a:r>
              <a:rPr lang="en-US" sz="3100"/>
              <a:t>Soft Buddhist Theocratic Hybrid: Sri Lanka</a:t>
            </a:r>
          </a:p>
        </p:txBody>
      </p:sp>
      <p:sp>
        <p:nvSpPr>
          <p:cNvPr id="9" name="Content Placeholder 8">
            <a:extLst>
              <a:ext uri="{FF2B5EF4-FFF2-40B4-BE49-F238E27FC236}">
                <a16:creationId xmlns:a16="http://schemas.microsoft.com/office/drawing/2014/main" id="{05915BF8-6D13-4F44-A74D-B54653849FE9}"/>
              </a:ext>
            </a:extLst>
          </p:cNvPr>
          <p:cNvSpPr>
            <a:spLocks noGrp="1"/>
          </p:cNvSpPr>
          <p:nvPr>
            <p:ph idx="1"/>
          </p:nvPr>
        </p:nvSpPr>
        <p:spPr>
          <a:xfrm>
            <a:off x="7621031" y="1774372"/>
            <a:ext cx="4062642" cy="2754086"/>
          </a:xfrm>
        </p:spPr>
        <p:txBody>
          <a:bodyPr anchor="t">
            <a:normAutofit/>
          </a:bodyPr>
          <a:lstStyle/>
          <a:p>
            <a:endParaRPr lang="en-US" sz="1800"/>
          </a:p>
        </p:txBody>
      </p:sp>
    </p:spTree>
    <p:extLst>
      <p:ext uri="{BB962C8B-B14F-4D97-AF65-F5344CB8AC3E}">
        <p14:creationId xmlns:p14="http://schemas.microsoft.com/office/powerpoint/2010/main" val="1629159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0FB7-ADD5-D24A-B1C1-B7653B7E5FE2}"/>
              </a:ext>
            </a:extLst>
          </p:cNvPr>
          <p:cNvSpPr>
            <a:spLocks noGrp="1"/>
          </p:cNvSpPr>
          <p:nvPr>
            <p:ph type="title"/>
          </p:nvPr>
        </p:nvSpPr>
        <p:spPr/>
        <p:txBody>
          <a:bodyPr/>
          <a:lstStyle/>
          <a:p>
            <a:pPr algn="ctr"/>
            <a:r>
              <a:rPr lang="en-US" dirty="0"/>
              <a:t>The Provisions on Buddhism</a:t>
            </a:r>
          </a:p>
        </p:txBody>
      </p:sp>
      <p:sp>
        <p:nvSpPr>
          <p:cNvPr id="3" name="Content Placeholder 2">
            <a:extLst>
              <a:ext uri="{FF2B5EF4-FFF2-40B4-BE49-F238E27FC236}">
                <a16:creationId xmlns:a16="http://schemas.microsoft.com/office/drawing/2014/main" id="{5B9EA3D2-F106-534F-A803-C396883EBD9D}"/>
              </a:ext>
            </a:extLst>
          </p:cNvPr>
          <p:cNvSpPr>
            <a:spLocks noGrp="1"/>
          </p:cNvSpPr>
          <p:nvPr>
            <p:ph idx="1"/>
          </p:nvPr>
        </p:nvSpPr>
        <p:spPr/>
        <p:txBody>
          <a:bodyPr>
            <a:normAutofit lnSpcReduction="10000"/>
          </a:bodyPr>
          <a:lstStyle/>
          <a:p>
            <a:r>
              <a:rPr lang="en-US" dirty="0"/>
              <a:t>Chapter II - Buddhism Buddhism</a:t>
            </a:r>
          </a:p>
          <a:p>
            <a:pPr lvl="1"/>
            <a:r>
              <a:rPr lang="en-US" dirty="0"/>
              <a:t>9. The Republic of Sri Lanka shall give to Buddhism the foremost place and accordingly it shall be the duty of the State to protect and foster the Buddha </a:t>
            </a:r>
            <a:r>
              <a:rPr lang="en-US" dirty="0" err="1"/>
              <a:t>Sasana</a:t>
            </a:r>
            <a:r>
              <a:rPr lang="en-US" dirty="0"/>
              <a:t>, while assuring to all religions the rights granted by Articles 10 and 14(1)(e).</a:t>
            </a:r>
          </a:p>
          <a:p>
            <a:r>
              <a:rPr lang="en-US" dirty="0"/>
              <a:t>Freedom of thought, conscience and religion </a:t>
            </a:r>
          </a:p>
          <a:p>
            <a:pPr lvl="1"/>
            <a:r>
              <a:rPr lang="en-US" dirty="0"/>
              <a:t>10. Every person is entitled to freedom of thought, conscience and religion, including the freedom to have or to adopt a religion or belief of his choice.</a:t>
            </a:r>
          </a:p>
          <a:p>
            <a:r>
              <a:rPr lang="en-US" dirty="0"/>
              <a:t>14. (1) Every citizen is entitled to </a:t>
            </a:r>
          </a:p>
          <a:p>
            <a:pPr lvl="1"/>
            <a:r>
              <a:rPr lang="en-US" dirty="0"/>
              <a:t>e) the freedom, either by himself or in association with others, and either in public or in private, to manifest his religion or belief in worship, observance, practice or teaching; </a:t>
            </a:r>
          </a:p>
        </p:txBody>
      </p:sp>
    </p:spTree>
    <p:extLst>
      <p:ext uri="{BB962C8B-B14F-4D97-AF65-F5344CB8AC3E}">
        <p14:creationId xmlns:p14="http://schemas.microsoft.com/office/powerpoint/2010/main" val="100673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ADC2-A564-D544-87DF-9ACC542DEFD8}"/>
              </a:ext>
            </a:extLst>
          </p:cNvPr>
          <p:cNvSpPr>
            <a:spLocks noGrp="1"/>
          </p:cNvSpPr>
          <p:nvPr>
            <p:ph type="title"/>
          </p:nvPr>
        </p:nvSpPr>
        <p:spPr>
          <a:xfrm>
            <a:off x="838200" y="89453"/>
            <a:ext cx="10515600" cy="755373"/>
          </a:xfrm>
        </p:spPr>
        <p:txBody>
          <a:bodyPr/>
          <a:lstStyle/>
          <a:p>
            <a:pPr algn="ctr"/>
            <a:r>
              <a:rPr lang="en-US" dirty="0"/>
              <a:t>Summing Up</a:t>
            </a:r>
          </a:p>
        </p:txBody>
      </p:sp>
      <p:graphicFrame>
        <p:nvGraphicFramePr>
          <p:cNvPr id="4" name="Content Placeholder 3">
            <a:extLst>
              <a:ext uri="{FF2B5EF4-FFF2-40B4-BE49-F238E27FC236}">
                <a16:creationId xmlns:a16="http://schemas.microsoft.com/office/drawing/2014/main" id="{0233E32C-2671-964E-91D4-861692286CF8}"/>
              </a:ext>
            </a:extLst>
          </p:cNvPr>
          <p:cNvGraphicFramePr>
            <a:graphicFrameLocks noGrp="1"/>
          </p:cNvGraphicFramePr>
          <p:nvPr>
            <p:ph idx="1"/>
            <p:extLst>
              <p:ext uri="{D42A27DB-BD31-4B8C-83A1-F6EECF244321}">
                <p14:modId xmlns:p14="http://schemas.microsoft.com/office/powerpoint/2010/main" val="2720040156"/>
              </p:ext>
            </p:extLst>
          </p:nvPr>
        </p:nvGraphicFramePr>
        <p:xfrm>
          <a:off x="838200" y="983974"/>
          <a:ext cx="10515600" cy="5192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85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55E0FF1-EF8E-8248-95A5-27DC7F6D34C9}"/>
              </a:ext>
            </a:extLst>
          </p:cNvPr>
          <p:cNvPicPr>
            <a:picLocks noGrp="1" noChangeAspect="1"/>
          </p:cNvPicPr>
          <p:nvPr>
            <p:ph sz="half" idx="2"/>
          </p:nvPr>
        </p:nvPicPr>
        <p:blipFill rotWithShape="1">
          <a:blip r:embed="rId2"/>
          <a:srcRect l="15505" r="1" b="1"/>
          <a:stretch/>
        </p:blipFill>
        <p:spPr>
          <a:xfrm>
            <a:off x="3242695" y="10"/>
            <a:ext cx="8949307" cy="6857990"/>
          </a:xfrm>
          <a:custGeom>
            <a:avLst/>
            <a:gdLst>
              <a:gd name="connsiteX0" fmla="*/ 0 w 8949307"/>
              <a:gd name="connsiteY0" fmla="*/ 0 h 6858000"/>
              <a:gd name="connsiteX1" fmla="*/ 8949307 w 8949307"/>
              <a:gd name="connsiteY1" fmla="*/ 0 h 6858000"/>
              <a:gd name="connsiteX2" fmla="*/ 8949307 w 8949307"/>
              <a:gd name="connsiteY2" fmla="*/ 6858000 h 6858000"/>
              <a:gd name="connsiteX3" fmla="*/ 0 w 8949307"/>
              <a:gd name="connsiteY3" fmla="*/ 6858000 h 6858000"/>
              <a:gd name="connsiteX4" fmla="*/ 62983 w 8949307"/>
              <a:gd name="connsiteY4" fmla="*/ 6788730 h 6858000"/>
              <a:gd name="connsiteX5" fmla="*/ 1212979 w 8949307"/>
              <a:gd name="connsiteY5" fmla="*/ 3429000 h 6858000"/>
              <a:gd name="connsiteX6" fmla="*/ 62983 w 8949307"/>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D9622D-E28B-0042-A9DE-9273AD65FA1F}"/>
              </a:ext>
            </a:extLst>
          </p:cNvPr>
          <p:cNvSpPr>
            <a:spLocks noGrp="1"/>
          </p:cNvSpPr>
          <p:nvPr>
            <p:ph type="title"/>
          </p:nvPr>
        </p:nvSpPr>
        <p:spPr>
          <a:xfrm>
            <a:off x="371094" y="1161288"/>
            <a:ext cx="3438144" cy="1125728"/>
          </a:xfrm>
        </p:spPr>
        <p:txBody>
          <a:bodyPr vert="horz" lIns="91440" tIns="45720" rIns="91440" bIns="45720" rtlCol="0" anchor="b">
            <a:normAutofit/>
          </a:bodyPr>
          <a:lstStyle/>
          <a:p>
            <a:r>
              <a:rPr lang="en-US" sz="2800"/>
              <a:t>Class 7</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0683B0F-3FE3-6D40-BE16-D7079BD9924B}"/>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700"/>
              <a:t>12</a:t>
            </a:r>
            <a:r>
              <a:rPr lang="zh-CN" altLang="en-US" sz="1700"/>
              <a:t>月</a:t>
            </a:r>
            <a:r>
              <a:rPr lang="en-US" sz="1700"/>
              <a:t>4</a:t>
            </a:r>
            <a:r>
              <a:rPr lang="zh-CN" altLang="en-US" sz="1700"/>
              <a:t>日（周三）</a:t>
            </a:r>
            <a:endParaRPr lang="en-US" sz="1700"/>
          </a:p>
          <a:p>
            <a:r>
              <a:rPr lang="en-US" sz="1700"/>
              <a:t>December 4, Wednesday</a:t>
            </a:r>
          </a:p>
          <a:p>
            <a:r>
              <a:rPr lang="en-US" sz="1700"/>
              <a:t> </a:t>
            </a:r>
          </a:p>
          <a:p>
            <a:r>
              <a:rPr lang="zh-CN" altLang="en-US" sz="1700"/>
              <a:t>第</a:t>
            </a:r>
            <a:r>
              <a:rPr lang="en-US" sz="1700"/>
              <a:t>5—8</a:t>
            </a:r>
            <a:r>
              <a:rPr lang="zh-CN" altLang="en-US" sz="1700"/>
              <a:t>节</a:t>
            </a:r>
            <a:r>
              <a:rPr lang="en-US" sz="1700"/>
              <a:t>13:30-16:40 </a:t>
            </a:r>
          </a:p>
          <a:p>
            <a:endParaRPr lang="en-US" sz="1700" b="1"/>
          </a:p>
          <a:p>
            <a:r>
              <a:rPr lang="en-US" sz="1700" b="1"/>
              <a:t>Fourth Generation Constitutions </a:t>
            </a:r>
          </a:p>
        </p:txBody>
      </p:sp>
    </p:spTree>
    <p:extLst>
      <p:ext uri="{BB962C8B-B14F-4D97-AF65-F5344CB8AC3E}">
        <p14:creationId xmlns:p14="http://schemas.microsoft.com/office/powerpoint/2010/main" val="217789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44F509-502E-CF40-8C57-34642AA916C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Thanks!</a:t>
            </a:r>
          </a:p>
        </p:txBody>
      </p:sp>
    </p:spTree>
    <p:extLst>
      <p:ext uri="{BB962C8B-B14F-4D97-AF65-F5344CB8AC3E}">
        <p14:creationId xmlns:p14="http://schemas.microsoft.com/office/powerpoint/2010/main" val="128787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1BD123E-C519-7242-92CD-0541A29CEB41}"/>
              </a:ext>
            </a:extLst>
          </p:cNvPr>
          <p:cNvPicPr>
            <a:picLocks noGrp="1" noChangeAspect="1"/>
          </p:cNvPicPr>
          <p:nvPr>
            <p:ph sz="half" idx="2"/>
          </p:nvPr>
        </p:nvPicPr>
        <p:blipFill rotWithShape="1">
          <a:blip r:embed="rId2"/>
          <a:srcRect l="1702" r="3188" b="1"/>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7FA117C-BF86-9846-B1F3-1B8BC080722D}"/>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100"/>
              <a:t>What We Discuss Today/</a:t>
            </a:r>
            <a:r>
              <a:rPr lang="zh-CN" altLang="en-US" sz="3100"/>
              <a:t>我们今天讨论的内容</a:t>
            </a:r>
            <a:endParaRPr lang="en-US" sz="310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B22B1D-7513-FA4D-ACFD-D195AA832359}"/>
              </a:ext>
            </a:extLst>
          </p:cNvPr>
          <p:cNvSpPr>
            <a:spLocks noGrp="1"/>
          </p:cNvSpPr>
          <p:nvPr>
            <p:ph sz="half" idx="1"/>
          </p:nvPr>
        </p:nvSpPr>
        <p:spPr>
          <a:xfrm>
            <a:off x="525516" y="3417573"/>
            <a:ext cx="4593021" cy="2619839"/>
          </a:xfrm>
        </p:spPr>
        <p:txBody>
          <a:bodyPr vert="horz" lIns="91440" tIns="45720" rIns="91440" bIns="45720" rtlCol="0" anchor="ctr">
            <a:normAutofit/>
          </a:bodyPr>
          <a:lstStyle/>
          <a:p>
            <a:r>
              <a:rPr lang="en-US" sz="1800"/>
              <a:t>Fourth generation constitutions—the rise of theocratic constitutions (Iran, Iraq, Pakistan); and the different paths to managing the religious element of constitutions.</a:t>
            </a:r>
          </a:p>
          <a:p>
            <a:r>
              <a:rPr lang="zh-CN" altLang="en-US" sz="1800"/>
              <a:t>第四代宪法：神权宪法的兴起（伊朗，伊拉克，巴基斯坦）；以及处理宪法中宗教因素的不同途径。</a:t>
            </a:r>
            <a:r>
              <a:rPr lang="en-US" sz="1800"/>
              <a:t> </a:t>
            </a:r>
          </a:p>
        </p:txBody>
      </p:sp>
    </p:spTree>
    <p:extLst>
      <p:ext uri="{BB962C8B-B14F-4D97-AF65-F5344CB8AC3E}">
        <p14:creationId xmlns:p14="http://schemas.microsoft.com/office/powerpoint/2010/main" val="90899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BA2018-2BC7-9E45-9F4F-617CC2409EC8}"/>
              </a:ext>
            </a:extLst>
          </p:cNvPr>
          <p:cNvSpPr>
            <a:spLocks noGrp="1"/>
          </p:cNvSpPr>
          <p:nvPr>
            <p:ph type="title"/>
          </p:nvPr>
        </p:nvSpPr>
        <p:spPr>
          <a:xfrm>
            <a:off x="838200" y="1"/>
            <a:ext cx="10515600" cy="944216"/>
          </a:xfrm>
        </p:spPr>
        <p:txBody>
          <a:bodyPr/>
          <a:lstStyle/>
          <a:p>
            <a:pPr algn="ctr"/>
            <a:r>
              <a:rPr lang="en-US" dirty="0"/>
              <a:t>The “Empire” Strikes Back</a:t>
            </a:r>
          </a:p>
        </p:txBody>
      </p:sp>
      <p:graphicFrame>
        <p:nvGraphicFramePr>
          <p:cNvPr id="2" name="Content Placeholder 1">
            <a:extLst>
              <a:ext uri="{FF2B5EF4-FFF2-40B4-BE49-F238E27FC236}">
                <a16:creationId xmlns:a16="http://schemas.microsoft.com/office/drawing/2014/main" id="{A0AC722C-67C3-AC4E-800F-13F3792C6E48}"/>
              </a:ext>
            </a:extLst>
          </p:cNvPr>
          <p:cNvGraphicFramePr>
            <a:graphicFrameLocks noGrp="1"/>
          </p:cNvGraphicFramePr>
          <p:nvPr>
            <p:ph idx="1"/>
            <p:extLst>
              <p:ext uri="{D42A27DB-BD31-4B8C-83A1-F6EECF244321}">
                <p14:modId xmlns:p14="http://schemas.microsoft.com/office/powerpoint/2010/main" val="466945643"/>
              </p:ext>
            </p:extLst>
          </p:nvPr>
        </p:nvGraphicFramePr>
        <p:xfrm>
          <a:off x="0" y="844826"/>
          <a:ext cx="12115800" cy="6013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1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2EDF-C9A3-DB42-AD8A-8963A1BDB198}"/>
              </a:ext>
            </a:extLst>
          </p:cNvPr>
          <p:cNvSpPr>
            <a:spLocks noGrp="1"/>
          </p:cNvSpPr>
          <p:nvPr>
            <p:ph type="title"/>
          </p:nvPr>
        </p:nvSpPr>
        <p:spPr>
          <a:xfrm>
            <a:off x="838200" y="69575"/>
            <a:ext cx="10515600" cy="854764"/>
          </a:xfrm>
        </p:spPr>
        <p:txBody>
          <a:bodyPr/>
          <a:lstStyle/>
          <a:p>
            <a:pPr algn="ctr"/>
            <a:r>
              <a:rPr lang="en-US" dirty="0"/>
              <a:t>Pushback</a:t>
            </a:r>
          </a:p>
        </p:txBody>
      </p:sp>
      <p:sp>
        <p:nvSpPr>
          <p:cNvPr id="3" name="Content Placeholder 2">
            <a:extLst>
              <a:ext uri="{FF2B5EF4-FFF2-40B4-BE49-F238E27FC236}">
                <a16:creationId xmlns:a16="http://schemas.microsoft.com/office/drawing/2014/main" id="{80299FF3-72FD-7944-B8B6-C1F88582DF2A}"/>
              </a:ext>
            </a:extLst>
          </p:cNvPr>
          <p:cNvSpPr>
            <a:spLocks noGrp="1"/>
          </p:cNvSpPr>
          <p:nvPr>
            <p:ph idx="1"/>
          </p:nvPr>
        </p:nvSpPr>
        <p:spPr>
          <a:xfrm>
            <a:off x="838200" y="924339"/>
            <a:ext cx="10515600" cy="5252624"/>
          </a:xfrm>
        </p:spPr>
        <p:txBody>
          <a:bodyPr>
            <a:normAutofit fontScale="85000" lnSpcReduction="10000"/>
          </a:bodyPr>
          <a:lstStyle/>
          <a:p>
            <a:r>
              <a:rPr lang="en-US" dirty="0"/>
              <a:t>Arguments began to surface challenging the primacy of libera democracy as the sole constituting element of constitutional orders</a:t>
            </a:r>
          </a:p>
          <a:p>
            <a:pPr lvl="1"/>
            <a:r>
              <a:rPr lang="en-US" dirty="0"/>
              <a:t>Soviet Bloc</a:t>
            </a:r>
          </a:p>
          <a:p>
            <a:pPr lvl="1"/>
            <a:r>
              <a:rPr lang="en-US" dirty="0"/>
              <a:t>African states—de-colonialization indigeneity</a:t>
            </a:r>
          </a:p>
          <a:p>
            <a:pPr lvl="1"/>
            <a:r>
              <a:rPr lang="en-US" dirty="0"/>
              <a:t>Asian principles (Confucianism, etc.)</a:t>
            </a:r>
          </a:p>
          <a:p>
            <a:r>
              <a:rPr lang="en-US" dirty="0"/>
              <a:t>Effort to return to the baseline of 1</a:t>
            </a:r>
            <a:r>
              <a:rPr lang="en-US" baseline="30000" dirty="0"/>
              <a:t>st</a:t>
            </a:r>
            <a:r>
              <a:rPr lang="en-US" dirty="0"/>
              <a:t> Generation constitutions with flexibility of ordering principles</a:t>
            </a:r>
          </a:p>
          <a:p>
            <a:r>
              <a:rPr lang="en-US" dirty="0"/>
              <a:t>But now also incorporate the elements of necessary legitimacy</a:t>
            </a:r>
          </a:p>
          <a:p>
            <a:pPr lvl="1"/>
            <a:r>
              <a:rPr lang="en-US" dirty="0"/>
              <a:t>Conformity to the objectives of human rights (protection of </a:t>
            </a:r>
            <a:r>
              <a:rPr lang="en-US" dirty="0" err="1"/>
              <a:t>indivuduals</a:t>
            </a:r>
            <a:r>
              <a:rPr lang="en-US" dirty="0"/>
              <a:t> and their “liberties”</a:t>
            </a:r>
          </a:p>
          <a:p>
            <a:pPr lvl="1"/>
            <a:r>
              <a:rPr lang="en-US" dirty="0"/>
              <a:t>Issue –right in individuals or obligations of states </a:t>
            </a:r>
          </a:p>
          <a:p>
            <a:r>
              <a:rPr lang="en-US" dirty="0"/>
              <a:t>Could be understood as a revival of Imperial models of Germany and Japan</a:t>
            </a:r>
          </a:p>
          <a:p>
            <a:pPr lvl="1"/>
            <a:r>
              <a:rPr lang="en-US" dirty="0"/>
              <a:t>Japanese principles of constitutionally derived rights now reconstituted to suit the times.</a:t>
            </a:r>
          </a:p>
          <a:p>
            <a:pPr lvl="1"/>
            <a:r>
              <a:rPr lang="en-US" dirty="0"/>
              <a:t>German principles of collective authority with a strong administrative center also reconstituted</a:t>
            </a:r>
          </a:p>
          <a:p>
            <a:pPr lvl="1"/>
            <a:r>
              <a:rPr lang="en-US" dirty="0"/>
              <a:t>Issue—the search for an outside source for </a:t>
            </a:r>
            <a:r>
              <a:rPr lang="en-US" dirty="0" err="1"/>
              <a:t>nornative</a:t>
            </a:r>
            <a:r>
              <a:rPr lang="en-US" dirty="0"/>
              <a:t> constraints beyond the UN system of </a:t>
            </a:r>
            <a:r>
              <a:rPr lang="en-US" dirty="0" err="1"/>
              <a:t>rghts</a:t>
            </a:r>
            <a:r>
              <a:rPr lang="en-US" dirty="0"/>
              <a:t> and expectation.</a:t>
            </a:r>
          </a:p>
          <a:p>
            <a:pPr lvl="1"/>
            <a:endParaRPr lang="en-US" dirty="0"/>
          </a:p>
        </p:txBody>
      </p:sp>
    </p:spTree>
    <p:extLst>
      <p:ext uri="{BB962C8B-B14F-4D97-AF65-F5344CB8AC3E}">
        <p14:creationId xmlns:p14="http://schemas.microsoft.com/office/powerpoint/2010/main" val="175287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9DDB-B63D-A749-B2D4-FCD124746E29}"/>
              </a:ext>
            </a:extLst>
          </p:cNvPr>
          <p:cNvSpPr>
            <a:spLocks noGrp="1"/>
          </p:cNvSpPr>
          <p:nvPr>
            <p:ph type="title"/>
          </p:nvPr>
        </p:nvSpPr>
        <p:spPr>
          <a:xfrm>
            <a:off x="838200" y="1"/>
            <a:ext cx="10515600" cy="884582"/>
          </a:xfrm>
        </p:spPr>
        <p:txBody>
          <a:bodyPr/>
          <a:lstStyle/>
          <a:p>
            <a:pPr algn="ctr"/>
            <a:r>
              <a:rPr lang="en-US" dirty="0"/>
              <a:t>Leading Forces</a:t>
            </a:r>
          </a:p>
        </p:txBody>
      </p:sp>
      <p:graphicFrame>
        <p:nvGraphicFramePr>
          <p:cNvPr id="4" name="Content Placeholder 3">
            <a:extLst>
              <a:ext uri="{FF2B5EF4-FFF2-40B4-BE49-F238E27FC236}">
                <a16:creationId xmlns:a16="http://schemas.microsoft.com/office/drawing/2014/main" id="{DE5B74AF-0740-1843-B35B-41D7FBF08CAE}"/>
              </a:ext>
            </a:extLst>
          </p:cNvPr>
          <p:cNvGraphicFramePr>
            <a:graphicFrameLocks noGrp="1"/>
          </p:cNvGraphicFramePr>
          <p:nvPr>
            <p:ph idx="1"/>
            <p:extLst>
              <p:ext uri="{D42A27DB-BD31-4B8C-83A1-F6EECF244321}">
                <p14:modId xmlns:p14="http://schemas.microsoft.com/office/powerpoint/2010/main" val="2491264624"/>
              </p:ext>
            </p:extLst>
          </p:nvPr>
        </p:nvGraphicFramePr>
        <p:xfrm>
          <a:off x="0" y="884583"/>
          <a:ext cx="12192000" cy="597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29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4EA5-A7C6-3640-B9B9-E9594AFC52DD}"/>
              </a:ext>
            </a:extLst>
          </p:cNvPr>
          <p:cNvSpPr>
            <a:spLocks noGrp="1"/>
          </p:cNvSpPr>
          <p:nvPr>
            <p:ph type="title"/>
          </p:nvPr>
        </p:nvSpPr>
        <p:spPr>
          <a:xfrm>
            <a:off x="838200" y="1"/>
            <a:ext cx="10515600" cy="1391477"/>
          </a:xfrm>
        </p:spPr>
        <p:txBody>
          <a:bodyPr/>
          <a:lstStyle/>
          <a:p>
            <a:pPr algn="ctr"/>
            <a:r>
              <a:rPr lang="en-US" dirty="0"/>
              <a:t>In Search of a Constitutional Template for Theocratic Political Orders</a:t>
            </a:r>
          </a:p>
        </p:txBody>
      </p:sp>
      <p:graphicFrame>
        <p:nvGraphicFramePr>
          <p:cNvPr id="4" name="Content Placeholder 3">
            <a:extLst>
              <a:ext uri="{FF2B5EF4-FFF2-40B4-BE49-F238E27FC236}">
                <a16:creationId xmlns:a16="http://schemas.microsoft.com/office/drawing/2014/main" id="{6A827138-388D-024F-92F0-D1E42DC2908B}"/>
              </a:ext>
            </a:extLst>
          </p:cNvPr>
          <p:cNvGraphicFramePr>
            <a:graphicFrameLocks noGrp="1"/>
          </p:cNvGraphicFramePr>
          <p:nvPr>
            <p:ph idx="1"/>
            <p:extLst>
              <p:ext uri="{D42A27DB-BD31-4B8C-83A1-F6EECF244321}">
                <p14:modId xmlns:p14="http://schemas.microsoft.com/office/powerpoint/2010/main" val="1374443431"/>
              </p:ext>
            </p:extLst>
          </p:nvPr>
        </p:nvGraphicFramePr>
        <p:xfrm>
          <a:off x="0" y="1391478"/>
          <a:ext cx="12192000" cy="5367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06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0B06-8CC8-5E4D-BA00-679A840272AC}"/>
              </a:ext>
            </a:extLst>
          </p:cNvPr>
          <p:cNvSpPr>
            <a:spLocks noGrp="1"/>
          </p:cNvSpPr>
          <p:nvPr>
            <p:ph type="title"/>
          </p:nvPr>
        </p:nvSpPr>
        <p:spPr>
          <a:xfrm>
            <a:off x="838200" y="1"/>
            <a:ext cx="10515600" cy="944216"/>
          </a:xfrm>
        </p:spPr>
        <p:txBody>
          <a:bodyPr/>
          <a:lstStyle/>
          <a:p>
            <a:pPr algn="ctr"/>
            <a:r>
              <a:rPr lang="en-US" dirty="0"/>
              <a:t>Elements of Constitutionalization</a:t>
            </a:r>
          </a:p>
        </p:txBody>
      </p:sp>
      <p:graphicFrame>
        <p:nvGraphicFramePr>
          <p:cNvPr id="4" name="Content Placeholder 3">
            <a:extLst>
              <a:ext uri="{FF2B5EF4-FFF2-40B4-BE49-F238E27FC236}">
                <a16:creationId xmlns:a16="http://schemas.microsoft.com/office/drawing/2014/main" id="{3015A10F-DABF-694F-B950-D2752088FEDC}"/>
              </a:ext>
            </a:extLst>
          </p:cNvPr>
          <p:cNvGraphicFramePr>
            <a:graphicFrameLocks noGrp="1"/>
          </p:cNvGraphicFramePr>
          <p:nvPr>
            <p:ph idx="1"/>
            <p:extLst>
              <p:ext uri="{D42A27DB-BD31-4B8C-83A1-F6EECF244321}">
                <p14:modId xmlns:p14="http://schemas.microsoft.com/office/powerpoint/2010/main" val="932845052"/>
              </p:ext>
            </p:extLst>
          </p:nvPr>
        </p:nvGraphicFramePr>
        <p:xfrm>
          <a:off x="0" y="1033670"/>
          <a:ext cx="12192000" cy="5824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87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1BBB-B78F-884E-BAC9-BEAD47A6B421}"/>
              </a:ext>
            </a:extLst>
          </p:cNvPr>
          <p:cNvSpPr>
            <a:spLocks noGrp="1"/>
          </p:cNvSpPr>
          <p:nvPr>
            <p:ph type="title"/>
          </p:nvPr>
        </p:nvSpPr>
        <p:spPr>
          <a:xfrm>
            <a:off x="838200" y="1"/>
            <a:ext cx="10515600" cy="864703"/>
          </a:xfrm>
        </p:spPr>
        <p:txBody>
          <a:bodyPr/>
          <a:lstStyle/>
          <a:p>
            <a:pPr algn="ctr"/>
            <a:r>
              <a:rPr lang="en-US" dirty="0"/>
              <a:t>The Basis for Constitutional Ordering </a:t>
            </a:r>
          </a:p>
        </p:txBody>
      </p:sp>
      <p:graphicFrame>
        <p:nvGraphicFramePr>
          <p:cNvPr id="4" name="Content Placeholder 3">
            <a:extLst>
              <a:ext uri="{FF2B5EF4-FFF2-40B4-BE49-F238E27FC236}">
                <a16:creationId xmlns:a16="http://schemas.microsoft.com/office/drawing/2014/main" id="{162DCCFF-17AD-E84D-88A4-D7F304858538}"/>
              </a:ext>
            </a:extLst>
          </p:cNvPr>
          <p:cNvGraphicFramePr>
            <a:graphicFrameLocks noGrp="1"/>
          </p:cNvGraphicFramePr>
          <p:nvPr>
            <p:ph idx="1"/>
            <p:extLst>
              <p:ext uri="{D42A27DB-BD31-4B8C-83A1-F6EECF244321}">
                <p14:modId xmlns:p14="http://schemas.microsoft.com/office/powerpoint/2010/main" val="3784592866"/>
              </p:ext>
            </p:extLst>
          </p:nvPr>
        </p:nvGraphicFramePr>
        <p:xfrm>
          <a:off x="69573" y="864704"/>
          <a:ext cx="12036287" cy="5993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584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F14CD9-DE9B-ED4E-8D3C-006392AEC64A}" vid="{478C698C-07CC-8640-B46F-0DD49B622770}"/>
    </a:ext>
  </a:extLst>
</a:theme>
</file>

<file path=docProps/app.xml><?xml version="1.0" encoding="utf-8"?>
<Properties xmlns="http://schemas.openxmlformats.org/officeDocument/2006/extended-properties" xmlns:vt="http://schemas.openxmlformats.org/officeDocument/2006/docPropsVTypes">
  <TotalTime>49</TotalTime>
  <Words>2456</Words>
  <Application>Microsoft Macintosh PowerPoint</Application>
  <PresentationFormat>Widescreen</PresentationFormat>
  <Paragraphs>145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Comparative Constitutionalism 比较立宪主义 East China University of Political Science and Law  Shanghai, China November-December 2019 </vt:lpstr>
      <vt:lpstr>Class 7</vt:lpstr>
      <vt:lpstr>What We Discuss Today/我们今天讨论的内容</vt:lpstr>
      <vt:lpstr>The “Empire” Strikes Back</vt:lpstr>
      <vt:lpstr>Pushback</vt:lpstr>
      <vt:lpstr>Leading Forces</vt:lpstr>
      <vt:lpstr>In Search of a Constitutional Template for Theocratic Political Orders</vt:lpstr>
      <vt:lpstr>Elements of Constitutionalization</vt:lpstr>
      <vt:lpstr>The Basis for Constitutional Ordering </vt:lpstr>
      <vt:lpstr>The Template for Theocratic Constitutionalism: Iran</vt:lpstr>
      <vt:lpstr>Governmental Order</vt:lpstr>
      <vt:lpstr>Hybrid Theocratic Constitutional Orders</vt:lpstr>
      <vt:lpstr>Afghanistan Constitutional Structure</vt:lpstr>
      <vt:lpstr>Foundation</vt:lpstr>
      <vt:lpstr>Constructing the Polity and Political Rights</vt:lpstr>
      <vt:lpstr>Constitutional Review Through the Lens of Religion</vt:lpstr>
      <vt:lpstr>Soft Buddhist Theocratic Hybrid: Sri Lanka</vt:lpstr>
      <vt:lpstr>The Provisions on Buddhism</vt:lpstr>
      <vt:lpstr>Summing Up</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Constitutionalism 比较立宪主义 East China University of Political Science and Law  Shanghai, China November-December 2019 </dc:title>
  <dc:creator>Backer, Larry Cata</dc:creator>
  <cp:lastModifiedBy>Backer, Larry Cata</cp:lastModifiedBy>
  <cp:revision>4</cp:revision>
  <dcterms:created xsi:type="dcterms:W3CDTF">2019-12-04T13:42:48Z</dcterms:created>
  <dcterms:modified xsi:type="dcterms:W3CDTF">2019-12-04T14:33:35Z</dcterms:modified>
</cp:coreProperties>
</file>