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5" r:id="rId6"/>
    <p:sldId id="262" r:id="rId7"/>
    <p:sldId id="266" r:id="rId8"/>
    <p:sldId id="267" r:id="rId9"/>
    <p:sldId id="263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0C995B-523C-4E1D-AD09-B5854EDD611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E3C7301C-FD40-404C-9A03-FED1B6DF26A3}">
      <dgm:prSet phldrT="[Testo]"/>
      <dgm:spPr>
        <a:solidFill>
          <a:srgbClr val="C00000"/>
        </a:solidFill>
      </dgm:spPr>
      <dgm:t>
        <a:bodyPr/>
        <a:lstStyle/>
        <a:p>
          <a:r>
            <a:rPr lang="it-IT" dirty="0" err="1"/>
            <a:t>Political</a:t>
          </a:r>
          <a:r>
            <a:rPr lang="it-IT" dirty="0"/>
            <a:t> </a:t>
          </a:r>
          <a:r>
            <a:rPr lang="it-IT" dirty="0" err="1"/>
            <a:t>arm</a:t>
          </a:r>
          <a:r>
            <a:rPr lang="it-IT" dirty="0"/>
            <a:t>: </a:t>
          </a:r>
          <a:r>
            <a:rPr lang="it-IT" b="1" dirty="0" err="1"/>
            <a:t>Communist</a:t>
          </a:r>
          <a:r>
            <a:rPr lang="it-IT" b="1" dirty="0"/>
            <a:t> Party of China</a:t>
          </a:r>
        </a:p>
      </dgm:t>
    </dgm:pt>
    <dgm:pt modelId="{9D73CEA3-05CA-43EB-A735-C7B343BF3597}" type="parTrans" cxnId="{4A9CBC3D-826C-4519-AE12-E9420CDE9309}">
      <dgm:prSet/>
      <dgm:spPr/>
      <dgm:t>
        <a:bodyPr/>
        <a:lstStyle/>
        <a:p>
          <a:endParaRPr lang="it-IT"/>
        </a:p>
      </dgm:t>
    </dgm:pt>
    <dgm:pt modelId="{72AE395B-7C02-40E6-803A-0ECAF275BB24}" type="sibTrans" cxnId="{4A9CBC3D-826C-4519-AE12-E9420CDE9309}">
      <dgm:prSet/>
      <dgm:spPr/>
      <dgm:t>
        <a:bodyPr/>
        <a:lstStyle/>
        <a:p>
          <a:endParaRPr lang="it-IT"/>
        </a:p>
      </dgm:t>
    </dgm:pt>
    <dgm:pt modelId="{4108DF9D-AB81-4A55-B300-1415CBC86EA9}">
      <dgm:prSet phldrT="[Testo]"/>
      <dgm:spPr>
        <a:solidFill>
          <a:schemeClr val="accent6"/>
        </a:solidFill>
      </dgm:spPr>
      <dgm:t>
        <a:bodyPr/>
        <a:lstStyle/>
        <a:p>
          <a:r>
            <a:rPr lang="it-IT" dirty="0"/>
            <a:t>Channel of </a:t>
          </a:r>
          <a:r>
            <a:rPr lang="it-IT" dirty="0" err="1"/>
            <a:t>domestic</a:t>
          </a:r>
          <a:r>
            <a:rPr lang="it-IT" dirty="0"/>
            <a:t> and global </a:t>
          </a:r>
          <a:r>
            <a:rPr lang="it-IT" dirty="0" err="1"/>
            <a:t>political</a:t>
          </a:r>
          <a:r>
            <a:rPr lang="it-IT" dirty="0"/>
            <a:t> </a:t>
          </a:r>
          <a:r>
            <a:rPr lang="it-IT" dirty="0" err="1"/>
            <a:t>participation</a:t>
          </a:r>
          <a:r>
            <a:rPr lang="it-IT" dirty="0"/>
            <a:t>: </a:t>
          </a:r>
          <a:r>
            <a:rPr lang="it-IT" b="1" dirty="0"/>
            <a:t>CPPCC</a:t>
          </a:r>
        </a:p>
      </dgm:t>
    </dgm:pt>
    <dgm:pt modelId="{645B9A93-50D3-4174-8D89-3EE756431C3C}" type="parTrans" cxnId="{A43E04AE-B56E-4870-B251-076E4077B862}">
      <dgm:prSet/>
      <dgm:spPr/>
      <dgm:t>
        <a:bodyPr/>
        <a:lstStyle/>
        <a:p>
          <a:endParaRPr lang="it-IT"/>
        </a:p>
      </dgm:t>
    </dgm:pt>
    <dgm:pt modelId="{D049AC26-237E-4E80-9819-33F962D9C3B2}" type="sibTrans" cxnId="{A43E04AE-B56E-4870-B251-076E4077B862}">
      <dgm:prSet/>
      <dgm:spPr/>
      <dgm:t>
        <a:bodyPr/>
        <a:lstStyle/>
        <a:p>
          <a:endParaRPr lang="it-IT"/>
        </a:p>
      </dgm:t>
    </dgm:pt>
    <dgm:pt modelId="{5EEA6517-5038-49C9-87FD-53B101915E90}">
      <dgm:prSet phldrT="[Testo]"/>
      <dgm:spPr>
        <a:solidFill>
          <a:srgbClr val="00B0F0"/>
        </a:solidFill>
      </dgm:spPr>
      <dgm:t>
        <a:bodyPr/>
        <a:lstStyle/>
        <a:p>
          <a:r>
            <a:rPr lang="it-IT" dirty="0" err="1"/>
            <a:t>Administrative</a:t>
          </a:r>
          <a:r>
            <a:rPr lang="it-IT" dirty="0"/>
            <a:t> </a:t>
          </a:r>
          <a:r>
            <a:rPr lang="it-IT" dirty="0" err="1"/>
            <a:t>arm</a:t>
          </a:r>
          <a:r>
            <a:rPr lang="it-IT" dirty="0"/>
            <a:t>: </a:t>
          </a:r>
          <a:r>
            <a:rPr lang="it-IT" b="1" dirty="0"/>
            <a:t>State </a:t>
          </a:r>
          <a:r>
            <a:rPr lang="it-IT" b="1" dirty="0" err="1"/>
            <a:t>Apparatus</a:t>
          </a:r>
          <a:endParaRPr lang="it-IT" b="1" dirty="0"/>
        </a:p>
      </dgm:t>
    </dgm:pt>
    <dgm:pt modelId="{D7E63E9A-B076-448E-97F1-7BC5C983167F}" type="parTrans" cxnId="{24E8A34C-E2FF-40DB-AB1C-080D2C3DCACE}">
      <dgm:prSet/>
      <dgm:spPr/>
      <dgm:t>
        <a:bodyPr/>
        <a:lstStyle/>
        <a:p>
          <a:endParaRPr lang="it-IT"/>
        </a:p>
      </dgm:t>
    </dgm:pt>
    <dgm:pt modelId="{7BFD9130-9422-4D24-B5A6-704B39412A29}" type="sibTrans" cxnId="{24E8A34C-E2FF-40DB-AB1C-080D2C3DCACE}">
      <dgm:prSet/>
      <dgm:spPr/>
      <dgm:t>
        <a:bodyPr/>
        <a:lstStyle/>
        <a:p>
          <a:endParaRPr lang="it-IT"/>
        </a:p>
      </dgm:t>
    </dgm:pt>
    <dgm:pt modelId="{89CDF163-8472-4109-81D3-9F8D86669AB8}" type="pres">
      <dgm:prSet presAssocID="{A50C995B-523C-4E1D-AD09-B5854EDD6118}" presName="compositeShape" presStyleCnt="0">
        <dgm:presLayoutVars>
          <dgm:chMax val="7"/>
          <dgm:dir/>
          <dgm:resizeHandles val="exact"/>
        </dgm:presLayoutVars>
      </dgm:prSet>
      <dgm:spPr/>
    </dgm:pt>
    <dgm:pt modelId="{C3E4D9AE-5A37-459C-9F7B-9783A0A20FC9}" type="pres">
      <dgm:prSet presAssocID="{A50C995B-523C-4E1D-AD09-B5854EDD6118}" presName="wedge1" presStyleLbl="node1" presStyleIdx="0" presStyleCnt="3"/>
      <dgm:spPr/>
    </dgm:pt>
    <dgm:pt modelId="{C343DC73-A8C4-4C0C-A83C-EB8FF118879A}" type="pres">
      <dgm:prSet presAssocID="{A50C995B-523C-4E1D-AD09-B5854EDD6118}" presName="dummy1a" presStyleCnt="0"/>
      <dgm:spPr/>
    </dgm:pt>
    <dgm:pt modelId="{C39ACBCA-4C81-4F1E-960B-2F50B0B63CB7}" type="pres">
      <dgm:prSet presAssocID="{A50C995B-523C-4E1D-AD09-B5854EDD6118}" presName="dummy1b" presStyleCnt="0"/>
      <dgm:spPr/>
    </dgm:pt>
    <dgm:pt modelId="{156BC583-0498-4C97-9544-909A00578CEB}" type="pres">
      <dgm:prSet presAssocID="{A50C995B-523C-4E1D-AD09-B5854EDD611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387CE16-3B03-4602-9BB0-6BF4854CBC24}" type="pres">
      <dgm:prSet presAssocID="{A50C995B-523C-4E1D-AD09-B5854EDD6118}" presName="wedge2" presStyleLbl="node1" presStyleIdx="1" presStyleCnt="3"/>
      <dgm:spPr/>
    </dgm:pt>
    <dgm:pt modelId="{49A7ACD7-3A04-49F4-8418-1CFFBBAC59D0}" type="pres">
      <dgm:prSet presAssocID="{A50C995B-523C-4E1D-AD09-B5854EDD6118}" presName="dummy2a" presStyleCnt="0"/>
      <dgm:spPr/>
    </dgm:pt>
    <dgm:pt modelId="{2082BD63-22C6-4DA5-BBAC-ADD457FC2B0B}" type="pres">
      <dgm:prSet presAssocID="{A50C995B-523C-4E1D-AD09-B5854EDD6118}" presName="dummy2b" presStyleCnt="0"/>
      <dgm:spPr/>
    </dgm:pt>
    <dgm:pt modelId="{6090A96F-C74C-455A-8F15-A71E68340982}" type="pres">
      <dgm:prSet presAssocID="{A50C995B-523C-4E1D-AD09-B5854EDD611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F1E8B1C-6BB6-40C3-9EAD-EC267A48E9FE}" type="pres">
      <dgm:prSet presAssocID="{A50C995B-523C-4E1D-AD09-B5854EDD6118}" presName="wedge3" presStyleLbl="node1" presStyleIdx="2" presStyleCnt="3" custLinFactNeighborX="-650" custLinFactNeighborY="-1300"/>
      <dgm:spPr/>
    </dgm:pt>
    <dgm:pt modelId="{4384D6DF-3F36-40E4-953E-8FA3080D8572}" type="pres">
      <dgm:prSet presAssocID="{A50C995B-523C-4E1D-AD09-B5854EDD6118}" presName="dummy3a" presStyleCnt="0"/>
      <dgm:spPr/>
    </dgm:pt>
    <dgm:pt modelId="{C3DDA806-0599-4FB4-8554-CE278F8A752C}" type="pres">
      <dgm:prSet presAssocID="{A50C995B-523C-4E1D-AD09-B5854EDD6118}" presName="dummy3b" presStyleCnt="0"/>
      <dgm:spPr/>
    </dgm:pt>
    <dgm:pt modelId="{5E527D91-AEBB-43DF-94D4-92049561F79E}" type="pres">
      <dgm:prSet presAssocID="{A50C995B-523C-4E1D-AD09-B5854EDD611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7F593C0D-5B38-4778-B774-A9C7D57D3254}" type="pres">
      <dgm:prSet presAssocID="{72AE395B-7C02-40E6-803A-0ECAF275BB24}" presName="arrowWedge1" presStyleLbl="fgSibTrans2D1" presStyleIdx="0" presStyleCnt="3" custScaleX="100986" custScaleY="104467"/>
      <dgm:spPr/>
    </dgm:pt>
    <dgm:pt modelId="{35D31375-0708-461B-B0CB-400C43659BC0}" type="pres">
      <dgm:prSet presAssocID="{D049AC26-237E-4E80-9819-33F962D9C3B2}" presName="arrowWedge2" presStyleLbl="fgSibTrans2D1" presStyleIdx="1" presStyleCnt="3"/>
      <dgm:spPr/>
    </dgm:pt>
    <dgm:pt modelId="{0FD4DAA0-FC02-4372-BF64-228C2F0F2866}" type="pres">
      <dgm:prSet presAssocID="{7BFD9130-9422-4D24-B5A6-704B39412A29}" presName="arrowWedge3" presStyleLbl="fgSibTrans2D1" presStyleIdx="2" presStyleCnt="3"/>
      <dgm:spPr>
        <a:ln>
          <a:solidFill>
            <a:schemeClr val="tx2"/>
          </a:solidFill>
        </a:ln>
      </dgm:spPr>
    </dgm:pt>
  </dgm:ptLst>
  <dgm:cxnLst>
    <dgm:cxn modelId="{62D9D836-8B71-4455-AA04-10519A9EAB9B}" type="presOf" srcId="{4108DF9D-AB81-4A55-B300-1415CBC86EA9}" destId="{2387CE16-3B03-4602-9BB0-6BF4854CBC24}" srcOrd="0" destOrd="0" presId="urn:microsoft.com/office/officeart/2005/8/layout/cycle8"/>
    <dgm:cxn modelId="{4A9CBC3D-826C-4519-AE12-E9420CDE9309}" srcId="{A50C995B-523C-4E1D-AD09-B5854EDD6118}" destId="{E3C7301C-FD40-404C-9A03-FED1B6DF26A3}" srcOrd="0" destOrd="0" parTransId="{9D73CEA3-05CA-43EB-A735-C7B343BF3597}" sibTransId="{72AE395B-7C02-40E6-803A-0ECAF275BB24}"/>
    <dgm:cxn modelId="{E8245244-AB2F-419A-8B04-57135228E6A8}" type="presOf" srcId="{5EEA6517-5038-49C9-87FD-53B101915E90}" destId="{1F1E8B1C-6BB6-40C3-9EAD-EC267A48E9FE}" srcOrd="0" destOrd="0" presId="urn:microsoft.com/office/officeart/2005/8/layout/cycle8"/>
    <dgm:cxn modelId="{24E8A34C-E2FF-40DB-AB1C-080D2C3DCACE}" srcId="{A50C995B-523C-4E1D-AD09-B5854EDD6118}" destId="{5EEA6517-5038-49C9-87FD-53B101915E90}" srcOrd="2" destOrd="0" parTransId="{D7E63E9A-B076-448E-97F1-7BC5C983167F}" sibTransId="{7BFD9130-9422-4D24-B5A6-704B39412A29}"/>
    <dgm:cxn modelId="{D803C987-E9CD-4C92-9744-C47F8AF06C49}" type="presOf" srcId="{E3C7301C-FD40-404C-9A03-FED1B6DF26A3}" destId="{C3E4D9AE-5A37-459C-9F7B-9783A0A20FC9}" srcOrd="0" destOrd="0" presId="urn:microsoft.com/office/officeart/2005/8/layout/cycle8"/>
    <dgm:cxn modelId="{A43E04AE-B56E-4870-B251-076E4077B862}" srcId="{A50C995B-523C-4E1D-AD09-B5854EDD6118}" destId="{4108DF9D-AB81-4A55-B300-1415CBC86EA9}" srcOrd="1" destOrd="0" parTransId="{645B9A93-50D3-4174-8D89-3EE756431C3C}" sibTransId="{D049AC26-237E-4E80-9819-33F962D9C3B2}"/>
    <dgm:cxn modelId="{369475C8-DD43-4106-AF0C-A649301EE38B}" type="presOf" srcId="{A50C995B-523C-4E1D-AD09-B5854EDD6118}" destId="{89CDF163-8472-4109-81D3-9F8D86669AB8}" srcOrd="0" destOrd="0" presId="urn:microsoft.com/office/officeart/2005/8/layout/cycle8"/>
    <dgm:cxn modelId="{DF809BD6-314D-42F1-BB6B-1421F3A5C535}" type="presOf" srcId="{4108DF9D-AB81-4A55-B300-1415CBC86EA9}" destId="{6090A96F-C74C-455A-8F15-A71E68340982}" srcOrd="1" destOrd="0" presId="urn:microsoft.com/office/officeart/2005/8/layout/cycle8"/>
    <dgm:cxn modelId="{FBE582E0-CDF6-4DC8-8B39-073D76BA2468}" type="presOf" srcId="{E3C7301C-FD40-404C-9A03-FED1B6DF26A3}" destId="{156BC583-0498-4C97-9544-909A00578CEB}" srcOrd="1" destOrd="0" presId="urn:microsoft.com/office/officeart/2005/8/layout/cycle8"/>
    <dgm:cxn modelId="{A72FB8EB-45EB-4553-8B60-3F7E4DC7A8FB}" type="presOf" srcId="{5EEA6517-5038-49C9-87FD-53B101915E90}" destId="{5E527D91-AEBB-43DF-94D4-92049561F79E}" srcOrd="1" destOrd="0" presId="urn:microsoft.com/office/officeart/2005/8/layout/cycle8"/>
    <dgm:cxn modelId="{19D98A24-3FF7-4EC7-8551-3FA03C0EF2C8}" type="presParOf" srcId="{89CDF163-8472-4109-81D3-9F8D86669AB8}" destId="{C3E4D9AE-5A37-459C-9F7B-9783A0A20FC9}" srcOrd="0" destOrd="0" presId="urn:microsoft.com/office/officeart/2005/8/layout/cycle8"/>
    <dgm:cxn modelId="{95639A2A-D379-461F-8073-93FDB3F6FC0D}" type="presParOf" srcId="{89CDF163-8472-4109-81D3-9F8D86669AB8}" destId="{C343DC73-A8C4-4C0C-A83C-EB8FF118879A}" srcOrd="1" destOrd="0" presId="urn:microsoft.com/office/officeart/2005/8/layout/cycle8"/>
    <dgm:cxn modelId="{97EE236C-1251-48C1-A91D-4F0C81C2BEDC}" type="presParOf" srcId="{89CDF163-8472-4109-81D3-9F8D86669AB8}" destId="{C39ACBCA-4C81-4F1E-960B-2F50B0B63CB7}" srcOrd="2" destOrd="0" presId="urn:microsoft.com/office/officeart/2005/8/layout/cycle8"/>
    <dgm:cxn modelId="{5F82AE5F-6884-40A1-AAFB-119C95F0B254}" type="presParOf" srcId="{89CDF163-8472-4109-81D3-9F8D86669AB8}" destId="{156BC583-0498-4C97-9544-909A00578CEB}" srcOrd="3" destOrd="0" presId="urn:microsoft.com/office/officeart/2005/8/layout/cycle8"/>
    <dgm:cxn modelId="{B9FBC2B1-CE75-46BB-BC91-DD836E287B9D}" type="presParOf" srcId="{89CDF163-8472-4109-81D3-9F8D86669AB8}" destId="{2387CE16-3B03-4602-9BB0-6BF4854CBC24}" srcOrd="4" destOrd="0" presId="urn:microsoft.com/office/officeart/2005/8/layout/cycle8"/>
    <dgm:cxn modelId="{BA95612D-3547-43C2-9269-2B2EA95DCE89}" type="presParOf" srcId="{89CDF163-8472-4109-81D3-9F8D86669AB8}" destId="{49A7ACD7-3A04-49F4-8418-1CFFBBAC59D0}" srcOrd="5" destOrd="0" presId="urn:microsoft.com/office/officeart/2005/8/layout/cycle8"/>
    <dgm:cxn modelId="{003D90B0-BE0E-4FBD-AF0A-E87992E5F1A8}" type="presParOf" srcId="{89CDF163-8472-4109-81D3-9F8D86669AB8}" destId="{2082BD63-22C6-4DA5-BBAC-ADD457FC2B0B}" srcOrd="6" destOrd="0" presId="urn:microsoft.com/office/officeart/2005/8/layout/cycle8"/>
    <dgm:cxn modelId="{2980FF5A-C790-4988-993D-EE10ABD84836}" type="presParOf" srcId="{89CDF163-8472-4109-81D3-9F8D86669AB8}" destId="{6090A96F-C74C-455A-8F15-A71E68340982}" srcOrd="7" destOrd="0" presId="urn:microsoft.com/office/officeart/2005/8/layout/cycle8"/>
    <dgm:cxn modelId="{B15D616A-E0D4-465D-9831-A16EFC66BE82}" type="presParOf" srcId="{89CDF163-8472-4109-81D3-9F8D86669AB8}" destId="{1F1E8B1C-6BB6-40C3-9EAD-EC267A48E9FE}" srcOrd="8" destOrd="0" presId="urn:microsoft.com/office/officeart/2005/8/layout/cycle8"/>
    <dgm:cxn modelId="{B3540550-4DA0-4FC2-9534-88DABBCB7D22}" type="presParOf" srcId="{89CDF163-8472-4109-81D3-9F8D86669AB8}" destId="{4384D6DF-3F36-40E4-953E-8FA3080D8572}" srcOrd="9" destOrd="0" presId="urn:microsoft.com/office/officeart/2005/8/layout/cycle8"/>
    <dgm:cxn modelId="{060DD9B4-CAC1-4FA4-ACEA-F2E0C66434A7}" type="presParOf" srcId="{89CDF163-8472-4109-81D3-9F8D86669AB8}" destId="{C3DDA806-0599-4FB4-8554-CE278F8A752C}" srcOrd="10" destOrd="0" presId="urn:microsoft.com/office/officeart/2005/8/layout/cycle8"/>
    <dgm:cxn modelId="{B3DEF440-9BE1-46E9-8783-19AB49FEC196}" type="presParOf" srcId="{89CDF163-8472-4109-81D3-9F8D86669AB8}" destId="{5E527D91-AEBB-43DF-94D4-92049561F79E}" srcOrd="11" destOrd="0" presId="urn:microsoft.com/office/officeart/2005/8/layout/cycle8"/>
    <dgm:cxn modelId="{75666939-4C87-48BD-861D-A3E396FEA09B}" type="presParOf" srcId="{89CDF163-8472-4109-81D3-9F8D86669AB8}" destId="{7F593C0D-5B38-4778-B774-A9C7D57D3254}" srcOrd="12" destOrd="0" presId="urn:microsoft.com/office/officeart/2005/8/layout/cycle8"/>
    <dgm:cxn modelId="{57961757-552A-4D20-837D-1628BD3AE783}" type="presParOf" srcId="{89CDF163-8472-4109-81D3-9F8D86669AB8}" destId="{35D31375-0708-461B-B0CB-400C43659BC0}" srcOrd="13" destOrd="0" presId="urn:microsoft.com/office/officeart/2005/8/layout/cycle8"/>
    <dgm:cxn modelId="{0B2E070D-67C1-4838-97F6-DFEB4FF34ABB}" type="presParOf" srcId="{89CDF163-8472-4109-81D3-9F8D86669AB8}" destId="{0FD4DAA0-FC02-4372-BF64-228C2F0F2866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4D9AE-5A37-459C-9F7B-9783A0A20FC9}">
      <dsp:nvSpPr>
        <dsp:cNvPr id="0" name=""/>
        <dsp:cNvSpPr/>
      </dsp:nvSpPr>
      <dsp:spPr>
        <a:xfrm>
          <a:off x="1909574" y="315604"/>
          <a:ext cx="4078578" cy="4078578"/>
        </a:xfrm>
        <a:prstGeom prst="pie">
          <a:avLst>
            <a:gd name="adj1" fmla="val 16200000"/>
            <a:gd name="adj2" fmla="val 180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 err="1"/>
            <a:t>Political</a:t>
          </a:r>
          <a:r>
            <a:rPr lang="it-IT" sz="1800" kern="1200" dirty="0"/>
            <a:t> </a:t>
          </a:r>
          <a:r>
            <a:rPr lang="it-IT" sz="1800" kern="1200" dirty="0" err="1"/>
            <a:t>arm</a:t>
          </a:r>
          <a:r>
            <a:rPr lang="it-IT" sz="1800" kern="1200" dirty="0"/>
            <a:t>: </a:t>
          </a:r>
          <a:r>
            <a:rPr lang="it-IT" sz="1800" b="1" kern="1200" dirty="0" err="1"/>
            <a:t>Communist</a:t>
          </a:r>
          <a:r>
            <a:rPr lang="it-IT" sz="1800" b="1" kern="1200" dirty="0"/>
            <a:t> Party of China</a:t>
          </a:r>
        </a:p>
      </dsp:txBody>
      <dsp:txXfrm>
        <a:off x="4059082" y="1179874"/>
        <a:ext cx="1456635" cy="1213862"/>
      </dsp:txXfrm>
    </dsp:sp>
    <dsp:sp modelId="{2387CE16-3B03-4602-9BB0-6BF4854CBC24}">
      <dsp:nvSpPr>
        <dsp:cNvPr id="0" name=""/>
        <dsp:cNvSpPr/>
      </dsp:nvSpPr>
      <dsp:spPr>
        <a:xfrm>
          <a:off x="1825574" y="461267"/>
          <a:ext cx="4078578" cy="4078578"/>
        </a:xfrm>
        <a:prstGeom prst="pie">
          <a:avLst>
            <a:gd name="adj1" fmla="val 1800000"/>
            <a:gd name="adj2" fmla="val 900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Channel of </a:t>
          </a:r>
          <a:r>
            <a:rPr lang="it-IT" sz="1800" kern="1200" dirty="0" err="1"/>
            <a:t>domestic</a:t>
          </a:r>
          <a:r>
            <a:rPr lang="it-IT" sz="1800" kern="1200" dirty="0"/>
            <a:t> and global </a:t>
          </a:r>
          <a:r>
            <a:rPr lang="it-IT" sz="1800" kern="1200" dirty="0" err="1"/>
            <a:t>political</a:t>
          </a:r>
          <a:r>
            <a:rPr lang="it-IT" sz="1800" kern="1200" dirty="0"/>
            <a:t> </a:t>
          </a:r>
          <a:r>
            <a:rPr lang="it-IT" sz="1800" kern="1200" dirty="0" err="1"/>
            <a:t>participation</a:t>
          </a:r>
          <a:r>
            <a:rPr lang="it-IT" sz="1800" kern="1200" dirty="0"/>
            <a:t>: </a:t>
          </a:r>
          <a:r>
            <a:rPr lang="it-IT" sz="1800" b="1" kern="1200" dirty="0"/>
            <a:t>CPPCC</a:t>
          </a:r>
        </a:p>
      </dsp:txBody>
      <dsp:txXfrm>
        <a:off x="2796665" y="3107488"/>
        <a:ext cx="2184952" cy="1068199"/>
      </dsp:txXfrm>
    </dsp:sp>
    <dsp:sp modelId="{1F1E8B1C-6BB6-40C3-9EAD-EC267A48E9FE}">
      <dsp:nvSpPr>
        <dsp:cNvPr id="0" name=""/>
        <dsp:cNvSpPr/>
      </dsp:nvSpPr>
      <dsp:spPr>
        <a:xfrm>
          <a:off x="1715064" y="262582"/>
          <a:ext cx="4078578" cy="4078578"/>
        </a:xfrm>
        <a:prstGeom prst="pie">
          <a:avLst>
            <a:gd name="adj1" fmla="val 9000000"/>
            <a:gd name="adj2" fmla="val 1620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 err="1"/>
            <a:t>Administrative</a:t>
          </a:r>
          <a:r>
            <a:rPr lang="it-IT" sz="1800" kern="1200" dirty="0"/>
            <a:t> </a:t>
          </a:r>
          <a:r>
            <a:rPr lang="it-IT" sz="1800" kern="1200" dirty="0" err="1"/>
            <a:t>arm</a:t>
          </a:r>
          <a:r>
            <a:rPr lang="it-IT" sz="1800" kern="1200" dirty="0"/>
            <a:t>: </a:t>
          </a:r>
          <a:r>
            <a:rPr lang="it-IT" sz="1800" b="1" kern="1200" dirty="0"/>
            <a:t>State </a:t>
          </a:r>
          <a:r>
            <a:rPr lang="it-IT" sz="1800" b="1" kern="1200" dirty="0" err="1"/>
            <a:t>Apparatus</a:t>
          </a:r>
          <a:endParaRPr lang="it-IT" sz="1800" b="1" kern="1200" dirty="0"/>
        </a:p>
      </dsp:txBody>
      <dsp:txXfrm>
        <a:off x="2187500" y="1126852"/>
        <a:ext cx="1456635" cy="1213862"/>
      </dsp:txXfrm>
    </dsp:sp>
    <dsp:sp modelId="{7F593C0D-5B38-4778-B774-A9C7D57D3254}">
      <dsp:nvSpPr>
        <dsp:cNvPr id="0" name=""/>
        <dsp:cNvSpPr/>
      </dsp:nvSpPr>
      <dsp:spPr>
        <a:xfrm>
          <a:off x="1634830" y="-39252"/>
          <a:ext cx="4628738" cy="4788291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31375-0708-461B-B0CB-400C43659BC0}">
      <dsp:nvSpPr>
        <dsp:cNvPr id="0" name=""/>
        <dsp:cNvSpPr/>
      </dsp:nvSpPr>
      <dsp:spPr>
        <a:xfrm>
          <a:off x="1573091" y="208526"/>
          <a:ext cx="4583544" cy="458354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4DAA0-FC02-4372-BF64-228C2F0F2866}">
      <dsp:nvSpPr>
        <dsp:cNvPr id="0" name=""/>
        <dsp:cNvSpPr/>
      </dsp:nvSpPr>
      <dsp:spPr>
        <a:xfrm>
          <a:off x="1462244" y="10099"/>
          <a:ext cx="4583544" cy="458354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631620-B0ED-48BA-A129-319509CBF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199" y="791635"/>
            <a:ext cx="8991600" cy="2767102"/>
          </a:xfrm>
        </p:spPr>
        <p:txBody>
          <a:bodyPr>
            <a:normAutofit fontScale="90000"/>
          </a:bodyPr>
          <a:lstStyle/>
          <a:p>
            <a:br>
              <a:rPr lang="en-US" sz="2700" i="1" dirty="0"/>
            </a:br>
            <a:br>
              <a:rPr lang="en-US" sz="2700" i="1" dirty="0"/>
            </a:br>
            <a:r>
              <a:rPr lang="en-US" sz="3600" i="1" dirty="0"/>
              <a:t>Socialist Democracy in China:</a:t>
            </a:r>
            <a:br>
              <a:rPr lang="en-US" sz="3600" i="1" dirty="0"/>
            </a:br>
            <a:r>
              <a:rPr lang="en-US" sz="3600" i="1" dirty="0"/>
              <a:t>The Constitution of the Political-Consultative Conference</a:t>
            </a:r>
            <a:br>
              <a:rPr lang="en-US" sz="2700" i="1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BFA4975-98AB-4C8C-B5A3-EAB4767A6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3" y="3738169"/>
            <a:ext cx="6801612" cy="1239894"/>
          </a:xfrm>
        </p:spPr>
        <p:txBody>
          <a:bodyPr>
            <a:normAutofit/>
          </a:bodyPr>
          <a:lstStyle/>
          <a:p>
            <a:r>
              <a:rPr lang="it-IT" dirty="0"/>
              <a:t>Flora Sapio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E7D16ED-8C28-4FE8-B6CA-3DD60A0E9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343" y="4235593"/>
            <a:ext cx="3575311" cy="122529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44B56A5B-39A9-446D-8B8C-BFF425A3DC5F}"/>
              </a:ext>
            </a:extLst>
          </p:cNvPr>
          <p:cNvSpPr txBox="1"/>
          <p:nvPr/>
        </p:nvSpPr>
        <p:spPr>
          <a:xfrm>
            <a:off x="1979575" y="5604700"/>
            <a:ext cx="8004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Marxism Leninism 2.0: Theories and Practices of Socialist Democracy in China and Cuba</a:t>
            </a:r>
          </a:p>
          <a:p>
            <a:pPr algn="ctr"/>
            <a:r>
              <a:rPr lang="en-US" i="1" dirty="0"/>
              <a:t>February 12, 2019  - Pennsylvania State University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1233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D02FC-0EFA-478C-9814-777808D2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The </a:t>
            </a:r>
            <a:r>
              <a:rPr lang="it-IT" dirty="0" err="1"/>
              <a:t>Issue</a:t>
            </a:r>
            <a:r>
              <a:rPr lang="it-IT" dirty="0"/>
              <a:t> of </a:t>
            </a:r>
            <a:r>
              <a:rPr lang="it-IT" dirty="0" err="1"/>
              <a:t>REplicability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4BCEC79-2DE1-4474-8126-A81ED0D70120}"/>
              </a:ext>
            </a:extLst>
          </p:cNvPr>
          <p:cNvSpPr txBox="1"/>
          <p:nvPr/>
        </p:nvSpPr>
        <p:spPr>
          <a:xfrm>
            <a:off x="2231136" y="2397475"/>
            <a:ext cx="772972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err="1"/>
              <a:t>Variables</a:t>
            </a:r>
            <a:r>
              <a:rPr lang="it-IT" sz="2400" dirty="0"/>
              <a:t> </a:t>
            </a:r>
            <a:r>
              <a:rPr lang="it-IT" sz="2400" dirty="0" err="1"/>
              <a:t>leading</a:t>
            </a:r>
            <a:r>
              <a:rPr lang="it-IT" sz="2400" dirty="0"/>
              <a:t> to the </a:t>
            </a:r>
            <a:r>
              <a:rPr lang="it-IT" sz="2400" dirty="0" err="1"/>
              <a:t>birth</a:t>
            </a:r>
            <a:r>
              <a:rPr lang="it-IT" sz="2400" dirty="0"/>
              <a:t> of the </a:t>
            </a:r>
            <a:r>
              <a:rPr lang="it-IT" sz="2400" dirty="0" err="1"/>
              <a:t>Political</a:t>
            </a:r>
            <a:r>
              <a:rPr lang="it-IT" sz="2400" dirty="0"/>
              <a:t>-Consultative Conference </a:t>
            </a:r>
            <a:r>
              <a:rPr lang="it-IT" sz="2400" dirty="0" err="1"/>
              <a:t>as</a:t>
            </a:r>
            <a:r>
              <a:rPr lang="it-IT" sz="2400" dirty="0"/>
              <a:t> one of the </a:t>
            </a:r>
            <a:r>
              <a:rPr lang="it-IT" sz="2400" dirty="0" err="1"/>
              <a:t>possible</a:t>
            </a:r>
            <a:r>
              <a:rPr lang="it-IT" sz="2400" dirty="0"/>
              <a:t> </a:t>
            </a:r>
            <a:r>
              <a:rPr lang="it-IT" sz="2400" dirty="0" err="1"/>
              <a:t>institutional</a:t>
            </a:r>
            <a:r>
              <a:rPr lang="it-IT" sz="2400" dirty="0"/>
              <a:t> </a:t>
            </a:r>
            <a:r>
              <a:rPr lang="it-IT" sz="2400" dirty="0" err="1"/>
              <a:t>expressions</a:t>
            </a:r>
            <a:r>
              <a:rPr lang="it-IT" sz="2400" dirty="0"/>
              <a:t> of the «United Front» </a:t>
            </a:r>
            <a:r>
              <a:rPr lang="it-IT" sz="2400" dirty="0" err="1"/>
              <a:t>principle</a:t>
            </a:r>
            <a:endParaRPr lang="it-IT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b="1" dirty="0" err="1"/>
              <a:t>Interpretive</a:t>
            </a:r>
            <a:r>
              <a:rPr lang="it-IT" b="1" dirty="0"/>
              <a:t> </a:t>
            </a:r>
            <a:r>
              <a:rPr lang="it-IT" b="1" dirty="0" err="1"/>
              <a:t>autonomy</a:t>
            </a:r>
            <a:r>
              <a:rPr lang="it-IT" b="1" dirty="0"/>
              <a:t>:</a:t>
            </a:r>
            <a:r>
              <a:rPr lang="it-IT" dirty="0"/>
              <a:t> </a:t>
            </a:r>
            <a:r>
              <a:rPr lang="it-IT" dirty="0" err="1"/>
              <a:t>space</a:t>
            </a:r>
            <a:r>
              <a:rPr lang="it-IT" dirty="0"/>
              <a:t> </a:t>
            </a:r>
            <a:r>
              <a:rPr lang="it-IT" dirty="0" err="1"/>
              <a:t>allowing</a:t>
            </a:r>
            <a:r>
              <a:rPr lang="it-IT" dirty="0"/>
              <a:t> for </a:t>
            </a:r>
            <a:r>
              <a:rPr lang="it-IT" dirty="0" err="1"/>
              <a:t>heterodox</a:t>
            </a:r>
            <a:r>
              <a:rPr lang="it-IT" dirty="0"/>
              <a:t>, </a:t>
            </a:r>
            <a:r>
              <a:rPr lang="it-IT" dirty="0" err="1"/>
              <a:t>autonomous</a:t>
            </a:r>
            <a:r>
              <a:rPr lang="it-IT" dirty="0"/>
              <a:t>, multiple </a:t>
            </a:r>
            <a:r>
              <a:rPr lang="it-IT" dirty="0" err="1"/>
              <a:t>interpretations</a:t>
            </a:r>
            <a:r>
              <a:rPr lang="it-IT" dirty="0"/>
              <a:t> of a concept in </a:t>
            </a:r>
            <a:r>
              <a:rPr lang="it-IT" dirty="0" err="1"/>
              <a:t>Trotskyism</a:t>
            </a: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b="1" dirty="0" err="1"/>
              <a:t>Operational</a:t>
            </a:r>
            <a:r>
              <a:rPr lang="it-IT" b="1" dirty="0"/>
              <a:t> </a:t>
            </a:r>
            <a:r>
              <a:rPr lang="it-IT" b="1" dirty="0" err="1"/>
              <a:t>autonomy</a:t>
            </a:r>
            <a:r>
              <a:rPr lang="it-IT" b="1" dirty="0"/>
              <a:t>: </a:t>
            </a:r>
            <a:r>
              <a:rPr lang="it-IT" dirty="0"/>
              <a:t>concrete </a:t>
            </a:r>
            <a:r>
              <a:rPr lang="it-IT" dirty="0" err="1"/>
              <a:t>possibility</a:t>
            </a:r>
            <a:r>
              <a:rPr lang="it-IT" dirty="0"/>
              <a:t> to work </a:t>
            </a:r>
            <a:r>
              <a:rPr lang="it-IT" dirty="0" err="1"/>
              <a:t>towards</a:t>
            </a:r>
            <a:r>
              <a:rPr lang="it-IT" dirty="0"/>
              <a:t> the </a:t>
            </a:r>
            <a:r>
              <a:rPr lang="it-IT" dirty="0" err="1"/>
              <a:t>realization</a:t>
            </a:r>
            <a:r>
              <a:rPr lang="it-IT" dirty="0"/>
              <a:t> of goals </a:t>
            </a:r>
            <a:r>
              <a:rPr lang="it-IT" dirty="0" err="1"/>
              <a:t>defined</a:t>
            </a:r>
            <a:r>
              <a:rPr lang="it-IT" dirty="0"/>
              <a:t> by the concept of «United Front»,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understood</a:t>
            </a:r>
            <a:r>
              <a:rPr lang="it-IT" dirty="0"/>
              <a:t> by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recipients</a:t>
            </a:r>
            <a:r>
              <a:rPr lang="it-IT" dirty="0"/>
              <a:t>, and </a:t>
            </a:r>
            <a:r>
              <a:rPr lang="it-IT" dirty="0" err="1"/>
              <a:t>adapted</a:t>
            </a:r>
            <a:r>
              <a:rPr lang="it-IT" dirty="0"/>
              <a:t> to </a:t>
            </a:r>
            <a:r>
              <a:rPr lang="it-IT" dirty="0" err="1"/>
              <a:t>circumstances</a:t>
            </a:r>
            <a:r>
              <a:rPr lang="it-IT" dirty="0"/>
              <a:t>, institutions, and </a:t>
            </a:r>
            <a:r>
              <a:rPr lang="it-IT" dirty="0" err="1"/>
              <a:t>practices</a:t>
            </a:r>
            <a:r>
              <a:rPr lang="it-IT" dirty="0"/>
              <a:t> </a:t>
            </a:r>
            <a:r>
              <a:rPr lang="it-IT" dirty="0" err="1"/>
              <a:t>existing</a:t>
            </a:r>
            <a:r>
              <a:rPr lang="it-IT" dirty="0"/>
              <a:t> in </a:t>
            </a:r>
            <a:r>
              <a:rPr lang="it-IT" dirty="0" err="1"/>
              <a:t>their</a:t>
            </a:r>
            <a:r>
              <a:rPr lang="it-IT" dirty="0"/>
              <a:t> social and </a:t>
            </a:r>
            <a:r>
              <a:rPr lang="it-IT" dirty="0" err="1"/>
              <a:t>political</a:t>
            </a:r>
            <a:r>
              <a:rPr lang="it-IT" dirty="0"/>
              <a:t> systems</a:t>
            </a:r>
          </a:p>
        </p:txBody>
      </p:sp>
    </p:spTree>
    <p:extLst>
      <p:ext uri="{BB962C8B-B14F-4D97-AF65-F5344CB8AC3E}">
        <p14:creationId xmlns:p14="http://schemas.microsoft.com/office/powerpoint/2010/main" val="2540136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D02FC-0EFA-478C-9814-777808D2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United Front </a:t>
            </a:r>
            <a:br>
              <a:rPr lang="it-IT" dirty="0"/>
            </a:br>
            <a:r>
              <a:rPr lang="it-IT" sz="1800" dirty="0" err="1"/>
              <a:t>Genesis</a:t>
            </a:r>
            <a:r>
              <a:rPr lang="it-IT" sz="1800" dirty="0"/>
              <a:t> of the Concept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7A43083-AE38-4BE9-9095-608BD922B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2528854"/>
            <a:ext cx="2544277" cy="378018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4BCEC79-2DE1-4474-8126-A81ED0D70120}"/>
              </a:ext>
            </a:extLst>
          </p:cNvPr>
          <p:cNvSpPr txBox="1"/>
          <p:nvPr/>
        </p:nvSpPr>
        <p:spPr>
          <a:xfrm>
            <a:off x="5437809" y="2528854"/>
            <a:ext cx="455397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The United Front </a:t>
            </a:r>
            <a:r>
              <a:rPr lang="it-IT" sz="2400" dirty="0" err="1"/>
              <a:t>is</a:t>
            </a:r>
            <a:r>
              <a:rPr lang="it-IT" sz="2400" dirty="0"/>
              <a:t> «an </a:t>
            </a:r>
            <a:r>
              <a:rPr lang="it-IT" sz="2400" dirty="0" err="1"/>
              <a:t>initiative</a:t>
            </a:r>
            <a:r>
              <a:rPr lang="it-IT" sz="2400" dirty="0"/>
              <a:t> </a:t>
            </a:r>
            <a:r>
              <a:rPr lang="it-IT" sz="2400" dirty="0" err="1"/>
              <a:t>whereby</a:t>
            </a:r>
            <a:r>
              <a:rPr lang="it-IT" sz="2400" dirty="0"/>
              <a:t> the </a:t>
            </a:r>
            <a:r>
              <a:rPr lang="it-IT" sz="2400" dirty="0" err="1"/>
              <a:t>Communists</a:t>
            </a:r>
            <a:r>
              <a:rPr lang="it-IT" sz="2400" dirty="0"/>
              <a:t> propose to join with </a:t>
            </a:r>
            <a:r>
              <a:rPr lang="it-IT" sz="2400" dirty="0" err="1"/>
              <a:t>all</a:t>
            </a:r>
            <a:r>
              <a:rPr lang="it-IT" sz="2400" dirty="0"/>
              <a:t> workers </a:t>
            </a:r>
            <a:r>
              <a:rPr lang="it-IT" sz="2400" dirty="0" err="1"/>
              <a:t>belonging</a:t>
            </a:r>
            <a:r>
              <a:rPr lang="it-IT" sz="2400" dirty="0"/>
              <a:t> to </a:t>
            </a:r>
            <a:r>
              <a:rPr lang="it-IT" sz="2400" dirty="0" err="1"/>
              <a:t>other</a:t>
            </a:r>
            <a:r>
              <a:rPr lang="it-IT" sz="2400" dirty="0"/>
              <a:t> parties and groups and </a:t>
            </a:r>
            <a:r>
              <a:rPr lang="it-IT" sz="2400" dirty="0" err="1"/>
              <a:t>all</a:t>
            </a:r>
            <a:r>
              <a:rPr lang="it-IT" sz="2400" dirty="0"/>
              <a:t> </a:t>
            </a:r>
            <a:r>
              <a:rPr lang="it-IT" sz="2400" dirty="0" err="1"/>
              <a:t>unaligned</a:t>
            </a:r>
            <a:r>
              <a:rPr lang="it-IT" sz="2400" dirty="0"/>
              <a:t> workers in a common </a:t>
            </a:r>
            <a:r>
              <a:rPr lang="it-IT" sz="2400" dirty="0" err="1"/>
              <a:t>struggle</a:t>
            </a:r>
            <a:r>
              <a:rPr lang="it-IT" sz="2400" dirty="0"/>
              <a:t> to </a:t>
            </a:r>
            <a:r>
              <a:rPr lang="it-IT" sz="2400" dirty="0" err="1"/>
              <a:t>defend</a:t>
            </a:r>
            <a:r>
              <a:rPr lang="it-IT" sz="2400" dirty="0"/>
              <a:t> the immediate, </a:t>
            </a:r>
            <a:r>
              <a:rPr lang="it-IT" sz="2400" dirty="0" err="1"/>
              <a:t>basic</a:t>
            </a:r>
            <a:r>
              <a:rPr lang="it-IT" sz="2400" dirty="0"/>
              <a:t> </a:t>
            </a:r>
            <a:r>
              <a:rPr lang="it-IT" sz="2400" dirty="0" err="1"/>
              <a:t>interests</a:t>
            </a:r>
            <a:r>
              <a:rPr lang="it-IT" sz="2400" dirty="0"/>
              <a:t> of the </a:t>
            </a:r>
            <a:r>
              <a:rPr lang="it-IT" sz="2400" dirty="0" err="1"/>
              <a:t>working</a:t>
            </a:r>
            <a:r>
              <a:rPr lang="it-IT" sz="2400" dirty="0"/>
              <a:t> class </a:t>
            </a:r>
            <a:r>
              <a:rPr lang="it-IT" sz="2400" dirty="0" err="1"/>
              <a:t>against</a:t>
            </a:r>
            <a:r>
              <a:rPr lang="it-IT" sz="2400" dirty="0"/>
              <a:t> the </a:t>
            </a:r>
            <a:r>
              <a:rPr lang="it-IT" sz="2400" dirty="0" err="1"/>
              <a:t>bourgeoisie</a:t>
            </a:r>
            <a:r>
              <a:rPr lang="it-IT" sz="2400" dirty="0"/>
              <a:t>»</a:t>
            </a:r>
          </a:p>
          <a:p>
            <a:endParaRPr lang="it-IT" sz="2400" dirty="0"/>
          </a:p>
          <a:p>
            <a:r>
              <a:rPr lang="it-IT" dirty="0"/>
              <a:t>Leon </a:t>
            </a:r>
            <a:r>
              <a:rPr lang="it-IT" dirty="0" err="1"/>
              <a:t>Trotsky</a:t>
            </a:r>
            <a:r>
              <a:rPr lang="it-IT" dirty="0"/>
              <a:t>, «</a:t>
            </a:r>
            <a:r>
              <a:rPr lang="it-IT" dirty="0" err="1"/>
              <a:t>Theses</a:t>
            </a:r>
            <a:r>
              <a:rPr lang="it-IT" dirty="0"/>
              <a:t> on </a:t>
            </a:r>
            <a:r>
              <a:rPr lang="it-IT" dirty="0" err="1"/>
              <a:t>Comintern</a:t>
            </a:r>
            <a:r>
              <a:rPr lang="it-IT" dirty="0"/>
              <a:t> </a:t>
            </a:r>
            <a:r>
              <a:rPr lang="it-IT" dirty="0" err="1"/>
              <a:t>Tacticts</a:t>
            </a:r>
            <a:r>
              <a:rPr lang="it-IT" dirty="0"/>
              <a:t>», 1922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487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D02FC-0EFA-478C-9814-777808D2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United Front</a:t>
            </a:r>
            <a:br>
              <a:rPr lang="it-IT" dirty="0"/>
            </a:br>
            <a:r>
              <a:rPr lang="it-IT" sz="2000" dirty="0"/>
              <a:t>Adaptation to the </a:t>
            </a:r>
            <a:r>
              <a:rPr lang="it-IT" sz="2000" dirty="0" err="1"/>
              <a:t>Chinese</a:t>
            </a:r>
            <a:r>
              <a:rPr lang="it-IT" sz="2000" dirty="0"/>
              <a:t> </a:t>
            </a:r>
            <a:r>
              <a:rPr lang="it-IT" sz="2000" dirty="0" err="1"/>
              <a:t>Context</a:t>
            </a:r>
            <a:r>
              <a:rPr lang="it-IT" sz="2000" dirty="0"/>
              <a:t> and </a:t>
            </a:r>
            <a:r>
              <a:rPr lang="it-IT" sz="2000" dirty="0" err="1"/>
              <a:t>Evolution</a:t>
            </a: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4BCEC79-2DE1-4474-8126-A81ED0D70120}"/>
              </a:ext>
            </a:extLst>
          </p:cNvPr>
          <p:cNvSpPr txBox="1"/>
          <p:nvPr/>
        </p:nvSpPr>
        <p:spPr>
          <a:xfrm>
            <a:off x="2262059" y="2528854"/>
            <a:ext cx="77297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Three Stages</a:t>
            </a:r>
          </a:p>
          <a:p>
            <a:pPr algn="just"/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1923 – 1927: First United Front </a:t>
            </a:r>
            <a:r>
              <a:rPr lang="it-IT" sz="2000" dirty="0" err="1"/>
              <a:t>Constituted</a:t>
            </a:r>
            <a:r>
              <a:rPr lang="it-IT" sz="2000" dirty="0"/>
              <a:t> </a:t>
            </a:r>
            <a:r>
              <a:rPr lang="it-IT" sz="2000" dirty="0" err="1"/>
              <a:t>Between</a:t>
            </a:r>
            <a:r>
              <a:rPr lang="it-IT" sz="2000" dirty="0"/>
              <a:t> the </a:t>
            </a:r>
            <a:r>
              <a:rPr lang="it-IT" sz="2000" dirty="0" err="1"/>
              <a:t>Communist</a:t>
            </a:r>
            <a:r>
              <a:rPr lang="it-IT" sz="2000" dirty="0"/>
              <a:t> Party of China and the </a:t>
            </a:r>
            <a:r>
              <a:rPr lang="it-IT" sz="2000" dirty="0" err="1"/>
              <a:t>Nationalist</a:t>
            </a:r>
            <a:r>
              <a:rPr lang="it-IT" sz="2000" dirty="0"/>
              <a:t> Party</a:t>
            </a:r>
          </a:p>
          <a:p>
            <a:pPr algn="just"/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1937 – 1941: the concept of United Front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autonomously</a:t>
            </a:r>
            <a:r>
              <a:rPr lang="it-IT" sz="2000" dirty="0"/>
              <a:t> </a:t>
            </a:r>
            <a:r>
              <a:rPr lang="it-IT" sz="2000" dirty="0" err="1"/>
              <a:t>interpreted</a:t>
            </a:r>
            <a:r>
              <a:rPr lang="it-IT" sz="2000" dirty="0"/>
              <a:t> and </a:t>
            </a:r>
            <a:r>
              <a:rPr lang="it-IT" sz="2000" dirty="0" err="1"/>
              <a:t>used</a:t>
            </a:r>
            <a:r>
              <a:rPr lang="it-IT" sz="2000" dirty="0"/>
              <a:t> by Mao Zedong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1949 – 2018:  the concept of United Front </a:t>
            </a:r>
            <a:r>
              <a:rPr lang="it-IT" sz="2000" dirty="0" err="1"/>
              <a:t>becomes</a:t>
            </a:r>
            <a:r>
              <a:rPr lang="it-IT" sz="2000" dirty="0"/>
              <a:t> one of the </a:t>
            </a:r>
            <a:r>
              <a:rPr lang="it-IT" sz="2000" dirty="0" err="1"/>
              <a:t>fundamental</a:t>
            </a:r>
            <a:r>
              <a:rPr lang="it-IT" sz="2000" dirty="0"/>
              <a:t> </a:t>
            </a:r>
            <a:r>
              <a:rPr lang="it-IT" sz="2000" dirty="0" err="1"/>
              <a:t>principles</a:t>
            </a:r>
            <a:r>
              <a:rPr lang="it-IT" sz="2000" dirty="0"/>
              <a:t> of the </a:t>
            </a:r>
            <a:r>
              <a:rPr lang="it-IT" sz="2000" dirty="0" err="1"/>
              <a:t>version</a:t>
            </a:r>
            <a:r>
              <a:rPr lang="it-IT" sz="2000" dirty="0"/>
              <a:t> of </a:t>
            </a:r>
            <a:r>
              <a:rPr lang="it-IT" sz="2000" dirty="0" err="1"/>
              <a:t>Marxism-Leninism</a:t>
            </a:r>
            <a:r>
              <a:rPr lang="it-IT" sz="2000" dirty="0"/>
              <a:t> </a:t>
            </a:r>
            <a:r>
              <a:rPr lang="it-IT" sz="2000" dirty="0" err="1"/>
              <a:t>created</a:t>
            </a:r>
            <a:r>
              <a:rPr lang="it-IT" sz="2000" dirty="0"/>
              <a:t> in China</a:t>
            </a:r>
          </a:p>
        </p:txBody>
      </p:sp>
    </p:spTree>
    <p:extLst>
      <p:ext uri="{BB962C8B-B14F-4D97-AF65-F5344CB8AC3E}">
        <p14:creationId xmlns:p14="http://schemas.microsoft.com/office/powerpoint/2010/main" val="146009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D02FC-0EFA-478C-9814-777808D2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The United </a:t>
            </a:r>
            <a:r>
              <a:rPr lang="it-IT" dirty="0" err="1"/>
              <a:t>FronT</a:t>
            </a:r>
            <a:br>
              <a:rPr lang="it-IT" dirty="0"/>
            </a:br>
            <a:r>
              <a:rPr lang="it-IT" sz="1800" dirty="0"/>
              <a:t>A Concept </a:t>
            </a:r>
            <a:r>
              <a:rPr lang="it-IT" sz="1800" dirty="0" err="1"/>
              <a:t>EmbodieD</a:t>
            </a:r>
            <a:endParaRPr lang="it-IT" sz="18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4BCEC79-2DE1-4474-8126-A81ED0D70120}"/>
              </a:ext>
            </a:extLst>
          </p:cNvPr>
          <p:cNvSpPr txBox="1"/>
          <p:nvPr/>
        </p:nvSpPr>
        <p:spPr>
          <a:xfrm>
            <a:off x="2231136" y="2533169"/>
            <a:ext cx="34893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/>
              <a:t>Party </a:t>
            </a:r>
            <a:r>
              <a:rPr lang="it-IT" sz="3200" dirty="0" err="1"/>
              <a:t>Apparatus</a:t>
            </a:r>
            <a:endParaRPr lang="it-IT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43D113E-E76C-4960-8FAC-5F13E24EED0A}"/>
              </a:ext>
            </a:extLst>
          </p:cNvPr>
          <p:cNvSpPr txBox="1"/>
          <p:nvPr/>
        </p:nvSpPr>
        <p:spPr>
          <a:xfrm>
            <a:off x="6824870" y="2533169"/>
            <a:ext cx="29858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State </a:t>
            </a:r>
            <a:r>
              <a:rPr lang="it-IT" sz="3200" dirty="0" err="1"/>
              <a:t>Apparatus</a:t>
            </a:r>
            <a:endParaRPr lang="it-IT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7F2D246-4875-4ABF-9B3A-A4E4A674EAAF}"/>
              </a:ext>
            </a:extLst>
          </p:cNvPr>
          <p:cNvSpPr txBox="1"/>
          <p:nvPr/>
        </p:nvSpPr>
        <p:spPr>
          <a:xfrm>
            <a:off x="738235" y="3244334"/>
            <a:ext cx="150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1938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02AACC5-482C-48DA-8AC5-CC7D3EB0C909}"/>
              </a:ext>
            </a:extLst>
          </p:cNvPr>
          <p:cNvSpPr txBox="1"/>
          <p:nvPr/>
        </p:nvSpPr>
        <p:spPr>
          <a:xfrm>
            <a:off x="2584174" y="3273287"/>
            <a:ext cx="4638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United Front </a:t>
            </a:r>
            <a:r>
              <a:rPr lang="it-IT" dirty="0" err="1"/>
              <a:t>Departments</a:t>
            </a:r>
            <a:r>
              <a:rPr lang="it-IT" dirty="0"/>
              <a:t> of Party Committees </a:t>
            </a:r>
            <a:r>
              <a:rPr lang="it-IT" dirty="0" err="1"/>
              <a:t>created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C8982ED-E8A6-48B0-9C03-54FB9486C42B}"/>
              </a:ext>
            </a:extLst>
          </p:cNvPr>
          <p:cNvSpPr txBox="1"/>
          <p:nvPr/>
        </p:nvSpPr>
        <p:spPr>
          <a:xfrm>
            <a:off x="7566638" y="3273287"/>
            <a:ext cx="150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Absent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435AF1B-44AF-40AB-B090-FC084404A806}"/>
              </a:ext>
            </a:extLst>
          </p:cNvPr>
          <p:cNvSpPr txBox="1"/>
          <p:nvPr/>
        </p:nvSpPr>
        <p:spPr>
          <a:xfrm>
            <a:off x="728870" y="4147872"/>
            <a:ext cx="150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1940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05D45FD-1FCE-4E8C-9199-2786833CA2A5}"/>
              </a:ext>
            </a:extLst>
          </p:cNvPr>
          <p:cNvSpPr txBox="1"/>
          <p:nvPr/>
        </p:nvSpPr>
        <p:spPr>
          <a:xfrm>
            <a:off x="2584173" y="4135061"/>
            <a:ext cx="4638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Central United Front Department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9E87183-4A64-445E-96ED-C2EDF4A382F6}"/>
              </a:ext>
            </a:extLst>
          </p:cNvPr>
          <p:cNvSpPr txBox="1"/>
          <p:nvPr/>
        </p:nvSpPr>
        <p:spPr>
          <a:xfrm>
            <a:off x="728870" y="4762494"/>
            <a:ext cx="150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1944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FB9E24F-C4F8-4967-9B2D-45026BB1137F}"/>
              </a:ext>
            </a:extLst>
          </p:cNvPr>
          <p:cNvSpPr txBox="1"/>
          <p:nvPr/>
        </p:nvSpPr>
        <p:spPr>
          <a:xfrm>
            <a:off x="2584173" y="4659736"/>
            <a:ext cx="4638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Central United Front Department </a:t>
            </a:r>
            <a:r>
              <a:rPr lang="it-IT" dirty="0" err="1"/>
              <a:t>downgraded</a:t>
            </a:r>
            <a:endParaRPr lang="it-IT" dirty="0"/>
          </a:p>
          <a:p>
            <a:r>
              <a:rPr lang="it-IT" dirty="0"/>
              <a:t>to a </a:t>
            </a:r>
            <a:r>
              <a:rPr lang="it-IT" dirty="0" err="1"/>
              <a:t>section</a:t>
            </a:r>
            <a:r>
              <a:rPr lang="it-IT" dirty="0"/>
              <a:t> of the Central Department for Urban Work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E53BF8A-4F8E-493C-98F1-4397D8B958B5}"/>
              </a:ext>
            </a:extLst>
          </p:cNvPr>
          <p:cNvSpPr txBox="1"/>
          <p:nvPr/>
        </p:nvSpPr>
        <p:spPr>
          <a:xfrm>
            <a:off x="7566638" y="4124195"/>
            <a:ext cx="150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Absent</a:t>
            </a:r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BF210B3-167D-4FE8-83FB-4789268FA789}"/>
              </a:ext>
            </a:extLst>
          </p:cNvPr>
          <p:cNvSpPr txBox="1"/>
          <p:nvPr/>
        </p:nvSpPr>
        <p:spPr>
          <a:xfrm>
            <a:off x="7575821" y="4647028"/>
            <a:ext cx="150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Absent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609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D02FC-0EFA-478C-9814-777808D2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The United </a:t>
            </a:r>
            <a:r>
              <a:rPr lang="it-IT" dirty="0" err="1"/>
              <a:t>FronT</a:t>
            </a:r>
            <a:br>
              <a:rPr lang="it-IT" dirty="0"/>
            </a:br>
            <a:r>
              <a:rPr lang="it-IT" sz="1800" dirty="0"/>
              <a:t>A Concept </a:t>
            </a:r>
            <a:r>
              <a:rPr lang="it-IT" sz="1800" dirty="0" err="1"/>
              <a:t>EmbodieD</a:t>
            </a:r>
            <a:endParaRPr lang="it-IT" sz="18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4BCEC79-2DE1-4474-8126-A81ED0D70120}"/>
              </a:ext>
            </a:extLst>
          </p:cNvPr>
          <p:cNvSpPr txBox="1"/>
          <p:nvPr/>
        </p:nvSpPr>
        <p:spPr>
          <a:xfrm>
            <a:off x="1802823" y="2462643"/>
            <a:ext cx="3489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Party </a:t>
            </a:r>
            <a:r>
              <a:rPr lang="it-IT" sz="2400" dirty="0" err="1"/>
              <a:t>Apparatus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43D113E-E76C-4960-8FAC-5F13E24EED0A}"/>
              </a:ext>
            </a:extLst>
          </p:cNvPr>
          <p:cNvSpPr txBox="1"/>
          <p:nvPr/>
        </p:nvSpPr>
        <p:spPr>
          <a:xfrm>
            <a:off x="7655162" y="2390587"/>
            <a:ext cx="2985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State </a:t>
            </a:r>
            <a:r>
              <a:rPr lang="it-IT" sz="2400" dirty="0" err="1"/>
              <a:t>Apparatus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05D45FD-1FCE-4E8C-9199-2786833CA2A5}"/>
              </a:ext>
            </a:extLst>
          </p:cNvPr>
          <p:cNvSpPr txBox="1"/>
          <p:nvPr/>
        </p:nvSpPr>
        <p:spPr>
          <a:xfrm>
            <a:off x="2425148" y="3273287"/>
            <a:ext cx="40286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Mao Zedong </a:t>
            </a:r>
            <a:r>
              <a:rPr lang="it-IT" dirty="0" err="1"/>
              <a:t>conceives</a:t>
            </a:r>
            <a:r>
              <a:rPr lang="it-IT" dirty="0"/>
              <a:t> the </a:t>
            </a:r>
            <a:r>
              <a:rPr lang="it-IT" dirty="0" err="1"/>
              <a:t>creation</a:t>
            </a:r>
            <a:r>
              <a:rPr lang="it-IT" dirty="0"/>
              <a:t> of a </a:t>
            </a:r>
          </a:p>
          <a:p>
            <a:pPr algn="just"/>
            <a:r>
              <a:rPr lang="it-IT" dirty="0" err="1"/>
              <a:t>coalition</a:t>
            </a:r>
            <a:r>
              <a:rPr lang="it-IT" dirty="0"/>
              <a:t> government, </a:t>
            </a:r>
            <a:r>
              <a:rPr lang="it-IT" dirty="0" err="1"/>
              <a:t>asking</a:t>
            </a:r>
            <a:r>
              <a:rPr lang="it-IT" dirty="0"/>
              <a:t> for the support of the </a:t>
            </a:r>
            <a:r>
              <a:rPr lang="it-IT" dirty="0" err="1"/>
              <a:t>Revolutionary</a:t>
            </a:r>
            <a:r>
              <a:rPr lang="it-IT" dirty="0"/>
              <a:t> Committee of the </a:t>
            </a:r>
            <a:r>
              <a:rPr lang="it-IT" dirty="0" err="1"/>
              <a:t>Chinese</a:t>
            </a:r>
            <a:r>
              <a:rPr lang="it-IT" dirty="0"/>
              <a:t> Kuomintang, and the Central Committee of the China Association for </a:t>
            </a:r>
            <a:r>
              <a:rPr lang="it-IT" dirty="0" err="1"/>
              <a:t>Promoting</a:t>
            </a:r>
            <a:r>
              <a:rPr lang="it-IT" dirty="0"/>
              <a:t> Democracy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EDC00EE-F97B-402B-8D4B-52A34C41A4B3}"/>
              </a:ext>
            </a:extLst>
          </p:cNvPr>
          <p:cNvSpPr txBox="1"/>
          <p:nvPr/>
        </p:nvSpPr>
        <p:spPr>
          <a:xfrm>
            <a:off x="817832" y="3273287"/>
            <a:ext cx="150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1948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77202B7-F964-4065-A17B-B328609C5E14}"/>
              </a:ext>
            </a:extLst>
          </p:cNvPr>
          <p:cNvSpPr txBox="1"/>
          <p:nvPr/>
        </p:nvSpPr>
        <p:spPr>
          <a:xfrm>
            <a:off x="8617102" y="3181760"/>
            <a:ext cx="177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00FF12F-6D70-4E00-9E78-F729E9F5345B}"/>
              </a:ext>
            </a:extLst>
          </p:cNvPr>
          <p:cNvSpPr txBox="1"/>
          <p:nvPr/>
        </p:nvSpPr>
        <p:spPr>
          <a:xfrm>
            <a:off x="8617101" y="4087575"/>
            <a:ext cx="177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FE4DFE2-854F-4FB8-9297-BF57C23D220E}"/>
              </a:ext>
            </a:extLst>
          </p:cNvPr>
          <p:cNvSpPr txBox="1"/>
          <p:nvPr/>
        </p:nvSpPr>
        <p:spPr>
          <a:xfrm>
            <a:off x="809788" y="5135217"/>
            <a:ext cx="150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1949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F0B005C-DA74-4F48-B2A8-7DC2CC75E4FC}"/>
              </a:ext>
            </a:extLst>
          </p:cNvPr>
          <p:cNvSpPr txBox="1"/>
          <p:nvPr/>
        </p:nvSpPr>
        <p:spPr>
          <a:xfrm>
            <a:off x="2425148" y="5135217"/>
            <a:ext cx="3856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/>
              <a:t>Creation</a:t>
            </a:r>
            <a:r>
              <a:rPr lang="it-IT" dirty="0"/>
              <a:t> and </a:t>
            </a:r>
            <a:r>
              <a:rPr lang="it-IT" dirty="0" err="1"/>
              <a:t>convening</a:t>
            </a:r>
            <a:r>
              <a:rPr lang="it-IT" dirty="0"/>
              <a:t> of the </a:t>
            </a:r>
            <a:r>
              <a:rPr lang="it-IT" dirty="0" err="1"/>
              <a:t>Chinese</a:t>
            </a:r>
            <a:r>
              <a:rPr lang="it-IT" dirty="0"/>
              <a:t> </a:t>
            </a:r>
            <a:r>
              <a:rPr lang="it-IT" dirty="0" err="1"/>
              <a:t>People’s</a:t>
            </a:r>
            <a:r>
              <a:rPr lang="it-IT" dirty="0"/>
              <a:t> </a:t>
            </a:r>
            <a:r>
              <a:rPr lang="it-IT" dirty="0" err="1"/>
              <a:t>Political</a:t>
            </a:r>
            <a:r>
              <a:rPr lang="it-IT" dirty="0"/>
              <a:t> Consultative Conference</a:t>
            </a:r>
          </a:p>
        </p:txBody>
      </p:sp>
    </p:spTree>
    <p:extLst>
      <p:ext uri="{BB962C8B-B14F-4D97-AF65-F5344CB8AC3E}">
        <p14:creationId xmlns:p14="http://schemas.microsoft.com/office/powerpoint/2010/main" val="251268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D02FC-0EFA-478C-9814-777808D28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58053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it-IT" dirty="0"/>
              <a:t>Birth and Development of a tripartite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structure</a:t>
            </a:r>
            <a:br>
              <a:rPr lang="it-IT" dirty="0"/>
            </a:br>
            <a:r>
              <a:rPr lang="it-IT" sz="2000" dirty="0"/>
              <a:t>1948 - 2018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4BCEC79-2DE1-4474-8126-A81ED0D70120}"/>
              </a:ext>
            </a:extLst>
          </p:cNvPr>
          <p:cNvSpPr txBox="1"/>
          <p:nvPr/>
        </p:nvSpPr>
        <p:spPr>
          <a:xfrm>
            <a:off x="2262059" y="2528854"/>
            <a:ext cx="7729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id="{932A1425-F154-40B2-84C5-9606344054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191146"/>
              </p:ext>
            </p:extLst>
          </p:nvPr>
        </p:nvGraphicFramePr>
        <p:xfrm>
          <a:off x="2200213" y="2153412"/>
          <a:ext cx="7729728" cy="4855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7752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D02FC-0EFA-478C-9814-777808D2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Constitution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of the </a:t>
            </a:r>
            <a:r>
              <a:rPr lang="it-IT" dirty="0" err="1"/>
              <a:t>Chinese</a:t>
            </a:r>
            <a:r>
              <a:rPr lang="it-IT" dirty="0"/>
              <a:t> </a:t>
            </a:r>
            <a:r>
              <a:rPr lang="it-IT" dirty="0" err="1"/>
              <a:t>People’s</a:t>
            </a:r>
            <a:r>
              <a:rPr lang="it-IT" dirty="0"/>
              <a:t> </a:t>
            </a:r>
            <a:r>
              <a:rPr lang="it-IT" dirty="0" err="1"/>
              <a:t>Political</a:t>
            </a:r>
            <a:r>
              <a:rPr lang="it-IT" dirty="0"/>
              <a:t> Consultative Conference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445FAC5-E803-4BEF-A5EA-EF907EFDE743}"/>
              </a:ext>
            </a:extLst>
          </p:cNvPr>
          <p:cNvSpPr txBox="1"/>
          <p:nvPr/>
        </p:nvSpPr>
        <p:spPr>
          <a:xfrm>
            <a:off x="2231137" y="2584174"/>
            <a:ext cx="77297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1954 Common Program of the </a:t>
            </a:r>
            <a:r>
              <a:rPr lang="it-IT" sz="2400" b="1" dirty="0" err="1"/>
              <a:t>Chinese</a:t>
            </a:r>
            <a:r>
              <a:rPr lang="it-IT" sz="2400" b="1" dirty="0"/>
              <a:t> </a:t>
            </a:r>
            <a:r>
              <a:rPr lang="it-IT" sz="2400" b="1" dirty="0" err="1"/>
              <a:t>People’s</a:t>
            </a:r>
            <a:r>
              <a:rPr lang="it-IT" sz="2400" b="1" dirty="0"/>
              <a:t> </a:t>
            </a:r>
            <a:r>
              <a:rPr lang="it-IT" sz="2400" b="1" dirty="0" err="1"/>
              <a:t>Political</a:t>
            </a:r>
            <a:r>
              <a:rPr lang="it-IT" sz="2400" b="1" dirty="0"/>
              <a:t> Consultative Conference</a:t>
            </a:r>
          </a:p>
          <a:p>
            <a:pPr algn="ctr"/>
            <a:endParaRPr lang="it-IT" sz="2400" b="1" dirty="0"/>
          </a:p>
          <a:p>
            <a:pPr algn="just"/>
            <a:r>
              <a:rPr lang="it-IT" sz="2400" dirty="0" err="1"/>
              <a:t>Document</a:t>
            </a:r>
            <a:r>
              <a:rPr lang="it-IT" sz="2400" dirty="0"/>
              <a:t> </a:t>
            </a:r>
            <a:r>
              <a:rPr lang="it-IT" sz="2400" dirty="0" err="1"/>
              <a:t>distinct</a:t>
            </a:r>
            <a:r>
              <a:rPr lang="it-IT" sz="2400" dirty="0"/>
              <a:t> from the </a:t>
            </a:r>
            <a:r>
              <a:rPr lang="it-IT" sz="2400" dirty="0" err="1"/>
              <a:t>Constitution</a:t>
            </a:r>
            <a:r>
              <a:rPr lang="it-IT" sz="2400" dirty="0"/>
              <a:t> of the </a:t>
            </a:r>
            <a:r>
              <a:rPr lang="it-IT" sz="2400" dirty="0" err="1"/>
              <a:t>Communist</a:t>
            </a:r>
            <a:r>
              <a:rPr lang="it-IT" sz="2400" dirty="0"/>
              <a:t> Party of China, and the </a:t>
            </a:r>
            <a:r>
              <a:rPr lang="it-IT" sz="2400" dirty="0" err="1"/>
              <a:t>Constitution</a:t>
            </a:r>
            <a:r>
              <a:rPr lang="it-IT" sz="2400" dirty="0"/>
              <a:t> of the </a:t>
            </a:r>
            <a:r>
              <a:rPr lang="it-IT" sz="2400" dirty="0" err="1"/>
              <a:t>People’s</a:t>
            </a:r>
            <a:r>
              <a:rPr lang="it-IT" sz="2400" dirty="0"/>
              <a:t> Republic of China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 err="1"/>
              <a:t>Amended</a:t>
            </a:r>
            <a:r>
              <a:rPr lang="it-IT" sz="2400" dirty="0"/>
              <a:t> </a:t>
            </a:r>
            <a:r>
              <a:rPr lang="it-IT" sz="2400" dirty="0" err="1"/>
              <a:t>at</a:t>
            </a:r>
            <a:r>
              <a:rPr lang="it-IT" sz="2400" dirty="0"/>
              <a:t> </a:t>
            </a:r>
            <a:r>
              <a:rPr lang="it-IT" sz="2400" dirty="0" err="1"/>
              <a:t>every</a:t>
            </a:r>
            <a:r>
              <a:rPr lang="it-IT" sz="2400" dirty="0"/>
              <a:t> major </a:t>
            </a:r>
            <a:r>
              <a:rPr lang="it-IT" sz="2400" dirty="0" err="1"/>
              <a:t>juncture</a:t>
            </a:r>
            <a:r>
              <a:rPr lang="it-IT" sz="2400" dirty="0"/>
              <a:t> of </a:t>
            </a:r>
            <a:r>
              <a:rPr lang="it-IT" sz="2400" dirty="0" err="1"/>
              <a:t>China’s</a:t>
            </a:r>
            <a:r>
              <a:rPr lang="it-IT" sz="2400" dirty="0"/>
              <a:t> </a:t>
            </a:r>
            <a:r>
              <a:rPr lang="it-IT" sz="2400" dirty="0" err="1"/>
              <a:t>political</a:t>
            </a:r>
            <a:r>
              <a:rPr lang="it-IT" sz="2400" dirty="0"/>
              <a:t> and </a:t>
            </a:r>
            <a:r>
              <a:rPr lang="it-IT" sz="2400" dirty="0" err="1"/>
              <a:t>institutional</a:t>
            </a:r>
            <a:r>
              <a:rPr lang="it-IT" sz="2400" dirty="0"/>
              <a:t> </a:t>
            </a:r>
            <a:r>
              <a:rPr lang="it-IT" sz="2400" dirty="0" err="1"/>
              <a:t>development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7102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D02FC-0EFA-478C-9814-777808D2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The 2018 </a:t>
            </a:r>
            <a:r>
              <a:rPr lang="it-IT" dirty="0" err="1"/>
              <a:t>Constitution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of the CPPCC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5661E95-E4F7-4D2D-83C2-393DAC1BFC35}"/>
              </a:ext>
            </a:extLst>
          </p:cNvPr>
          <p:cNvSpPr txBox="1"/>
          <p:nvPr/>
        </p:nvSpPr>
        <p:spPr>
          <a:xfrm>
            <a:off x="2138371" y="2580930"/>
            <a:ext cx="77297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Sets </a:t>
            </a:r>
            <a:r>
              <a:rPr lang="it-IT" dirty="0" err="1"/>
              <a:t>forth</a:t>
            </a:r>
            <a:r>
              <a:rPr lang="it-IT" dirty="0"/>
              <a:t> the </a:t>
            </a:r>
            <a:r>
              <a:rPr lang="it-IT" dirty="0" err="1"/>
              <a:t>developmental</a:t>
            </a:r>
            <a:r>
              <a:rPr lang="it-IT" dirty="0"/>
              <a:t> goals and normative </a:t>
            </a:r>
            <a:r>
              <a:rPr lang="it-IT" dirty="0" err="1"/>
              <a:t>principles</a:t>
            </a:r>
            <a:r>
              <a:rPr lang="it-IT" dirty="0"/>
              <a:t> </a:t>
            </a:r>
            <a:r>
              <a:rPr lang="it-IT" dirty="0" err="1"/>
              <a:t>guiding</a:t>
            </a:r>
            <a:r>
              <a:rPr lang="it-IT" dirty="0"/>
              <a:t> the action of the </a:t>
            </a:r>
            <a:r>
              <a:rPr lang="it-IT" dirty="0" err="1"/>
              <a:t>Political</a:t>
            </a:r>
            <a:r>
              <a:rPr lang="it-IT" dirty="0"/>
              <a:t>-Consultative Conference, and </a:t>
            </a:r>
            <a:r>
              <a:rPr lang="it-IT" dirty="0" err="1"/>
              <a:t>shared</a:t>
            </a:r>
            <a:r>
              <a:rPr lang="it-IT" dirty="0"/>
              <a:t> with the </a:t>
            </a:r>
            <a:r>
              <a:rPr lang="it-IT" dirty="0" err="1"/>
              <a:t>Chinese</a:t>
            </a:r>
            <a:r>
              <a:rPr lang="it-IT" dirty="0"/>
              <a:t> </a:t>
            </a:r>
            <a:r>
              <a:rPr lang="it-IT" dirty="0" err="1"/>
              <a:t>Communist</a:t>
            </a:r>
            <a:r>
              <a:rPr lang="it-IT" dirty="0"/>
              <a:t> Party and the State </a:t>
            </a:r>
            <a:r>
              <a:rPr lang="it-IT" dirty="0" err="1"/>
              <a:t>apparatus</a:t>
            </a:r>
            <a:r>
              <a:rPr lang="it-IT" dirty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err="1"/>
              <a:t>Defines</a:t>
            </a:r>
            <a:r>
              <a:rPr lang="it-IT" dirty="0"/>
              <a:t> and </a:t>
            </a:r>
            <a:r>
              <a:rPr lang="it-IT" dirty="0" err="1"/>
              <a:t>regulates</a:t>
            </a:r>
            <a:r>
              <a:rPr lang="it-IT" dirty="0"/>
              <a:t> the relations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Political</a:t>
            </a:r>
            <a:r>
              <a:rPr lang="it-IT" dirty="0"/>
              <a:t>-Consultative Conference, the </a:t>
            </a:r>
            <a:r>
              <a:rPr lang="it-IT" dirty="0" err="1"/>
              <a:t>Constitution</a:t>
            </a:r>
            <a:r>
              <a:rPr lang="it-IT" dirty="0"/>
              <a:t> of the </a:t>
            </a:r>
            <a:r>
              <a:rPr lang="it-IT" dirty="0" err="1"/>
              <a:t>Communist</a:t>
            </a:r>
            <a:r>
              <a:rPr lang="it-IT" dirty="0"/>
              <a:t> Party of China, and the State </a:t>
            </a:r>
            <a:r>
              <a:rPr lang="it-IT" dirty="0" err="1"/>
              <a:t>Apparatus</a:t>
            </a:r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err="1"/>
              <a:t>Specifies</a:t>
            </a:r>
            <a:r>
              <a:rPr lang="it-IT" dirty="0"/>
              <a:t> </a:t>
            </a:r>
            <a:r>
              <a:rPr lang="it-IT" dirty="0" err="1"/>
              <a:t>how</a:t>
            </a:r>
            <a:r>
              <a:rPr lang="it-IT" dirty="0"/>
              <a:t> the </a:t>
            </a:r>
            <a:r>
              <a:rPr lang="it-IT" dirty="0" err="1"/>
              <a:t>Political</a:t>
            </a:r>
            <a:r>
              <a:rPr lang="it-IT" dirty="0"/>
              <a:t>-Consultative Conference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contribute</a:t>
            </a:r>
            <a:r>
              <a:rPr lang="it-IT" dirty="0"/>
              <a:t> to </a:t>
            </a:r>
            <a:r>
              <a:rPr lang="it-IT" dirty="0" err="1"/>
              <a:t>achieving</a:t>
            </a:r>
            <a:r>
              <a:rPr lang="it-IT" dirty="0"/>
              <a:t> the </a:t>
            </a:r>
            <a:r>
              <a:rPr lang="it-IT" dirty="0" err="1"/>
              <a:t>developmental</a:t>
            </a:r>
            <a:r>
              <a:rPr lang="it-IT" dirty="0"/>
              <a:t> goals set by General </a:t>
            </a:r>
            <a:r>
              <a:rPr lang="it-IT" dirty="0" err="1"/>
              <a:t>Secretary</a:t>
            </a:r>
            <a:r>
              <a:rPr lang="it-IT" dirty="0"/>
              <a:t> </a:t>
            </a:r>
            <a:r>
              <a:rPr lang="it-IT" dirty="0" err="1"/>
              <a:t>Xi</a:t>
            </a:r>
            <a:r>
              <a:rPr lang="it-IT" dirty="0"/>
              <a:t> Jinping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err="1"/>
              <a:t>Defines</a:t>
            </a:r>
            <a:r>
              <a:rPr lang="it-IT" dirty="0"/>
              <a:t> multi-party </a:t>
            </a:r>
            <a:r>
              <a:rPr lang="it-IT" dirty="0" err="1"/>
              <a:t>cooperation</a:t>
            </a:r>
            <a:r>
              <a:rPr lang="it-IT" dirty="0"/>
              <a:t> and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consultation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“</a:t>
            </a:r>
            <a:r>
              <a:rPr lang="it-IT" dirty="0" err="1"/>
              <a:t>basic</a:t>
            </a:r>
            <a:r>
              <a:rPr lang="it-IT" dirty="0"/>
              <a:t> </a:t>
            </a:r>
            <a:r>
              <a:rPr lang="it-IT" dirty="0" err="1"/>
              <a:t>political</a:t>
            </a:r>
            <a:r>
              <a:rPr lang="it-IT" dirty="0"/>
              <a:t> system” of China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err="1"/>
              <a:t>Defines</a:t>
            </a:r>
            <a:r>
              <a:rPr lang="it-IT" dirty="0"/>
              <a:t> the </a:t>
            </a:r>
            <a:r>
              <a:rPr lang="it-IT" dirty="0" err="1"/>
              <a:t>sometimes</a:t>
            </a:r>
            <a:r>
              <a:rPr lang="it-IT" dirty="0"/>
              <a:t> </a:t>
            </a:r>
            <a:r>
              <a:rPr lang="it-IT" dirty="0" err="1"/>
              <a:t>controversial</a:t>
            </a:r>
            <a:r>
              <a:rPr lang="it-IT" dirty="0"/>
              <a:t> concept of «Consultative Democracy»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err="1"/>
              <a:t>Regulates</a:t>
            </a:r>
            <a:r>
              <a:rPr lang="it-IT" dirty="0"/>
              <a:t> the relations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Political</a:t>
            </a:r>
            <a:r>
              <a:rPr lang="it-IT" dirty="0"/>
              <a:t>-Consultative Conference, the 8 </a:t>
            </a:r>
            <a:r>
              <a:rPr lang="it-IT" dirty="0" err="1"/>
              <a:t>democratic</a:t>
            </a:r>
            <a:r>
              <a:rPr lang="it-IT" dirty="0"/>
              <a:t> </a:t>
            </a:r>
            <a:r>
              <a:rPr lang="it-IT" dirty="0" err="1"/>
              <a:t>political</a:t>
            </a:r>
            <a:r>
              <a:rPr lang="it-IT" dirty="0"/>
              <a:t> parties, and </a:t>
            </a:r>
            <a:r>
              <a:rPr lang="it-IT" dirty="0" err="1"/>
              <a:t>persons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affiliated</a:t>
            </a:r>
            <a:r>
              <a:rPr lang="it-IT" dirty="0"/>
              <a:t> to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political</a:t>
            </a:r>
            <a:r>
              <a:rPr lang="it-IT" dirty="0"/>
              <a:t> party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867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D02FC-0EFA-478C-9814-777808D2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The </a:t>
            </a:r>
            <a:r>
              <a:rPr lang="it-IT" dirty="0" err="1"/>
              <a:t>Chinese</a:t>
            </a:r>
            <a:r>
              <a:rPr lang="it-IT" dirty="0"/>
              <a:t> </a:t>
            </a:r>
            <a:r>
              <a:rPr lang="it-IT" dirty="0" err="1"/>
              <a:t>People’s</a:t>
            </a:r>
            <a:r>
              <a:rPr lang="it-IT" dirty="0"/>
              <a:t> </a:t>
            </a:r>
            <a:r>
              <a:rPr lang="it-IT" dirty="0" err="1"/>
              <a:t>Political</a:t>
            </a:r>
            <a:r>
              <a:rPr lang="it-IT" dirty="0"/>
              <a:t> Consultative Conference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4BCEC79-2DE1-4474-8126-A81ED0D70120}"/>
              </a:ext>
            </a:extLst>
          </p:cNvPr>
          <p:cNvSpPr txBox="1"/>
          <p:nvPr/>
        </p:nvSpPr>
        <p:spPr>
          <a:xfrm>
            <a:off x="2262059" y="2528854"/>
            <a:ext cx="77297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400" dirty="0" err="1"/>
              <a:t>Institutional</a:t>
            </a:r>
            <a:r>
              <a:rPr lang="it-IT" sz="2400" dirty="0"/>
              <a:t> </a:t>
            </a:r>
            <a:r>
              <a:rPr lang="it-IT" sz="2400" dirty="0" err="1"/>
              <a:t>embodiment</a:t>
            </a:r>
            <a:r>
              <a:rPr lang="it-IT" sz="2400" dirty="0"/>
              <a:t> of the United Front </a:t>
            </a:r>
            <a:r>
              <a:rPr lang="it-IT" sz="2400" dirty="0" err="1"/>
              <a:t>principle</a:t>
            </a: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Organization </a:t>
            </a:r>
            <a:r>
              <a:rPr lang="it-IT" sz="2400" dirty="0" err="1"/>
              <a:t>subordinated</a:t>
            </a:r>
            <a:r>
              <a:rPr lang="it-IT" sz="2400" dirty="0"/>
              <a:t> to the leadership of the </a:t>
            </a:r>
            <a:r>
              <a:rPr lang="it-IT" sz="2400" dirty="0" err="1"/>
              <a:t>Communist</a:t>
            </a:r>
            <a:r>
              <a:rPr lang="it-IT" sz="2400" dirty="0"/>
              <a:t> Party of China, and to the </a:t>
            </a:r>
            <a:r>
              <a:rPr lang="it-IT" sz="2400" dirty="0" err="1"/>
              <a:t>Constitution</a:t>
            </a:r>
            <a:r>
              <a:rPr lang="it-IT" sz="2400" dirty="0"/>
              <a:t> of the State, </a:t>
            </a:r>
            <a:r>
              <a:rPr lang="it-IT" sz="2400" dirty="0" err="1"/>
              <a:t>yet</a:t>
            </a:r>
            <a:r>
              <a:rPr lang="it-IT" sz="2400" dirty="0"/>
              <a:t> </a:t>
            </a:r>
            <a:r>
              <a:rPr lang="it-IT" sz="2400" dirty="0" err="1"/>
              <a:t>autonomous</a:t>
            </a:r>
            <a:r>
              <a:rPr lang="it-IT" sz="2400" dirty="0"/>
              <a:t> from the Party and the State apparata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The sole forum for multi-party </a:t>
            </a:r>
            <a:r>
              <a:rPr lang="it-IT" sz="2400" dirty="0" err="1"/>
              <a:t>cooperation</a:t>
            </a:r>
            <a:r>
              <a:rPr lang="it-IT" sz="2400" dirty="0"/>
              <a:t> and </a:t>
            </a:r>
            <a:r>
              <a:rPr lang="it-IT" sz="2400" dirty="0" err="1"/>
              <a:t>political</a:t>
            </a:r>
            <a:r>
              <a:rPr lang="it-IT" sz="2400" dirty="0"/>
              <a:t> </a:t>
            </a:r>
            <a:r>
              <a:rPr lang="it-IT" sz="2400" dirty="0" err="1"/>
              <a:t>consultation</a:t>
            </a:r>
            <a:r>
              <a:rPr lang="it-IT" sz="2400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An </a:t>
            </a:r>
            <a:r>
              <a:rPr lang="it-IT" sz="2400" dirty="0" err="1"/>
              <a:t>important</a:t>
            </a:r>
            <a:r>
              <a:rPr lang="it-IT" sz="2400" dirty="0"/>
              <a:t> component of </a:t>
            </a:r>
            <a:r>
              <a:rPr lang="it-IT" sz="2400" dirty="0" err="1"/>
              <a:t>China’s</a:t>
            </a:r>
            <a:r>
              <a:rPr lang="it-IT" sz="2400" dirty="0"/>
              <a:t> </a:t>
            </a:r>
            <a:r>
              <a:rPr lang="it-IT" sz="2400" dirty="0" err="1"/>
              <a:t>domestic</a:t>
            </a:r>
            <a:r>
              <a:rPr lang="it-IT" sz="2400" dirty="0"/>
              <a:t> and </a:t>
            </a:r>
            <a:r>
              <a:rPr lang="it-IT" sz="2400" dirty="0" err="1"/>
              <a:t>transnational</a:t>
            </a:r>
            <a:r>
              <a:rPr lang="it-IT" sz="2400" dirty="0"/>
              <a:t> governance</a:t>
            </a:r>
          </a:p>
        </p:txBody>
      </p:sp>
    </p:spTree>
    <p:extLst>
      <p:ext uri="{BB962C8B-B14F-4D97-AF65-F5344CB8AC3E}">
        <p14:creationId xmlns:p14="http://schemas.microsoft.com/office/powerpoint/2010/main" val="4180041337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TM10001115[[fn=Compatto]]</Template>
  <TotalTime>136</TotalTime>
  <Words>580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Pacco</vt:lpstr>
      <vt:lpstr>  Socialist Democracy in China: The Constitution of the Political-Consultative Conference </vt:lpstr>
      <vt:lpstr>The United Front  Genesis of the Concept</vt:lpstr>
      <vt:lpstr>The United Front Adaptation to the Chinese Context and Evolution</vt:lpstr>
      <vt:lpstr>The United FronT A Concept EmbodieD</vt:lpstr>
      <vt:lpstr>The United FronT A Concept EmbodieD</vt:lpstr>
      <vt:lpstr>Birth and Development of a tripartite constitutional structure 1948 - 2018</vt:lpstr>
      <vt:lpstr>The Constitution  of the Chinese People’s Political Consultative Conference</vt:lpstr>
      <vt:lpstr>The 2018 Constitution  of the CPPCC</vt:lpstr>
      <vt:lpstr>The Chinese People’s Political Consultative Conference</vt:lpstr>
      <vt:lpstr>The Issue of REplicability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Methodology  The Democratic Constitution of Illiberal States—An Empirical Approach to Theorizing Popular Participation, Representation and Constitutional Reform in Cuba</dc:title>
  <dc:creator>Flora Sapio sapio</dc:creator>
  <cp:lastModifiedBy>Flora Sapio sapio</cp:lastModifiedBy>
  <cp:revision>14</cp:revision>
  <dcterms:created xsi:type="dcterms:W3CDTF">2019-02-09T09:04:42Z</dcterms:created>
  <dcterms:modified xsi:type="dcterms:W3CDTF">2019-02-09T20:07:09Z</dcterms:modified>
</cp:coreProperties>
</file>