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6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76675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572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0372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6154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2821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9433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4179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9783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3696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507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8653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0020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806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11" name="Shape 11"/>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0" name="Shape 30"/>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7"/>
            <a:ext cx="8229600" cy="11414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460499"/>
            <a:ext cx="8229600" cy="3465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w148@p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jm513@p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347450" y="865125"/>
            <a:ext cx="8620800" cy="1684199"/>
          </a:xfrm>
          <a:prstGeom prst="rect">
            <a:avLst/>
          </a:prstGeom>
        </p:spPr>
        <p:txBody>
          <a:bodyPr lIns="91425" tIns="91425" rIns="91425" bIns="91425" anchor="b" anchorCtr="0">
            <a:noAutofit/>
          </a:bodyPr>
          <a:lstStyle/>
          <a:p>
            <a:pPr lvl="0" rtl="0">
              <a:spcBef>
                <a:spcPts val="0"/>
              </a:spcBef>
              <a:buNone/>
            </a:pPr>
            <a:r>
              <a:rPr lang="en" sz="2400">
                <a:latin typeface="Ubuntu"/>
                <a:ea typeface="Ubuntu"/>
                <a:cs typeface="Ubuntu"/>
                <a:sym typeface="Ubuntu"/>
              </a:rPr>
              <a:t>Rhetorical Dynamics of Strategic Framing in Shaping Social Movement Personae </a:t>
            </a:r>
          </a:p>
          <a:p>
            <a:pPr lvl="0" rtl="0">
              <a:spcBef>
                <a:spcPts val="0"/>
              </a:spcBef>
              <a:buNone/>
            </a:pPr>
            <a:endParaRPr sz="2400"/>
          </a:p>
          <a:p>
            <a:pPr lvl="0" algn="r" rtl="0">
              <a:spcBef>
                <a:spcPts val="0"/>
              </a:spcBef>
              <a:buNone/>
            </a:pPr>
            <a:r>
              <a:rPr lang="en" sz="1600" b="0">
                <a:latin typeface="Ubuntu"/>
                <a:ea typeface="Ubuntu"/>
                <a:cs typeface="Ubuntu"/>
                <a:sym typeface="Ubuntu"/>
              </a:rPr>
              <a:t>Analyzing Metaphors of “Revolution” and “Movement” in 2014 Hong Kong Protests</a:t>
            </a:r>
          </a:p>
        </p:txBody>
      </p:sp>
      <p:sp>
        <p:nvSpPr>
          <p:cNvPr id="36" name="Shape 36"/>
          <p:cNvSpPr txBox="1">
            <a:spLocks noGrp="1"/>
          </p:cNvSpPr>
          <p:nvPr>
            <p:ph type="subTitle" idx="1"/>
          </p:nvPr>
        </p:nvSpPr>
        <p:spPr>
          <a:xfrm>
            <a:off x="747500" y="2633897"/>
            <a:ext cx="7820699" cy="1486200"/>
          </a:xfrm>
          <a:prstGeom prst="rect">
            <a:avLst/>
          </a:prstGeom>
        </p:spPr>
        <p:txBody>
          <a:bodyPr lIns="91425" tIns="91425" rIns="91425" bIns="91425" anchor="ctr" anchorCtr="0">
            <a:noAutofit/>
          </a:bodyPr>
          <a:lstStyle/>
          <a:p>
            <a:pPr rtl="0">
              <a:spcBef>
                <a:spcPts val="0"/>
              </a:spcBef>
              <a:buNone/>
            </a:pPr>
            <a:endParaRPr sz="2400" dirty="0">
              <a:latin typeface="Ubuntu"/>
              <a:ea typeface="Ubuntu"/>
              <a:cs typeface="Ubuntu"/>
              <a:sym typeface="Ubuntu"/>
            </a:endParaRPr>
          </a:p>
          <a:p>
            <a:pPr lvl="0" rtl="0">
              <a:spcBef>
                <a:spcPts val="0"/>
              </a:spcBef>
              <a:buClr>
                <a:schemeClr val="dk1"/>
              </a:buClr>
              <a:buSzPct val="61111"/>
              <a:buFont typeface="Arial"/>
              <a:buNone/>
            </a:pPr>
            <a:r>
              <a:rPr lang="en" sz="1600" dirty="0">
                <a:latin typeface="Ubuntu"/>
                <a:ea typeface="Ubuntu"/>
                <a:cs typeface="Ubuntu"/>
                <a:sym typeface="Ubuntu"/>
              </a:rPr>
              <a:t>Keren </a:t>
            </a:r>
            <a:r>
              <a:rPr lang="en" sz="1600" dirty="0" smtClean="0">
                <a:latin typeface="Ubuntu"/>
                <a:ea typeface="Ubuntu"/>
                <a:cs typeface="Ubuntu"/>
                <a:sym typeface="Ubuntu"/>
              </a:rPr>
              <a:t>Wang </a:t>
            </a:r>
            <a:r>
              <a:rPr lang="en" sz="1600" dirty="0">
                <a:latin typeface="Ubuntu"/>
                <a:ea typeface="Ubuntu"/>
                <a:cs typeface="Ubuntu"/>
                <a:sym typeface="Ubuntu"/>
              </a:rPr>
              <a:t>	</a:t>
            </a:r>
            <a:r>
              <a:rPr lang="en" sz="1600" dirty="0" smtClean="0">
                <a:latin typeface="Ubuntu"/>
                <a:ea typeface="Ubuntu"/>
                <a:cs typeface="Ubuntu"/>
                <a:sym typeface="Ubuntu"/>
              </a:rPr>
              <a:t>–  </a:t>
            </a:r>
            <a:r>
              <a:rPr lang="en" sz="1400" b="0" dirty="0" smtClean="0">
                <a:latin typeface="Ubuntu"/>
                <a:ea typeface="Ubuntu"/>
                <a:cs typeface="Ubuntu"/>
                <a:sym typeface="Ubuntu"/>
              </a:rPr>
              <a:t>Penn </a:t>
            </a:r>
            <a:r>
              <a:rPr lang="en" sz="1400" b="0" dirty="0">
                <a:latin typeface="Ubuntu"/>
                <a:ea typeface="Ubuntu"/>
                <a:cs typeface="Ubuntu"/>
                <a:sym typeface="Ubuntu"/>
              </a:rPr>
              <a:t>State University</a:t>
            </a:r>
            <a:r>
              <a:rPr lang="en" sz="1400" b="0" dirty="0" smtClean="0">
                <a:latin typeface="Ubuntu"/>
                <a:ea typeface="Ubuntu"/>
                <a:cs typeface="Ubuntu"/>
                <a:sym typeface="Ubuntu"/>
              </a:rPr>
              <a:t>,</a:t>
            </a:r>
            <a:r>
              <a:rPr lang="en" sz="1400" dirty="0" smtClean="0">
                <a:latin typeface="Ubuntu"/>
                <a:ea typeface="Ubuntu"/>
                <a:cs typeface="Ubuntu"/>
                <a:sym typeface="Ubuntu"/>
              </a:rPr>
              <a:t> </a:t>
            </a:r>
            <a:r>
              <a:rPr lang="en" sz="1400" b="0" u="sng" dirty="0">
                <a:solidFill>
                  <a:srgbClr val="CCCCCC"/>
                </a:solidFill>
                <a:latin typeface="Ubuntu"/>
                <a:ea typeface="Ubuntu"/>
                <a:cs typeface="Ubuntu"/>
                <a:sym typeface="Ubuntu"/>
                <a:hlinkClick r:id="rId3"/>
              </a:rPr>
              <a:t>kuw148@psu.edu</a:t>
            </a:r>
            <a:r>
              <a:rPr lang="en" sz="1400" b="0" dirty="0">
                <a:solidFill>
                  <a:srgbClr val="CCCCCC"/>
                </a:solidFill>
                <a:latin typeface="Ubuntu"/>
                <a:ea typeface="Ubuntu"/>
                <a:cs typeface="Ubuntu"/>
                <a:sym typeface="Ubuntu"/>
              </a:rPr>
              <a:t>  </a:t>
            </a:r>
          </a:p>
          <a:p>
            <a:pPr lvl="0" rtl="0">
              <a:spcBef>
                <a:spcPts val="0"/>
              </a:spcBef>
              <a:buNone/>
            </a:pPr>
            <a:r>
              <a:rPr lang="en" sz="1600" dirty="0">
                <a:latin typeface="Ubuntu"/>
                <a:ea typeface="Ubuntu"/>
                <a:cs typeface="Ubuntu"/>
                <a:sym typeface="Ubuntu"/>
              </a:rPr>
              <a:t>Dominic Manthey </a:t>
            </a:r>
            <a:r>
              <a:rPr lang="en" sz="1600" dirty="0" smtClean="0">
                <a:latin typeface="Ubuntu"/>
                <a:ea typeface="Ubuntu"/>
                <a:cs typeface="Ubuntu"/>
                <a:sym typeface="Ubuntu"/>
              </a:rPr>
              <a:t>	–  </a:t>
            </a:r>
            <a:r>
              <a:rPr lang="en" sz="1400" b="0" dirty="0" smtClean="0">
                <a:latin typeface="Ubuntu"/>
                <a:ea typeface="Ubuntu"/>
                <a:cs typeface="Ubuntu"/>
                <a:sym typeface="Ubuntu"/>
              </a:rPr>
              <a:t>Penn </a:t>
            </a:r>
            <a:r>
              <a:rPr lang="en" sz="1400" b="0" dirty="0">
                <a:latin typeface="Ubuntu"/>
                <a:ea typeface="Ubuntu"/>
                <a:cs typeface="Ubuntu"/>
                <a:sym typeface="Ubuntu"/>
              </a:rPr>
              <a:t>State </a:t>
            </a:r>
            <a:r>
              <a:rPr lang="en" sz="1400" b="0" dirty="0" smtClean="0">
                <a:latin typeface="Ubuntu"/>
                <a:ea typeface="Ubuntu"/>
                <a:cs typeface="Ubuntu"/>
                <a:sym typeface="Ubuntu"/>
              </a:rPr>
              <a:t>University,</a:t>
            </a:r>
            <a:r>
              <a:rPr lang="en" sz="1400" dirty="0">
                <a:latin typeface="Ubuntu"/>
                <a:ea typeface="Ubuntu"/>
                <a:cs typeface="Ubuntu"/>
                <a:sym typeface="Ubuntu"/>
              </a:rPr>
              <a:t> </a:t>
            </a:r>
            <a:r>
              <a:rPr lang="en" sz="1400" b="0" u="sng" dirty="0" smtClean="0">
                <a:solidFill>
                  <a:srgbClr val="CCCCCC"/>
                </a:solidFill>
                <a:latin typeface="Ubuntu"/>
                <a:ea typeface="Ubuntu"/>
                <a:cs typeface="Ubuntu"/>
                <a:sym typeface="Ubuntu"/>
                <a:hlinkClick r:id="rId4"/>
              </a:rPr>
              <a:t>djm513@psu.edu</a:t>
            </a:r>
            <a:r>
              <a:rPr lang="en" sz="1400" b="0" dirty="0" smtClean="0">
                <a:solidFill>
                  <a:srgbClr val="CCCCCC"/>
                </a:solidFill>
                <a:latin typeface="Ubuntu"/>
                <a:ea typeface="Ubuntu"/>
                <a:cs typeface="Ubuntu"/>
                <a:sym typeface="Ubuntu"/>
              </a:rPr>
              <a:t> </a:t>
            </a:r>
            <a:endParaRPr lang="en" sz="1400" b="0" dirty="0">
              <a:solidFill>
                <a:srgbClr val="CCCCCC"/>
              </a:solidFill>
              <a:latin typeface="Ubuntu"/>
              <a:ea typeface="Ubuntu"/>
              <a:cs typeface="Ubuntu"/>
              <a:sym typeface="Ubuntu"/>
            </a:endParaRPr>
          </a:p>
          <a:p>
            <a:pPr lvl="0" rtl="0">
              <a:spcBef>
                <a:spcPts val="0"/>
              </a:spcBef>
              <a:buNone/>
            </a:pPr>
            <a:endParaRPr sz="1400" b="0" dirty="0">
              <a:latin typeface="Ubuntu"/>
              <a:ea typeface="Ubuntu"/>
              <a:cs typeface="Ubuntu"/>
              <a:sym typeface="Ubuntu"/>
            </a:endParaRPr>
          </a:p>
        </p:txBody>
      </p:sp>
      <p:cxnSp>
        <p:nvCxnSpPr>
          <p:cNvPr id="37" name="Shape 37"/>
          <p:cNvCxnSpPr/>
          <p:nvPr/>
        </p:nvCxnSpPr>
        <p:spPr>
          <a:xfrm>
            <a:off x="681750" y="2077225"/>
            <a:ext cx="7780499" cy="0"/>
          </a:xfrm>
          <a:prstGeom prst="straightConnector1">
            <a:avLst/>
          </a:prstGeom>
          <a:noFill/>
          <a:ln w="19050" cap="flat" cmpd="sng">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549350" y="1071750"/>
            <a:ext cx="8001000" cy="3000000"/>
          </a:xfrm>
          <a:prstGeom prst="rect">
            <a:avLst/>
          </a:prstGeom>
          <a:noFill/>
          <a:ln>
            <a:noFill/>
          </a:ln>
        </p:spPr>
        <p:txBody>
          <a:bodyPr lIns="91425" tIns="91425" rIns="91425" bIns="91425" anchor="ctr" anchorCtr="0">
            <a:noAutofit/>
          </a:bodyPr>
          <a:lstStyle/>
          <a:p>
            <a:pPr marL="457200" marR="457200" lvl="0" indent="0" rtl="0">
              <a:lnSpc>
                <a:spcPct val="115000"/>
              </a:lnSpc>
              <a:spcBef>
                <a:spcPts val="0"/>
              </a:spcBef>
              <a:buNone/>
            </a:pPr>
            <a:r>
              <a:rPr lang="en" sz="2100" i="1" dirty="0">
                <a:solidFill>
                  <a:schemeClr val="dk1"/>
                </a:solidFill>
                <a:latin typeface="Times New Roman"/>
                <a:ea typeface="Times New Roman"/>
                <a:cs typeface="Times New Roman"/>
                <a:sym typeface="Times New Roman"/>
              </a:rPr>
              <a:t>And the principle of  “Helifeifei” [rational-peaceful nonviolent civil resistance], for me I think it is ridiculous! Just because I use language considered vile, it doesn’t mean I’m irrational! This is a self-undermining thing we’re doing to ourselves.</a:t>
            </a:r>
          </a:p>
          <a:p>
            <a:pPr marL="457200" marR="457200" lvl="0" indent="0" rtl="0">
              <a:lnSpc>
                <a:spcPct val="115000"/>
              </a:lnSpc>
              <a:spcBef>
                <a:spcPts val="0"/>
              </a:spcBef>
              <a:buNone/>
            </a:pPr>
            <a:endParaRPr sz="2100" i="1" dirty="0">
              <a:solidFill>
                <a:schemeClr val="dk1"/>
              </a:solidFill>
              <a:latin typeface="Times New Roman"/>
              <a:ea typeface="Times New Roman"/>
              <a:cs typeface="Times New Roman"/>
              <a:sym typeface="Times New Roman"/>
            </a:endParaRPr>
          </a:p>
          <a:p>
            <a:pPr marR="457200" lvl="0" rtl="0">
              <a:lnSpc>
                <a:spcPct val="115000"/>
              </a:lnSpc>
              <a:spcBef>
                <a:spcPts val="0"/>
              </a:spcBef>
              <a:buNone/>
            </a:pPr>
            <a:r>
              <a:rPr lang="en" sz="2100" dirty="0">
                <a:solidFill>
                  <a:schemeClr val="dk1"/>
                </a:solidFill>
                <a:latin typeface="Times New Roman"/>
                <a:ea typeface="Times New Roman"/>
                <a:cs typeface="Times New Roman"/>
                <a:sym typeface="Times New Roman"/>
              </a:rPr>
              <a:t>			</a:t>
            </a:r>
            <a:r>
              <a:rPr lang="en" sz="2100" b="1" dirty="0" smtClean="0">
                <a:solidFill>
                  <a:schemeClr val="dk1"/>
                </a:solidFill>
                <a:latin typeface="Times New Roman"/>
                <a:ea typeface="Times New Roman"/>
                <a:cs typeface="Times New Roman"/>
                <a:sym typeface="Times New Roman"/>
              </a:rPr>
              <a:t>– </a:t>
            </a:r>
            <a:r>
              <a:rPr lang="en" sz="2100" b="1" i="1" dirty="0">
                <a:solidFill>
                  <a:schemeClr val="dk1"/>
                </a:solidFill>
                <a:latin typeface="Times New Roman"/>
                <a:ea typeface="Times New Roman"/>
                <a:cs typeface="Times New Roman"/>
                <a:sym typeface="Times New Roman"/>
              </a:rPr>
              <a:t>CUHK Student Movement Organizer</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latin typeface="Ubuntu"/>
                <a:ea typeface="Ubuntu"/>
                <a:cs typeface="Ubuntu"/>
                <a:sym typeface="Ubuntu"/>
              </a:rPr>
              <a:t>Analysis</a:t>
            </a:r>
          </a:p>
        </p:txBody>
      </p:sp>
      <p:sp>
        <p:nvSpPr>
          <p:cNvPr id="94" name="Shape 94"/>
          <p:cNvSpPr txBox="1">
            <a:spLocks noGrp="1"/>
          </p:cNvSpPr>
          <p:nvPr>
            <p:ph type="body" idx="1"/>
          </p:nvPr>
        </p:nvSpPr>
        <p:spPr>
          <a:xfrm>
            <a:off x="457200" y="1612899"/>
            <a:ext cx="8229600" cy="3465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Ubuntu"/>
              <a:buChar char="-"/>
            </a:pPr>
            <a:r>
              <a:rPr lang="en">
                <a:latin typeface="Ubuntu"/>
                <a:ea typeface="Ubuntu"/>
                <a:cs typeface="Ubuntu"/>
                <a:sym typeface="Ubuntu"/>
              </a:rPr>
              <a:t>Strategic framing and counter-framing </a:t>
            </a:r>
          </a:p>
          <a:p>
            <a:pPr marL="457200" lvl="0" indent="-419100" rtl="0">
              <a:spcBef>
                <a:spcPts val="0"/>
              </a:spcBef>
              <a:buClr>
                <a:schemeClr val="dk2"/>
              </a:buClr>
              <a:buSzPct val="100000"/>
              <a:buFont typeface="Ubuntu"/>
              <a:buChar char="-"/>
            </a:pPr>
            <a:r>
              <a:rPr lang="en">
                <a:latin typeface="Ubuntu"/>
                <a:ea typeface="Ubuntu"/>
                <a:cs typeface="Ubuntu"/>
                <a:sym typeface="Ubuntu"/>
              </a:rPr>
              <a:t>Pivotal moments:</a:t>
            </a:r>
          </a:p>
          <a:p>
            <a:pPr marL="914400" lvl="1" indent="-381000" rtl="0">
              <a:spcBef>
                <a:spcPts val="0"/>
              </a:spcBef>
              <a:buClr>
                <a:schemeClr val="dk2"/>
              </a:buClr>
              <a:buSzPct val="80000"/>
              <a:buFont typeface="Ubuntu"/>
              <a:buChar char="-"/>
            </a:pPr>
            <a:r>
              <a:rPr lang="en">
                <a:latin typeface="Ubuntu"/>
                <a:ea typeface="Ubuntu"/>
                <a:cs typeface="Ubuntu"/>
                <a:sym typeface="Ubuntu"/>
              </a:rPr>
              <a:t>Sept. 28th “night of tear gas”</a:t>
            </a:r>
          </a:p>
          <a:p>
            <a:pPr marL="914400" lvl="1" indent="-381000" rtl="0">
              <a:spcBef>
                <a:spcPts val="0"/>
              </a:spcBef>
              <a:buClr>
                <a:schemeClr val="dk2"/>
              </a:buClr>
              <a:buSzPct val="80000"/>
              <a:buFont typeface="Ubuntu"/>
              <a:buChar char="-"/>
            </a:pPr>
            <a:r>
              <a:rPr lang="en">
                <a:latin typeface="Ubuntu"/>
                <a:ea typeface="Ubuntu"/>
                <a:cs typeface="Ubuntu"/>
                <a:sym typeface="Ubuntu"/>
              </a:rPr>
              <a:t>occupying Admiralty </a:t>
            </a:r>
          </a:p>
          <a:p>
            <a:pPr marL="914400" lvl="1" indent="-381000">
              <a:spcBef>
                <a:spcPts val="0"/>
              </a:spcBef>
              <a:buClr>
                <a:schemeClr val="dk2"/>
              </a:buClr>
              <a:buSzPct val="80000"/>
              <a:buFont typeface="Ubuntu"/>
              <a:buChar char="-"/>
            </a:pPr>
            <a:r>
              <a:rPr lang="en">
                <a:latin typeface="Ubuntu"/>
                <a:ea typeface="Ubuntu"/>
                <a:cs typeface="Ubuntu"/>
                <a:sym typeface="Ubuntu"/>
              </a:rPr>
              <a:t> Nov.18th late night / Nov. 19th early morning smashing the glass panel entrance of Legislative Council Complex</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Conclusion</a:t>
            </a:r>
          </a:p>
        </p:txBody>
      </p:sp>
      <p:sp>
        <p:nvSpPr>
          <p:cNvPr id="100" name="Shape 100"/>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latin typeface="Ubuntu"/>
                <a:ea typeface="Ubuntu"/>
                <a:cs typeface="Ubuntu"/>
                <a:sym typeface="Ubuntu"/>
              </a:rPr>
              <a:t>A movement’s identity is shaped as much by counter-movement forces as by their own rhetoric. </a:t>
            </a:r>
          </a:p>
          <a:p>
            <a:pPr lvl="0" rtl="0">
              <a:spcBef>
                <a:spcPts val="0"/>
              </a:spcBef>
              <a:buClr>
                <a:schemeClr val="dk1"/>
              </a:buClr>
              <a:buFont typeface="Arial"/>
              <a:buNone/>
            </a:pPr>
            <a:endParaRPr sz="2400">
              <a:latin typeface="Ubuntu"/>
              <a:ea typeface="Ubuntu"/>
              <a:cs typeface="Ubuntu"/>
              <a:sym typeface="Ubuntu"/>
            </a:endParaRPr>
          </a:p>
          <a:p>
            <a:pPr lvl="0" rtl="0">
              <a:spcBef>
                <a:spcPts val="0"/>
              </a:spcBef>
              <a:buClr>
                <a:schemeClr val="dk1"/>
              </a:buClr>
              <a:buFont typeface="Arial"/>
              <a:buNone/>
            </a:pPr>
            <a:endParaRPr sz="2400">
              <a:latin typeface="Ubuntu"/>
              <a:ea typeface="Ubuntu"/>
              <a:cs typeface="Ubuntu"/>
              <a:sym typeface="Ubuntu"/>
            </a:endParaRPr>
          </a:p>
          <a:p>
            <a:pPr marL="457200" lvl="0" indent="-381000">
              <a:spcBef>
                <a:spcPts val="0"/>
              </a:spcBef>
              <a:buClr>
                <a:schemeClr val="dk2"/>
              </a:buClr>
              <a:buSzPct val="100000"/>
              <a:buFont typeface="Arial"/>
              <a:buChar char="●"/>
            </a:pPr>
            <a:r>
              <a:rPr lang="en" sz="2400">
                <a:latin typeface="Ubuntu"/>
                <a:ea typeface="Ubuntu"/>
                <a:cs typeface="Ubuntu"/>
                <a:sym typeface="Ubuntu"/>
              </a:rPr>
              <a:t>It is much easier for the countermovement forces to frame the activists as “radicals” or “outliers” than for the activists themselves to frame their movement as an unified “moderate” front.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Shape 42"/>
          <p:cNvPicPr preferRelativeResize="0"/>
          <p:nvPr/>
        </p:nvPicPr>
        <p:blipFill>
          <a:blip r:embed="rId3">
            <a:alphaModFix/>
          </a:blip>
          <a:stretch>
            <a:fillRect/>
          </a:stretch>
        </p:blipFill>
        <p:spPr>
          <a:xfrm>
            <a:off x="24063" y="0"/>
            <a:ext cx="9095876" cy="5143501"/>
          </a:xfrm>
          <a:prstGeom prst="rect">
            <a:avLst/>
          </a:prstGeom>
          <a:noFill/>
          <a:ln>
            <a:noFill/>
          </a:ln>
        </p:spPr>
      </p:pic>
      <p:sp>
        <p:nvSpPr>
          <p:cNvPr id="43" name="Shape 43"/>
          <p:cNvSpPr txBox="1">
            <a:spLocks noGrp="1"/>
          </p:cNvSpPr>
          <p:nvPr>
            <p:ph type="body" idx="1"/>
          </p:nvPr>
        </p:nvSpPr>
        <p:spPr>
          <a:xfrm>
            <a:off x="186600" y="4406300"/>
            <a:ext cx="8500200" cy="519599"/>
          </a:xfrm>
          <a:prstGeom prst="rect">
            <a:avLst/>
          </a:prstGeom>
        </p:spPr>
        <p:txBody>
          <a:bodyPr lIns="91425" tIns="91425" rIns="91425" bIns="91425" anchor="ctr" anchorCtr="0">
            <a:noAutofit/>
          </a:bodyPr>
          <a:lstStyle/>
          <a:p>
            <a:pPr lvl="0" rtl="0">
              <a:spcBef>
                <a:spcPts val="0"/>
              </a:spcBef>
              <a:buNone/>
            </a:pPr>
            <a:r>
              <a:rPr lang="en" sz="1400" b="0">
                <a:latin typeface="Ubuntu"/>
                <a:ea typeface="Ubuntu"/>
                <a:cs typeface="Ubuntu"/>
                <a:sym typeface="Ubuntu"/>
              </a:rPr>
              <a:t>Wang, Keren. "Admiralty protest site"  Admiralty, Hong Kong Nov 16, 2014. Digital photography.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p:cNvPicPr preferRelativeResize="0"/>
          <p:nvPr/>
        </p:nvPicPr>
        <p:blipFill>
          <a:blip r:embed="rId3">
            <a:alphaModFix/>
          </a:blip>
          <a:stretch>
            <a:fillRect/>
          </a:stretch>
        </p:blipFill>
        <p:spPr>
          <a:xfrm>
            <a:off x="24063" y="0"/>
            <a:ext cx="9095876" cy="5143501"/>
          </a:xfrm>
          <a:prstGeom prst="rect">
            <a:avLst/>
          </a:prstGeom>
          <a:noFill/>
          <a:ln>
            <a:noFill/>
          </a:ln>
        </p:spPr>
      </p:pic>
      <p:sp>
        <p:nvSpPr>
          <p:cNvPr id="49" name="Shape 49"/>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lvl="0">
              <a:spcBef>
                <a:spcPts val="0"/>
              </a:spcBef>
              <a:buNone/>
            </a:pPr>
            <a:r>
              <a:rPr lang="en" sz="1400" b="0">
                <a:latin typeface="Ubuntu"/>
                <a:ea typeface="Ubuntu"/>
                <a:cs typeface="Ubuntu"/>
                <a:sym typeface="Ubuntu"/>
              </a:rPr>
              <a:t>Wang, Keren. "Admiralty protest site"  Admiralty, Hong Kong Nov. 15, 2014. Digital photography.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lvl="0">
              <a:spcBef>
                <a:spcPts val="0"/>
              </a:spcBef>
              <a:buNone/>
            </a:pPr>
            <a:r>
              <a:rPr lang="en" sz="1400" b="0">
                <a:latin typeface="Ubuntu"/>
                <a:ea typeface="Ubuntu"/>
                <a:cs typeface="Ubuntu"/>
                <a:sym typeface="Ubuntu"/>
              </a:rPr>
              <a:t>Manthey, Dominic. "We Want Real Universal Suffrage" CUHK Campus, Hong Kong, Dec. 22, 2014. Digital photography. </a:t>
            </a:r>
          </a:p>
        </p:txBody>
      </p:sp>
      <p:pic>
        <p:nvPicPr>
          <p:cNvPr id="55" name="Shape 55"/>
          <p:cNvPicPr preferRelativeResize="0"/>
          <p:nvPr/>
        </p:nvPicPr>
        <p:blipFill rotWithShape="1">
          <a:blip r:embed="rId3">
            <a:alphaModFix/>
          </a:blip>
          <a:srcRect t="23216" b="15346"/>
          <a:stretch/>
        </p:blipFill>
        <p:spPr>
          <a:xfrm>
            <a:off x="1882412" y="0"/>
            <a:ext cx="5379163" cy="440629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latin typeface="Ubuntu"/>
                <a:ea typeface="Ubuntu"/>
                <a:cs typeface="Ubuntu"/>
                <a:sym typeface="Ubuntu"/>
              </a:rPr>
              <a:t>Introduction </a:t>
            </a:r>
          </a:p>
        </p:txBody>
      </p:sp>
      <p:sp>
        <p:nvSpPr>
          <p:cNvPr id="61" name="Shape 61"/>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spcBef>
                <a:spcPts val="0"/>
              </a:spcBef>
              <a:buNone/>
            </a:pPr>
            <a:endParaRPr sz="1800">
              <a:latin typeface="Ubuntu"/>
              <a:ea typeface="Ubuntu"/>
              <a:cs typeface="Ubuntu"/>
              <a:sym typeface="Ubuntu"/>
            </a:endParaRPr>
          </a:p>
          <a:p>
            <a:pPr marL="457200" lvl="0" indent="-342900" rtl="0">
              <a:spcBef>
                <a:spcPts val="0"/>
              </a:spcBef>
              <a:buClr>
                <a:schemeClr val="dk2"/>
              </a:buClr>
              <a:buSzPct val="100000"/>
              <a:buFont typeface="Arial"/>
              <a:buChar char="●"/>
            </a:pPr>
            <a:r>
              <a:rPr lang="en" sz="1800">
                <a:latin typeface="Ubuntu"/>
                <a:ea typeface="Ubuntu"/>
                <a:cs typeface="Ubuntu"/>
                <a:sym typeface="Ubuntu"/>
              </a:rPr>
              <a:t>A movement’s identity is shaped as much by counter-movement forces as by their own rhetoric. </a:t>
            </a:r>
          </a:p>
          <a:p>
            <a:pPr rtl="0">
              <a:spcBef>
                <a:spcPts val="0"/>
              </a:spcBef>
              <a:buNone/>
            </a:pPr>
            <a:endParaRPr sz="1800">
              <a:latin typeface="Ubuntu"/>
              <a:ea typeface="Ubuntu"/>
              <a:cs typeface="Ubuntu"/>
              <a:sym typeface="Ubuntu"/>
            </a:endParaRPr>
          </a:p>
          <a:p>
            <a:pPr lvl="0" rtl="0">
              <a:spcBef>
                <a:spcPts val="0"/>
              </a:spcBef>
              <a:buNone/>
            </a:pPr>
            <a:endParaRPr sz="1800">
              <a:latin typeface="Ubuntu"/>
              <a:ea typeface="Ubuntu"/>
              <a:cs typeface="Ubuntu"/>
              <a:sym typeface="Ubuntu"/>
            </a:endParaRPr>
          </a:p>
          <a:p>
            <a:pPr marL="457200" lvl="0" indent="-342900" rtl="0">
              <a:spcBef>
                <a:spcPts val="0"/>
              </a:spcBef>
              <a:buClr>
                <a:schemeClr val="dk2"/>
              </a:buClr>
              <a:buSzPct val="100000"/>
              <a:buFont typeface="Arial"/>
              <a:buChar char="●"/>
            </a:pPr>
            <a:r>
              <a:rPr lang="en" sz="1800">
                <a:latin typeface="Ubuntu"/>
                <a:ea typeface="Ubuntu"/>
                <a:cs typeface="Ubuntu"/>
                <a:sym typeface="Ubuntu"/>
              </a:rPr>
              <a:t>It is much easier for the countermovement forces to frame the activists as “radicals” or “outliers” than for the activists themselves to frame their movement as an unified “moderate” front.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841750" y="1071750"/>
            <a:ext cx="7469399" cy="3000000"/>
          </a:xfrm>
          <a:prstGeom prst="rect">
            <a:avLst/>
          </a:prstGeom>
          <a:noFill/>
          <a:ln>
            <a:noFill/>
          </a:ln>
        </p:spPr>
        <p:txBody>
          <a:bodyPr lIns="91425" tIns="91425" rIns="91425" bIns="91425" anchor="ctr" anchorCtr="0">
            <a:noAutofit/>
          </a:bodyPr>
          <a:lstStyle/>
          <a:p>
            <a:pPr marL="457200" marR="457200" lvl="0" indent="0" rtl="0">
              <a:lnSpc>
                <a:spcPct val="115000"/>
              </a:lnSpc>
              <a:spcBef>
                <a:spcPts val="0"/>
              </a:spcBef>
              <a:buNone/>
            </a:pPr>
            <a:r>
              <a:rPr lang="en" sz="2400" i="1">
                <a:solidFill>
                  <a:schemeClr val="dk1"/>
                </a:solidFill>
                <a:latin typeface="Times New Roman"/>
                <a:ea typeface="Times New Roman"/>
                <a:cs typeface="Times New Roman"/>
                <a:sym typeface="Times New Roman"/>
              </a:rPr>
              <a:t>What makes the [Umbrella] Movement extraordinary is that it is unprecedented in Hong Kong’s history for its duration, scope, and public support… the last time we got students organized was back in the 1960s, but that was even smaller in scale and more violent. </a:t>
            </a:r>
          </a:p>
          <a:p>
            <a:pPr marL="457200" marR="457200" lvl="0" indent="0" rtl="0">
              <a:lnSpc>
                <a:spcPct val="115000"/>
              </a:lnSpc>
              <a:spcBef>
                <a:spcPts val="0"/>
              </a:spcBef>
              <a:buNone/>
            </a:pPr>
            <a:r>
              <a:rPr lang="en" sz="2400" i="1">
                <a:solidFill>
                  <a:schemeClr val="dk1"/>
                </a:solidFill>
                <a:latin typeface="Times New Roman"/>
                <a:ea typeface="Times New Roman"/>
                <a:cs typeface="Times New Roman"/>
                <a:sym typeface="Times New Roman"/>
              </a:rPr>
              <a:t>								– Dr. Hualing Fu</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latin typeface="Ubuntu"/>
                <a:ea typeface="Ubuntu"/>
                <a:cs typeface="Ubuntu"/>
                <a:sym typeface="Ubuntu"/>
              </a:rPr>
              <a:t>Context</a:t>
            </a:r>
          </a:p>
        </p:txBody>
      </p:sp>
      <p:sp>
        <p:nvSpPr>
          <p:cNvPr id="72" name="Shape 72"/>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Ubuntu"/>
              <a:buChar char="-"/>
            </a:pPr>
            <a:r>
              <a:rPr lang="en">
                <a:latin typeface="Ubuntu"/>
                <a:ea typeface="Ubuntu"/>
                <a:cs typeface="Ubuntu"/>
                <a:sym typeface="Ubuntu"/>
              </a:rPr>
              <a:t>The uniqueness of Umbrella Movement in HK’s context</a:t>
            </a:r>
          </a:p>
          <a:p>
            <a:pPr marL="914400" lvl="1" indent="-381000" rtl="0">
              <a:spcBef>
                <a:spcPts val="0"/>
              </a:spcBef>
              <a:buClr>
                <a:schemeClr val="dk2"/>
              </a:buClr>
              <a:buSzPct val="80000"/>
              <a:buFont typeface="Ubuntu"/>
              <a:buChar char="-"/>
            </a:pPr>
            <a:r>
              <a:rPr lang="en">
                <a:latin typeface="Ubuntu"/>
                <a:ea typeface="Ubuntu"/>
                <a:cs typeface="Ubuntu"/>
                <a:sym typeface="Ubuntu"/>
              </a:rPr>
              <a:t>Mobilized college students </a:t>
            </a:r>
          </a:p>
          <a:p>
            <a:pPr marL="914400" lvl="1" indent="-381000" rtl="0">
              <a:spcBef>
                <a:spcPts val="0"/>
              </a:spcBef>
              <a:buClr>
                <a:schemeClr val="dk2"/>
              </a:buClr>
              <a:buSzPct val="80000"/>
              <a:buFont typeface="Ubuntu"/>
              <a:buChar char="-"/>
            </a:pPr>
            <a:r>
              <a:rPr lang="en">
                <a:latin typeface="Ubuntu"/>
                <a:ea typeface="Ubuntu"/>
                <a:cs typeface="Ubuntu"/>
                <a:sym typeface="Ubuntu"/>
              </a:rPr>
              <a:t>Response to the NPCSC’s decision on HK electoral reforms</a:t>
            </a:r>
          </a:p>
          <a:p>
            <a:pPr marL="914400" lvl="1" indent="-381000" rtl="0">
              <a:spcBef>
                <a:spcPts val="0"/>
              </a:spcBef>
              <a:buClr>
                <a:schemeClr val="dk2"/>
              </a:buClr>
              <a:buSzPct val="80000"/>
              <a:buFont typeface="Ubuntu"/>
              <a:buChar char="-"/>
            </a:pPr>
            <a:r>
              <a:rPr lang="en">
                <a:latin typeface="Ubuntu"/>
                <a:ea typeface="Ubuntu"/>
                <a:cs typeface="Ubuntu"/>
                <a:sym typeface="Ubuntu"/>
              </a:rPr>
              <a:t>Demands: “real universal suffrage”, ending Functional Constituency</a:t>
            </a:r>
          </a:p>
          <a:p>
            <a:pPr lvl="0">
              <a:spcBef>
                <a:spcPts val="0"/>
              </a:spcBef>
              <a:buNone/>
            </a:pPr>
            <a:endParaRPr>
              <a:latin typeface="Ubuntu"/>
              <a:ea typeface="Ubuntu"/>
              <a:cs typeface="Ubuntu"/>
              <a:sym typeface="Ubuntu"/>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443025" y="256950"/>
            <a:ext cx="8266799" cy="4563300"/>
          </a:xfrm>
          <a:prstGeom prst="rect">
            <a:avLst/>
          </a:prstGeom>
          <a:noFill/>
          <a:ln>
            <a:noFill/>
          </a:ln>
        </p:spPr>
        <p:txBody>
          <a:bodyPr lIns="91425" tIns="91425" rIns="91425" bIns="91425" anchor="ctr" anchorCtr="0">
            <a:noAutofit/>
          </a:bodyPr>
          <a:lstStyle/>
          <a:p>
            <a:pPr marL="457200" marR="457200" lvl="0" indent="0" rtl="0">
              <a:lnSpc>
                <a:spcPct val="115000"/>
              </a:lnSpc>
              <a:spcBef>
                <a:spcPts val="0"/>
              </a:spcBef>
              <a:buNone/>
            </a:pPr>
            <a:endParaRPr sz="2100" i="1" dirty="0">
              <a:solidFill>
                <a:schemeClr val="dk1"/>
              </a:solidFill>
              <a:latin typeface="Times New Roman"/>
              <a:ea typeface="Times New Roman"/>
              <a:cs typeface="Times New Roman"/>
              <a:sym typeface="Times New Roman"/>
            </a:endParaRPr>
          </a:p>
          <a:p>
            <a:pPr marL="457200" marR="457200" lvl="0" indent="0" rtl="0">
              <a:lnSpc>
                <a:spcPct val="115000"/>
              </a:lnSpc>
              <a:spcBef>
                <a:spcPts val="0"/>
              </a:spcBef>
              <a:buNone/>
            </a:pPr>
            <a:r>
              <a:rPr lang="en" sz="2100" i="1" dirty="0">
                <a:solidFill>
                  <a:schemeClr val="dk1"/>
                </a:solidFill>
                <a:latin typeface="Times New Roman"/>
                <a:ea typeface="Times New Roman"/>
                <a:cs typeface="Times New Roman"/>
                <a:sym typeface="Times New Roman"/>
              </a:rPr>
              <a:t> I myself use the term “Umbrella Revolution” because it’s a big change in the people’s mentality. Before people believe just in those peaceful protests, but now they believe in direct action.</a:t>
            </a:r>
          </a:p>
          <a:p>
            <a:pPr marL="457200" marR="457200" lvl="0" indent="0" rtl="0">
              <a:lnSpc>
                <a:spcPct val="115000"/>
              </a:lnSpc>
              <a:spcBef>
                <a:spcPts val="0"/>
              </a:spcBef>
              <a:buNone/>
            </a:pPr>
            <a:r>
              <a:rPr lang="en" sz="2100" i="1" dirty="0">
                <a:solidFill>
                  <a:schemeClr val="dk1"/>
                </a:solidFill>
                <a:latin typeface="Times New Roman"/>
                <a:ea typeface="Times New Roman"/>
                <a:cs typeface="Times New Roman"/>
                <a:sym typeface="Times New Roman"/>
              </a:rPr>
              <a:t>			</a:t>
            </a:r>
            <a:r>
              <a:rPr lang="en" sz="2100" b="1" i="1" dirty="0" smtClean="0">
                <a:solidFill>
                  <a:schemeClr val="dk1"/>
                </a:solidFill>
                <a:latin typeface="Times New Roman"/>
                <a:ea typeface="Times New Roman"/>
                <a:cs typeface="Times New Roman"/>
                <a:sym typeface="Times New Roman"/>
              </a:rPr>
              <a:t>– </a:t>
            </a:r>
            <a:r>
              <a:rPr lang="en" sz="2100" b="1" i="1" dirty="0">
                <a:solidFill>
                  <a:schemeClr val="dk1"/>
                </a:solidFill>
                <a:latin typeface="Times New Roman"/>
                <a:ea typeface="Times New Roman"/>
                <a:cs typeface="Times New Roman"/>
                <a:sym typeface="Times New Roman"/>
              </a:rPr>
              <a:t>Spokesperson for the </a:t>
            </a:r>
            <a:r>
              <a:rPr lang="en" sz="2100" b="1" i="1">
                <a:solidFill>
                  <a:schemeClr val="dk1"/>
                </a:solidFill>
                <a:latin typeface="Times New Roman"/>
                <a:ea typeface="Times New Roman"/>
                <a:cs typeface="Times New Roman"/>
                <a:sym typeface="Times New Roman"/>
              </a:rPr>
              <a:t>Keyboard </a:t>
            </a:r>
            <a:r>
              <a:rPr lang="en" sz="2100" b="1" i="1" smtClean="0">
                <a:solidFill>
                  <a:schemeClr val="dk1"/>
                </a:solidFill>
                <a:latin typeface="Times New Roman"/>
                <a:ea typeface="Times New Roman"/>
                <a:cs typeface="Times New Roman"/>
                <a:sym typeface="Times New Roman"/>
              </a:rPr>
              <a:t>Frontline</a:t>
            </a:r>
            <a:endParaRPr lang="en" sz="2100" b="1" i="1" dirty="0">
              <a:solidFill>
                <a:schemeClr val="dk1"/>
              </a:solidFill>
              <a:latin typeface="Times New Roman"/>
              <a:ea typeface="Times New Roman"/>
              <a:cs typeface="Times New Roman"/>
              <a:sym typeface="Times New Roman"/>
            </a:endParaRPr>
          </a:p>
          <a:p>
            <a:pPr marL="457200" marR="457200" lvl="0" indent="0" rtl="0">
              <a:lnSpc>
                <a:spcPct val="115000"/>
              </a:lnSpc>
              <a:spcBef>
                <a:spcPts val="0"/>
              </a:spcBef>
              <a:buNone/>
            </a:pPr>
            <a:endParaRPr sz="2100" i="1" dirty="0">
              <a:solidFill>
                <a:schemeClr val="dk1"/>
              </a:solidFill>
              <a:latin typeface="Times New Roman"/>
              <a:ea typeface="Times New Roman"/>
              <a:cs typeface="Times New Roman"/>
              <a:sym typeface="Times New Roman"/>
            </a:endParaRPr>
          </a:p>
          <a:p>
            <a:pPr marL="457200" marR="457200" lvl="0" indent="0" rtl="0">
              <a:lnSpc>
                <a:spcPct val="115000"/>
              </a:lnSpc>
              <a:spcBef>
                <a:spcPts val="0"/>
              </a:spcBef>
              <a:buNone/>
            </a:pPr>
            <a:endParaRPr sz="2100" i="1" dirty="0">
              <a:solidFill>
                <a:schemeClr val="dk1"/>
              </a:solidFill>
              <a:latin typeface="Times New Roman"/>
              <a:ea typeface="Times New Roman"/>
              <a:cs typeface="Times New Roman"/>
              <a:sym typeface="Times New Roman"/>
            </a:endParaRPr>
          </a:p>
          <a:p>
            <a:pPr marL="457200" marR="457200" lvl="0" indent="0" rtl="0">
              <a:lnSpc>
                <a:spcPct val="115000"/>
              </a:lnSpc>
              <a:spcBef>
                <a:spcPts val="0"/>
              </a:spcBef>
              <a:buNone/>
            </a:pPr>
            <a:r>
              <a:rPr lang="en" sz="2100" i="1" dirty="0">
                <a:solidFill>
                  <a:schemeClr val="dk1"/>
                </a:solidFill>
                <a:latin typeface="Times New Roman"/>
                <a:ea typeface="Times New Roman"/>
                <a:cs typeface="Times New Roman"/>
                <a:sym typeface="Times New Roman"/>
              </a:rPr>
              <a:t>Most of the university students prefer the term “movement”, only the radicals use the term “revolution” – because we are only concerned with HK’s political problem, we’re not fundamentally against the central government. </a:t>
            </a:r>
          </a:p>
          <a:p>
            <a:pPr marL="457200" marR="457200" lvl="0" indent="0" rtl="0">
              <a:lnSpc>
                <a:spcPct val="115000"/>
              </a:lnSpc>
              <a:spcBef>
                <a:spcPts val="0"/>
              </a:spcBef>
              <a:buNone/>
            </a:pPr>
            <a:r>
              <a:rPr lang="en" sz="2100" b="1" i="1" dirty="0">
                <a:solidFill>
                  <a:schemeClr val="dk1"/>
                </a:solidFill>
                <a:latin typeface="Times New Roman"/>
                <a:ea typeface="Times New Roman"/>
                <a:cs typeface="Times New Roman"/>
                <a:sym typeface="Times New Roman"/>
              </a:rPr>
              <a:t>					</a:t>
            </a:r>
            <a:r>
              <a:rPr lang="en" sz="2100" b="1" i="1" dirty="0" smtClean="0">
                <a:solidFill>
                  <a:schemeClr val="dk1"/>
                </a:solidFill>
                <a:latin typeface="Times New Roman"/>
                <a:ea typeface="Times New Roman"/>
                <a:cs typeface="Times New Roman"/>
                <a:sym typeface="Times New Roman"/>
              </a:rPr>
              <a:t>– </a:t>
            </a:r>
            <a:r>
              <a:rPr lang="en" sz="2100" b="1" i="1" dirty="0">
                <a:solidFill>
                  <a:schemeClr val="dk1"/>
                </a:solidFill>
                <a:latin typeface="Times New Roman"/>
                <a:ea typeface="Times New Roman"/>
                <a:cs typeface="Times New Roman"/>
                <a:sym typeface="Times New Roman"/>
              </a:rPr>
              <a:t>CUHK Student Council</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sz="3600">
                <a:latin typeface="Ubuntu"/>
                <a:ea typeface="Ubuntu"/>
                <a:cs typeface="Ubuntu"/>
                <a:sym typeface="Ubuntu"/>
              </a:rPr>
              <a:t>“Movement” and “Revolution” </a:t>
            </a:r>
          </a:p>
        </p:txBody>
      </p:sp>
      <p:sp>
        <p:nvSpPr>
          <p:cNvPr id="83" name="Shape 83"/>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Ubuntu"/>
              <a:buChar char="-"/>
            </a:pPr>
            <a:r>
              <a:rPr lang="en">
                <a:latin typeface="Ubuntu"/>
                <a:ea typeface="Ubuntu"/>
                <a:cs typeface="Ubuntu"/>
                <a:sym typeface="Ubuntu"/>
              </a:rPr>
              <a:t>Revolution - 革命 (geming) </a:t>
            </a:r>
          </a:p>
          <a:p>
            <a:pPr lvl="0" rtl="0">
              <a:spcBef>
                <a:spcPts val="0"/>
              </a:spcBef>
              <a:buNone/>
            </a:pPr>
            <a:endParaRPr>
              <a:latin typeface="Ubuntu"/>
              <a:ea typeface="Ubuntu"/>
              <a:cs typeface="Ubuntu"/>
              <a:sym typeface="Ubuntu"/>
            </a:endParaRPr>
          </a:p>
          <a:p>
            <a:pPr lvl="0" rtl="0">
              <a:spcBef>
                <a:spcPts val="0"/>
              </a:spcBef>
              <a:buNone/>
            </a:pPr>
            <a:endParaRPr>
              <a:latin typeface="Ubuntu"/>
              <a:ea typeface="Ubuntu"/>
              <a:cs typeface="Ubuntu"/>
              <a:sym typeface="Ubuntu"/>
            </a:endParaRPr>
          </a:p>
          <a:p>
            <a:pPr marL="457200" lvl="0" indent="-419100">
              <a:spcBef>
                <a:spcPts val="0"/>
              </a:spcBef>
              <a:buClr>
                <a:schemeClr val="dk2"/>
              </a:buClr>
              <a:buSzPct val="100000"/>
              <a:buFont typeface="Ubuntu"/>
              <a:buChar char="-"/>
            </a:pPr>
            <a:r>
              <a:rPr lang="en">
                <a:latin typeface="Ubuntu"/>
                <a:ea typeface="Ubuntu"/>
                <a:cs typeface="Ubuntu"/>
                <a:sym typeface="Ubuntu"/>
              </a:rPr>
              <a:t>Movement - 運動 (yundong)</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425</Words>
  <Application>Microsoft Office PowerPoint</Application>
  <PresentationFormat>On-screen Show (16:9)</PresentationFormat>
  <Paragraphs>48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Ubuntu</vt:lpstr>
      <vt:lpstr>Arial</vt:lpstr>
      <vt:lpstr>Times New Roman</vt:lpstr>
      <vt:lpstr>modern</vt:lpstr>
      <vt:lpstr>Rhetorical Dynamics of Strategic Framing in Shaping Social Movement Personae   Analyzing Metaphors of “Revolution” and “Movement” in 2014 Hong Kong Protests</vt:lpstr>
      <vt:lpstr>PowerPoint Presentation</vt:lpstr>
      <vt:lpstr>PowerPoint Presentation</vt:lpstr>
      <vt:lpstr>PowerPoint Presentation</vt:lpstr>
      <vt:lpstr>Introduction </vt:lpstr>
      <vt:lpstr>PowerPoint Presentation</vt:lpstr>
      <vt:lpstr>Context</vt:lpstr>
      <vt:lpstr>PowerPoint Presentation</vt:lpstr>
      <vt:lpstr>“Movement” and “Revolution” </vt:lpstr>
      <vt:lpstr>PowerPoint Presentation</vt:lpstr>
      <vt:lpstr>Analysis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Rhetorical Dynamics of Strategic Framing in Shaping Social Movement Personae   Analyzing Metaphors of “Revolution” and “Movement” in 2014 Hong Kong Protests</dc:title>
  <cp:lastModifiedBy>Microsoft account</cp:lastModifiedBy>
  <cp:revision>4</cp:revision>
  <dcterms:modified xsi:type="dcterms:W3CDTF">2015-06-21T03:43:55Z</dcterms:modified>
</cp:coreProperties>
</file>