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Lst>
  <p:notesMasterIdLst>
    <p:notesMasterId r:id="rId12"/>
  </p:notesMasterIdLst>
  <p:sldIdLst>
    <p:sldId id="289" r:id="rId2"/>
    <p:sldId id="379" r:id="rId3"/>
    <p:sldId id="416" r:id="rId4"/>
    <p:sldId id="426" r:id="rId5"/>
    <p:sldId id="417" r:id="rId6"/>
    <p:sldId id="420" r:id="rId7"/>
    <p:sldId id="432" r:id="rId8"/>
    <p:sldId id="433" r:id="rId9"/>
    <p:sldId id="435" r:id="rId10"/>
    <p:sldId id="436"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D9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6"/>
    <p:restoredTop sz="94574"/>
  </p:normalViewPr>
  <p:slideViewPr>
    <p:cSldViewPr snapToGrid="0" showGuides="1">
      <p:cViewPr varScale="1">
        <p:scale>
          <a:sx n="114" d="100"/>
          <a:sy n="114" d="100"/>
        </p:scale>
        <p:origin x="176" y="296"/>
      </p:cViewPr>
      <p:guideLst>
        <p:guide orient="horz" pos="2203"/>
        <p:guide pos="37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FF588-1291-444B-9776-8FBCB4B27DEA}" type="datetimeFigureOut">
              <a:rPr lang="zh-CN" altLang="en-US" smtClean="0"/>
              <a:pPr/>
              <a:t>2019/2/12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B07BA-CE2C-4E20-A9EB-2C820F81B21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EB07BA-CE2C-4E20-A9EB-2C820F81B21E}"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矩形 2"/>
          <p:cNvSpPr/>
          <p:nvPr userDrawn="1"/>
        </p:nvSpPr>
        <p:spPr>
          <a:xfrm>
            <a:off x="0" y="768351"/>
            <a:ext cx="12192000" cy="120649"/>
          </a:xfrm>
          <a:prstGeom prst="rect">
            <a:avLst/>
          </a:prstGeom>
          <a:solidFill>
            <a:srgbClr val="E1292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4" name="图片 3" descr="图片包含 文字&#10;&#10;已生成高可信度的说明"/>
          <p:cNvPicPr>
            <a:picLocks noChangeAspect="1"/>
          </p:cNvPicPr>
          <p:nvPr userDrawn="1"/>
        </p:nvPicPr>
        <p:blipFill rotWithShape="1">
          <a:blip r:embed="rId2" cstate="print">
            <a:extLst>
              <a:ext uri="{28A0092B-C50C-407E-A947-70E740481C1C}">
                <a14:useLocalDpi xmlns:a14="http://schemas.microsoft.com/office/drawing/2010/main" val="0"/>
              </a:ext>
            </a:extLst>
          </a:blip>
          <a:srcRect t="51131" b="28442"/>
          <a:stretch>
            <a:fillRect/>
          </a:stretch>
        </p:blipFill>
        <p:spPr>
          <a:xfrm>
            <a:off x="0" y="3879373"/>
            <a:ext cx="12192000" cy="1245077"/>
          </a:xfrm>
          <a:prstGeom prst="rect">
            <a:avLst/>
          </a:prstGeom>
        </p:spPr>
      </p:pic>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29200" y="0"/>
            <a:ext cx="6730999" cy="768351"/>
          </a:xfrm>
        </p:spPr>
        <p:txBody>
          <a:bodyPr anchor="ctr" anchorCtr="0"/>
          <a:lstStyle>
            <a:lvl1pPr algn="r">
              <a:defRPr sz="3600">
                <a:solidFill>
                  <a:srgbClr val="CC3300"/>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393700" y="1155700"/>
            <a:ext cx="10960100" cy="5194299"/>
          </a:xfrm>
        </p:spPr>
        <p:txBody>
          <a:bodyPr/>
          <a:lstStyle>
            <a:lvl1pPr marL="342900" indent="-342900">
              <a:lnSpc>
                <a:spcPct val="150000"/>
              </a:lnSpc>
              <a:buFont typeface="Wingdings" panose="05000000000000000000" pitchFamily="2" charset="2"/>
              <a:buChar char="Ø"/>
              <a:defRPr sz="2400" b="1">
                <a:latin typeface="+mn-ea"/>
                <a:ea typeface="+mn-ea"/>
              </a:defRPr>
            </a:lvl1pPr>
            <a:lvl2pPr>
              <a:lnSpc>
                <a:spcPct val="150000"/>
              </a:lnSpc>
              <a:defRPr>
                <a:latin typeface="楷体" pitchFamily="49" charset="-122"/>
                <a:ea typeface="楷体" pitchFamily="49" charset="-122"/>
              </a:defRPr>
            </a:lvl2pPr>
          </a:lstStyle>
          <a:p>
            <a:pPr lvl="0"/>
            <a:r>
              <a:rPr lang="zh-CN" altLang="en-US" dirty="0"/>
              <a:t> 单击此处编辑母版文本样式</a:t>
            </a:r>
          </a:p>
          <a:p>
            <a:pPr lvl="1"/>
            <a:r>
              <a:rPr lang="zh-CN" altLang="en-US" dirty="0"/>
              <a:t>第二级</a:t>
            </a:r>
          </a:p>
        </p:txBody>
      </p:sp>
      <p:sp>
        <p:nvSpPr>
          <p:cNvPr id="4" name="日期占位符 3"/>
          <p:cNvSpPr>
            <a:spLocks noGrp="1"/>
          </p:cNvSpPr>
          <p:nvPr>
            <p:ph type="dt" sz="half" idx="10"/>
          </p:nvPr>
        </p:nvSpPr>
        <p:spPr/>
        <p:txBody>
          <a:bodyPr/>
          <a:lstStyle>
            <a:lvl1pPr>
              <a:defRPr/>
            </a:lvl1pPr>
          </a:lstStyle>
          <a:p>
            <a:endParaRPr lang="en-GB" altLang="zh-CN"/>
          </a:p>
        </p:txBody>
      </p:sp>
      <p:sp>
        <p:nvSpPr>
          <p:cNvPr id="5" name="页脚占位符 4"/>
          <p:cNvSpPr>
            <a:spLocks noGrp="1"/>
          </p:cNvSpPr>
          <p:nvPr>
            <p:ph type="ftr" sz="quarter" idx="11"/>
          </p:nvPr>
        </p:nvSpPr>
        <p:spPr/>
        <p:txBody>
          <a:bodyPr/>
          <a:lstStyle>
            <a:lvl1pPr>
              <a:defRPr/>
            </a:lvl1pPr>
          </a:lstStyle>
          <a:p>
            <a:endParaRPr lang="en-GB" altLang="zh-CN"/>
          </a:p>
        </p:txBody>
      </p:sp>
      <p:sp>
        <p:nvSpPr>
          <p:cNvPr id="6" name="灯片编号占位符 5"/>
          <p:cNvSpPr>
            <a:spLocks noGrp="1"/>
          </p:cNvSpPr>
          <p:nvPr>
            <p:ph type="sldNum" sz="quarter" idx="12"/>
          </p:nvPr>
        </p:nvSpPr>
        <p:spPr/>
        <p:txBody>
          <a:bodyPr/>
          <a:lstStyle>
            <a:lvl1pPr>
              <a:defRPr/>
            </a:lvl1pPr>
          </a:lstStyle>
          <a:p>
            <a:fld id="{18029E71-3EBF-421B-B644-3FAF2E4C017D}" type="slidenum">
              <a:rPr lang="en-GB" altLang="zh-CN"/>
              <a:pPr/>
              <a:t>‹#›</a:t>
            </a:fld>
            <a:endParaRPr lang="en-GB" altLang="zh-CN"/>
          </a:p>
        </p:txBody>
      </p:sp>
      <p:sp>
        <p:nvSpPr>
          <p:cNvPr id="12" name="矩形 11"/>
          <p:cNvSpPr/>
          <p:nvPr userDrawn="1"/>
        </p:nvSpPr>
        <p:spPr>
          <a:xfrm>
            <a:off x="0" y="768351"/>
            <a:ext cx="12192000" cy="120649"/>
          </a:xfrm>
          <a:prstGeom prst="rect">
            <a:avLst/>
          </a:prstGeom>
          <a:solidFill>
            <a:srgbClr val="E1292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92466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7"/>
          <a:stretch>
            <a:fillRect/>
          </a:stretch>
        </p:blipFill>
        <p:spPr>
          <a:xfrm>
            <a:off x="-10795" y="-635"/>
            <a:ext cx="12203430" cy="6864350"/>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0" r:id="rId3"/>
    <p:sldLayoutId id="2147483651" r:id="rId4"/>
    <p:sldLayoutId id="2147483657" r:id="rId5"/>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9"/>
          <p:cNvSpPr>
            <a:spLocks noChangeArrowheads="1"/>
          </p:cNvSpPr>
          <p:nvPr/>
        </p:nvSpPr>
        <p:spPr bwMode="auto">
          <a:xfrm flipH="1">
            <a:off x="1186512" y="1002223"/>
            <a:ext cx="1064124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spcBef>
                <a:spcPct val="0"/>
              </a:spcBef>
              <a:spcAft>
                <a:spcPct val="0"/>
              </a:spcAft>
              <a:defRPr/>
            </a:pPr>
            <a:r>
              <a:rPr lang="en" altLang="zh-CN" sz="8000" b="1" dirty="0">
                <a:solidFill>
                  <a:srgbClr val="E61D18"/>
                </a:solidFill>
                <a:latin typeface="华文新魏" pitchFamily="2" charset="-122"/>
                <a:ea typeface="华文新魏" pitchFamily="2" charset="-122"/>
              </a:rPr>
              <a:t>The Nature of CPPCC: </a:t>
            </a:r>
            <a:br>
              <a:rPr lang="en" altLang="zh-CN" sz="8000" b="1" dirty="0">
                <a:solidFill>
                  <a:srgbClr val="E61D18"/>
                </a:solidFill>
                <a:latin typeface="华文新魏" pitchFamily="2" charset="-122"/>
                <a:ea typeface="华文新魏" pitchFamily="2" charset="-122"/>
              </a:rPr>
            </a:br>
            <a:r>
              <a:rPr lang="en" altLang="zh-CN" sz="8000" b="1" dirty="0">
                <a:solidFill>
                  <a:srgbClr val="E61D18"/>
                </a:solidFill>
                <a:latin typeface="华文新魏" pitchFamily="2" charset="-122"/>
                <a:ea typeface="华文新魏" pitchFamily="2" charset="-122"/>
              </a:rPr>
              <a:t>Normative or Political</a:t>
            </a:r>
            <a:endParaRPr lang="en-US" altLang="zh-CN" sz="8000" b="1" noProof="1">
              <a:solidFill>
                <a:srgbClr val="E61D18"/>
              </a:solidFill>
              <a:latin typeface="华文新魏" pitchFamily="2" charset="-122"/>
              <a:ea typeface="华文新魏" pitchFamily="2" charset="-122"/>
              <a:sym typeface="方正兰亭黑_GBK" panose="02000000000000000000"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7490" y="5734302"/>
            <a:ext cx="1918044" cy="950912"/>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r="16742"/>
          <a:stretch>
            <a:fillRect/>
          </a:stretch>
        </p:blipFill>
        <p:spPr>
          <a:xfrm flipH="1">
            <a:off x="8797794" y="5676448"/>
            <a:ext cx="3394206" cy="118155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049486"/>
            <a:ext cx="2808514" cy="2808514"/>
          </a:xfrm>
          <a:prstGeom prst="rect">
            <a:avLst/>
          </a:prstGeom>
        </p:spPr>
      </p:pic>
      <p:sp>
        <p:nvSpPr>
          <p:cNvPr id="8" name="TextBox 59">
            <a:extLst>
              <a:ext uri="{FF2B5EF4-FFF2-40B4-BE49-F238E27FC236}">
                <a16:creationId xmlns:a16="http://schemas.microsoft.com/office/drawing/2014/main" id="{31504AA2-ECEE-3B49-9200-20704374935A}"/>
              </a:ext>
            </a:extLst>
          </p:cNvPr>
          <p:cNvSpPr>
            <a:spLocks noChangeArrowheads="1"/>
          </p:cNvSpPr>
          <p:nvPr/>
        </p:nvSpPr>
        <p:spPr bwMode="auto">
          <a:xfrm flipH="1">
            <a:off x="4462766" y="4324220"/>
            <a:ext cx="62397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spcBef>
                <a:spcPct val="0"/>
              </a:spcBef>
              <a:spcAft>
                <a:spcPct val="0"/>
              </a:spcAft>
              <a:defRPr/>
            </a:pPr>
            <a:r>
              <a:rPr lang="en" altLang="zh-CN" sz="3200" b="1" noProof="1">
                <a:solidFill>
                  <a:srgbClr val="E61D18"/>
                </a:solidFill>
                <a:latin typeface="华文新魏" pitchFamily="2" charset="-122"/>
                <a:ea typeface="华文新魏" pitchFamily="2" charset="-122"/>
                <a:sym typeface="方正兰亭黑_GBK" panose="02000000000000000000" pitchFamily="2" charset="-122"/>
              </a:rPr>
              <a:t>Sun Ping</a:t>
            </a:r>
            <a:endParaRPr lang="en-US" altLang="zh-CN" sz="3200" b="1" noProof="1">
              <a:solidFill>
                <a:srgbClr val="E61D18"/>
              </a:solidFill>
              <a:latin typeface="华文新魏" pitchFamily="2" charset="-122"/>
              <a:ea typeface="华文新魏" pitchFamily="2" charset="-122"/>
              <a:sym typeface="方正兰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4000">
        <p14:ripple/>
      </p:transition>
    </mc:Choice>
    <mc:Fallback xmlns="">
      <p:transition spd="slow"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1501-427E-FB43-ADA1-1508BDD452EC}"/>
              </a:ext>
            </a:extLst>
          </p:cNvPr>
          <p:cNvSpPr>
            <a:spLocks noGrp="1"/>
          </p:cNvSpPr>
          <p:nvPr>
            <p:ph type="title"/>
          </p:nvPr>
        </p:nvSpPr>
        <p:spPr/>
        <p:txBody>
          <a:bodyPr/>
          <a:lstStyle/>
          <a:p>
            <a:r>
              <a:rPr kumimoji="1" lang="en-US" altLang="zh-CN" sz="4000" dirty="0">
                <a:latin typeface="Arial" panose="020B0604020202020204" pitchFamily="34" charset="0"/>
                <a:cs typeface="Arial" panose="020B0604020202020204" pitchFamily="34" charset="0"/>
              </a:rPr>
              <a:t>Conclusion</a:t>
            </a:r>
            <a:endParaRPr kumimoji="1" lang="zh-CN" altLang="en-US" sz="40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C7214468-66E0-7144-B918-DE8B57B41BC6}"/>
              </a:ext>
            </a:extLst>
          </p:cNvPr>
          <p:cNvSpPr>
            <a:spLocks noGrp="1"/>
          </p:cNvSpPr>
          <p:nvPr>
            <p:ph idx="1"/>
          </p:nvPr>
        </p:nvSpPr>
        <p:spPr/>
        <p:txBody>
          <a:bodyPr/>
          <a:lstStyle/>
          <a:p>
            <a:r>
              <a:rPr kumimoji="1" lang="en-US" altLang="zh-CN" sz="3600" dirty="0"/>
              <a:t>Normative: Not to avoid</a:t>
            </a:r>
          </a:p>
          <a:p>
            <a:r>
              <a:rPr kumimoji="1" lang="en-US" altLang="zh-CN" sz="3600" dirty="0"/>
              <a:t>Political: Not to paint</a:t>
            </a:r>
            <a:endParaRPr kumimoji="1" lang="en-US" altLang="zh-CN" sz="3600" dirty="0">
              <a:latin typeface="Times New Roman" panose="02020603050405020304" pitchFamily="18" charset="0"/>
              <a:cs typeface="Times New Roman" panose="02020603050405020304" pitchFamily="18" charset="0"/>
            </a:endParaRPr>
          </a:p>
          <a:p>
            <a:r>
              <a:rPr kumimoji="1" lang="en-US" altLang="zh-CN" sz="3600" dirty="0"/>
              <a:t>Back to Consultative Institution</a:t>
            </a:r>
          </a:p>
          <a:p>
            <a:pPr lvl="1"/>
            <a:r>
              <a:rPr kumimoji="1" lang="en-US" altLang="zh-CN" sz="3200" dirty="0">
                <a:latin typeface="Times New Roman" panose="02020603050405020304" pitchFamily="18" charset="0"/>
                <a:cs typeface="Times New Roman" panose="02020603050405020304" pitchFamily="18" charset="0"/>
              </a:rPr>
              <a:t>Jobs dividing with proper check and balance</a:t>
            </a:r>
          </a:p>
          <a:p>
            <a:pPr lvl="1"/>
            <a:r>
              <a:rPr kumimoji="1" lang="en-US" altLang="zh-CN" sz="3200" dirty="0">
                <a:latin typeface="Times New Roman" panose="02020603050405020304" pitchFamily="18" charset="0"/>
                <a:cs typeface="Times New Roman" panose="02020603050405020304" pitchFamily="18" charset="0"/>
              </a:rPr>
              <a:t>To divide consultation and regulation</a:t>
            </a:r>
          </a:p>
          <a:p>
            <a:pPr lvl="1"/>
            <a:r>
              <a:rPr kumimoji="1" lang="en-US" altLang="zh-CN" sz="3200" dirty="0">
                <a:latin typeface="Times New Roman" panose="02020603050405020304" pitchFamily="18" charset="0"/>
                <a:cs typeface="Times New Roman" panose="02020603050405020304" pitchFamily="18" charset="0"/>
              </a:rPr>
              <a:t>To divide people’s and organization</a:t>
            </a:r>
          </a:p>
        </p:txBody>
      </p:sp>
    </p:spTree>
    <p:extLst>
      <p:ext uri="{BB962C8B-B14F-4D97-AF65-F5344CB8AC3E}">
        <p14:creationId xmlns:p14="http://schemas.microsoft.com/office/powerpoint/2010/main" val="6792761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66946" y="0"/>
            <a:ext cx="8593254" cy="768351"/>
          </a:xfrm>
        </p:spPr>
        <p:txBody>
          <a:bodyPr>
            <a:noAutofit/>
          </a:bodyPr>
          <a:lstStyle/>
          <a:p>
            <a:r>
              <a:rPr kumimoji="1" lang="en" altLang="zh-Hans" sz="4000" dirty="0">
                <a:latin typeface="Arial" panose="020B0604020202020204" pitchFamily="34" charset="0"/>
                <a:cs typeface="Arial" panose="020B0604020202020204" pitchFamily="34" charset="0"/>
              </a:rPr>
              <a:t>CPPCC in the Constitutional Law</a:t>
            </a:r>
            <a:endParaRPr kumimoji="1" lang="zh-CN" altLang="en-US" sz="4000"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330200" y="897467"/>
            <a:ext cx="11635059" cy="6049743"/>
          </a:xfrm>
        </p:spPr>
        <p:txBody>
          <a:bodyPr/>
          <a:lstStyle/>
          <a:p>
            <a:pPr marL="0" indent="0" algn="just">
              <a:lnSpc>
                <a:spcPts val="4000"/>
              </a:lnSpc>
              <a:buNone/>
            </a:pPr>
            <a:r>
              <a:rPr lang="en" altLang="zh-CN" sz="3200" b="0" dirty="0">
                <a:latin typeface="Times New Roman" panose="02020603050405020304" pitchFamily="18" charset="0"/>
                <a:cs typeface="Times New Roman" panose="02020603050405020304" pitchFamily="18" charset="0"/>
              </a:rPr>
              <a:t>In the long years of revolution, construction, and reform, there has been formed under the leadership of the Communist Party of China a broad patriotic united front composed of the democratic parties and people's organizations and embracing all socialist working people, all builders of socialism, all patriots who support socialism, all patriots who stand for the reunification of the motherland, and all patriots devoted to the rejuvenation of the Chinese nation. ……The Chinese People's Political Consultative Conference, a broadly based representative organization of the united front, …….The system of multi-party cooperation and political consultation led by the Communist Party of China will exist and develop for a long time. </a:t>
            </a:r>
          </a:p>
        </p:txBody>
      </p:sp>
    </p:spTree>
    <p:extLst>
      <p:ext uri="{BB962C8B-B14F-4D97-AF65-F5344CB8AC3E}">
        <p14:creationId xmlns:p14="http://schemas.microsoft.com/office/powerpoint/2010/main" val="33537919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1F85D4-A7EC-E44C-AE2A-07CCAC493619}"/>
              </a:ext>
            </a:extLst>
          </p:cNvPr>
          <p:cNvSpPr>
            <a:spLocks noGrp="1"/>
          </p:cNvSpPr>
          <p:nvPr>
            <p:ph type="title"/>
          </p:nvPr>
        </p:nvSpPr>
        <p:spPr>
          <a:xfrm>
            <a:off x="1608667" y="0"/>
            <a:ext cx="10151533" cy="768351"/>
          </a:xfrm>
        </p:spPr>
        <p:txBody>
          <a:bodyPr/>
          <a:lstStyle/>
          <a:p>
            <a:r>
              <a:rPr kumimoji="1" lang="en-US" altLang="zh-CN" sz="4000" dirty="0">
                <a:latin typeface="Arial" panose="020B0604020202020204" pitchFamily="34" charset="0"/>
                <a:cs typeface="Arial" panose="020B0604020202020204" pitchFamily="34" charset="0"/>
              </a:rPr>
              <a:t>Original</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Intention</a:t>
            </a:r>
            <a:endParaRPr kumimoji="1" lang="zh-CN" altLang="en-US" sz="40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139FB476-7654-4147-B104-58FF16F0D9D8}"/>
              </a:ext>
            </a:extLst>
          </p:cNvPr>
          <p:cNvSpPr>
            <a:spLocks noGrp="1"/>
          </p:cNvSpPr>
          <p:nvPr>
            <p:ph idx="1"/>
          </p:nvPr>
        </p:nvSpPr>
        <p:spPr>
          <a:xfrm>
            <a:off x="393700" y="1155700"/>
            <a:ext cx="11366500" cy="5702300"/>
          </a:xfrm>
        </p:spPr>
        <p:txBody>
          <a:bodyPr/>
          <a:lstStyle/>
          <a:p>
            <a:pPr marL="0" indent="0" algn="just">
              <a:lnSpc>
                <a:spcPts val="4000"/>
              </a:lnSpc>
              <a:buNone/>
            </a:pPr>
            <a:r>
              <a:rPr lang="en-US" altLang="zh-CN" sz="3200" b="0" dirty="0">
                <a:latin typeface="Times New Roman" panose="02020603050405020304" pitchFamily="18" charset="0"/>
                <a:cs typeface="Times New Roman" panose="02020603050405020304" pitchFamily="18" charset="0"/>
              </a:rPr>
              <a:t>The nature of PCC is different from state power organ——National Congress, and it is not an</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executive organ, too. Someone said only if the power of National Committee of PCC is</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equal or bigger than state organs, the PCC will be taken seriously. If so, then CCP has no power to make constitutional law, to make law, to make order, only can propose advices, is it not important? This is not right. If the CPP was turned into a state organ, then there will be two masters in one state. It can’t happen. The functions should be divided.</a:t>
            </a:r>
            <a:endParaRPr lang="zh-CN" altLang="zh-CN" sz="3200" b="0" dirty="0">
              <a:latin typeface="Times New Roman" panose="02020603050405020304" pitchFamily="18" charset="0"/>
              <a:cs typeface="Times New Roman" panose="02020603050405020304" pitchFamily="18" charset="0"/>
            </a:endParaRPr>
          </a:p>
          <a:p>
            <a:pPr marL="0" indent="0">
              <a:lnSpc>
                <a:spcPts val="4000"/>
              </a:lnSpc>
              <a:buNone/>
            </a:pPr>
            <a:r>
              <a:rPr lang="en-US" altLang="zh-CN" sz="3200" b="0" dirty="0">
                <a:latin typeface="Times New Roman" panose="02020603050405020304" pitchFamily="18" charset="0"/>
                <a:cs typeface="Times New Roman" panose="02020603050405020304" pitchFamily="18" charset="0"/>
              </a:rPr>
              <a:t>   </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——Mao</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Zedong,</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On</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the</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Nature</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and</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Task</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of</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PCC,</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Dec.</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12,</a:t>
            </a:r>
            <a:r>
              <a:rPr lang="zh-CN" altLang="en-US" sz="3200" b="0" dirty="0">
                <a:latin typeface="Times New Roman" panose="02020603050405020304" pitchFamily="18" charset="0"/>
                <a:cs typeface="Times New Roman" panose="02020603050405020304" pitchFamily="18" charset="0"/>
              </a:rPr>
              <a:t> </a:t>
            </a:r>
            <a:r>
              <a:rPr lang="en-US" altLang="zh-CN" sz="3200" b="0" dirty="0">
                <a:latin typeface="Times New Roman" panose="02020603050405020304" pitchFamily="18" charset="0"/>
                <a:cs typeface="Times New Roman" panose="02020603050405020304" pitchFamily="18" charset="0"/>
              </a:rPr>
              <a:t>1954</a:t>
            </a:r>
            <a:endParaRPr lang="zh-CN" altLang="zh-CN" sz="32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5163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D14F9D-5D44-2448-B3FA-6340D02B3D7F}"/>
              </a:ext>
            </a:extLst>
          </p:cNvPr>
          <p:cNvSpPr>
            <a:spLocks noGrp="1"/>
          </p:cNvSpPr>
          <p:nvPr>
            <p:ph type="title"/>
          </p:nvPr>
        </p:nvSpPr>
        <p:spPr/>
        <p:txBody>
          <a:bodyPr/>
          <a:lstStyle/>
          <a:p>
            <a:endParaRPr kumimoji="1" lang="zh-CN" altLang="en-US"/>
          </a:p>
        </p:txBody>
      </p:sp>
      <p:pic>
        <p:nvPicPr>
          <p:cNvPr id="7" name="图片 6">
            <a:extLst>
              <a:ext uri="{FF2B5EF4-FFF2-40B4-BE49-F238E27FC236}">
                <a16:creationId xmlns:a16="http://schemas.microsoft.com/office/drawing/2014/main" id="{C85F43D1-FAA8-F241-AE59-A93663BAA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6114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0370AF-52D0-4040-BBD2-2DFF055F2D5B}"/>
              </a:ext>
            </a:extLst>
          </p:cNvPr>
          <p:cNvSpPr>
            <a:spLocks noGrp="1"/>
          </p:cNvSpPr>
          <p:nvPr>
            <p:ph type="title"/>
          </p:nvPr>
        </p:nvSpPr>
        <p:spPr/>
        <p:txBody>
          <a:bodyPr/>
          <a:lstStyle/>
          <a:p>
            <a:r>
              <a:rPr lang="en-US" altLang="zh-CN" sz="4000" dirty="0">
                <a:latin typeface="Arial" panose="020B0604020202020204" pitchFamily="34" charset="0"/>
                <a:cs typeface="Arial" panose="020B0604020202020204" pitchFamily="34" charset="0"/>
              </a:rPr>
              <a:t>Normative</a:t>
            </a:r>
            <a:r>
              <a:rPr lang="zh-CN" altLang="en-US" sz="4000" dirty="0">
                <a:latin typeface="Arial" panose="020B0604020202020204" pitchFamily="34" charset="0"/>
                <a:cs typeface="Arial" panose="020B0604020202020204" pitchFamily="34" charset="0"/>
              </a:rPr>
              <a:t> </a:t>
            </a:r>
            <a:r>
              <a:rPr lang="en-US" altLang="zh-CN" sz="4000" dirty="0">
                <a:latin typeface="Arial" panose="020B0604020202020204" pitchFamily="34" charset="0"/>
                <a:cs typeface="Arial" panose="020B0604020202020204" pitchFamily="34" charset="0"/>
              </a:rPr>
              <a:t>vs.</a:t>
            </a:r>
            <a:r>
              <a:rPr lang="zh-CN" altLang="en-US" sz="4000" dirty="0">
                <a:latin typeface="Arial" panose="020B0604020202020204" pitchFamily="34" charset="0"/>
                <a:cs typeface="Arial" panose="020B0604020202020204" pitchFamily="34" charset="0"/>
              </a:rPr>
              <a:t> </a:t>
            </a:r>
            <a:r>
              <a:rPr lang="en-US" altLang="zh-CN" sz="4000" dirty="0">
                <a:latin typeface="Arial" panose="020B0604020202020204" pitchFamily="34" charset="0"/>
                <a:cs typeface="Arial" panose="020B0604020202020204" pitchFamily="34" charset="0"/>
              </a:rPr>
              <a:t>Political</a:t>
            </a:r>
            <a:endParaRPr kumimoji="1" lang="zh-CN" altLang="en-US" sz="40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5D65FD8C-65A7-E141-B884-D4FC1E200FA3}"/>
              </a:ext>
            </a:extLst>
          </p:cNvPr>
          <p:cNvSpPr>
            <a:spLocks noGrp="1"/>
          </p:cNvSpPr>
          <p:nvPr>
            <p:ph idx="1"/>
          </p:nvPr>
        </p:nvSpPr>
        <p:spPr>
          <a:xfrm>
            <a:off x="393700" y="1155700"/>
            <a:ext cx="10960100" cy="5189344"/>
          </a:xfrm>
        </p:spPr>
        <p:txBody>
          <a:bodyPr/>
          <a:lstStyle/>
          <a:p>
            <a:r>
              <a:rPr lang="en-US" altLang="zh-CN" sz="3200" dirty="0"/>
              <a:t>Normative</a:t>
            </a:r>
            <a:r>
              <a:rPr lang="zh-CN" altLang="en-US" sz="3200" dirty="0"/>
              <a:t> </a:t>
            </a:r>
            <a:r>
              <a:rPr lang="en-US" altLang="zh-CN" sz="3200" dirty="0"/>
              <a:t>Constitutional</a:t>
            </a:r>
            <a:r>
              <a:rPr lang="zh-CN" altLang="en-US" sz="3200" dirty="0"/>
              <a:t> </a:t>
            </a:r>
            <a:r>
              <a:rPr lang="en-US" altLang="zh-CN" sz="3200" dirty="0"/>
              <a:t>Jurisprudence</a:t>
            </a:r>
          </a:p>
          <a:p>
            <a:pPr lvl="1"/>
            <a:r>
              <a:rPr lang="en-US" altLang="zh-CN" sz="3200" dirty="0">
                <a:latin typeface="Times New Roman" panose="02020603050405020304" pitchFamily="18" charset="0"/>
                <a:cs typeface="Times New Roman" panose="02020603050405020304" pitchFamily="18" charset="0"/>
              </a:rPr>
              <a:t>Fundamental</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Political</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System</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without</a:t>
            </a:r>
            <a:r>
              <a:rPr lang="zh-CN" altLang="en-US"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Constitutionalization</a:t>
            </a:r>
            <a:endParaRPr lang="en-US" altLang="zh-CN" sz="3200" dirty="0">
              <a:latin typeface="Times New Roman" panose="02020603050405020304" pitchFamily="18" charset="0"/>
              <a:cs typeface="Times New Roman" panose="02020603050405020304" pitchFamily="18" charset="0"/>
            </a:endParaRPr>
          </a:p>
          <a:p>
            <a:pPr lvl="1"/>
            <a:r>
              <a:rPr lang="en-US" altLang="zh-CN" sz="3200" dirty="0" err="1">
                <a:latin typeface="Times New Roman" panose="02020603050405020304" pitchFamily="18" charset="0"/>
                <a:cs typeface="Times New Roman" panose="02020603050405020304" pitchFamily="18" charset="0"/>
              </a:rPr>
              <a:t>Bicameralization</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and</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Legalization</a:t>
            </a:r>
          </a:p>
          <a:p>
            <a:r>
              <a:rPr lang="en-US" altLang="zh-CN" sz="3200" dirty="0"/>
              <a:t>Political</a:t>
            </a:r>
            <a:r>
              <a:rPr lang="zh-CN" altLang="en-US" sz="3200" dirty="0"/>
              <a:t> </a:t>
            </a:r>
            <a:r>
              <a:rPr lang="en-US" altLang="zh-CN" sz="3200" dirty="0"/>
              <a:t>Constitutional Jurisprudence</a:t>
            </a:r>
          </a:p>
          <a:p>
            <a:pPr lvl="1"/>
            <a:r>
              <a:rPr lang="en-US" altLang="zh-CN" sz="3200" dirty="0">
                <a:latin typeface="Times New Roman" panose="02020603050405020304" pitchFamily="18" charset="0"/>
                <a:cs typeface="Times New Roman" panose="02020603050405020304" pitchFamily="18" charset="0"/>
              </a:rPr>
              <a:t>P</a:t>
            </a:r>
            <a:r>
              <a:rPr lang="en" altLang="zh-CN" sz="3200" dirty="0" err="1">
                <a:latin typeface="Times New Roman" panose="02020603050405020304" pitchFamily="18" charset="0"/>
                <a:cs typeface="Times New Roman" panose="02020603050405020304" pitchFamily="18" charset="0"/>
              </a:rPr>
              <a:t>opular</a:t>
            </a:r>
            <a:r>
              <a:rPr lang="en" altLang="zh-CN"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S</a:t>
            </a:r>
            <a:r>
              <a:rPr lang="en" altLang="zh-CN" sz="3200" dirty="0" err="1">
                <a:latin typeface="Times New Roman" panose="02020603050405020304" pitchFamily="18" charset="0"/>
                <a:cs typeface="Times New Roman" panose="02020603050405020304" pitchFamily="18" charset="0"/>
              </a:rPr>
              <a:t>overeignty</a:t>
            </a:r>
            <a:endParaRPr lang="en" altLang="zh-CN" sz="3200" dirty="0">
              <a:latin typeface="Times New Roman" panose="02020603050405020304" pitchFamily="18" charset="0"/>
              <a:cs typeface="Times New Roman" panose="02020603050405020304" pitchFamily="18" charset="0"/>
            </a:endParaRPr>
          </a:p>
          <a:p>
            <a:pPr lvl="1"/>
            <a:r>
              <a:rPr lang="en" altLang="zh-CN" sz="3200" dirty="0">
                <a:latin typeface="Times New Roman" panose="02020603050405020304" pitchFamily="18" charset="0"/>
                <a:cs typeface="Times New Roman" panose="02020603050405020304" pitchFamily="18" charset="0"/>
              </a:rPr>
              <a:t>Unwritten</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Constitutional</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Law</a:t>
            </a:r>
            <a:endParaRPr lang="en" altLang="zh-CN" sz="3200" dirty="0">
              <a:latin typeface="Times New Roman" panose="02020603050405020304" pitchFamily="18" charset="0"/>
              <a:cs typeface="Times New Roman" panose="02020603050405020304" pitchFamily="18" charset="0"/>
            </a:endParaRPr>
          </a:p>
          <a:p>
            <a:pPr marL="0" indent="0">
              <a:buNone/>
            </a:pPr>
            <a:endParaRPr kumimoji="1" lang="zh-CN" altLang="en-US" dirty="0"/>
          </a:p>
        </p:txBody>
      </p:sp>
    </p:spTree>
    <p:extLst>
      <p:ext uri="{BB962C8B-B14F-4D97-AF65-F5344CB8AC3E}">
        <p14:creationId xmlns:p14="http://schemas.microsoft.com/office/powerpoint/2010/main" val="1352529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35A21E-76CE-7548-8D7A-5EC503BBBB7B}"/>
              </a:ext>
            </a:extLst>
          </p:cNvPr>
          <p:cNvSpPr>
            <a:spLocks noGrp="1"/>
          </p:cNvSpPr>
          <p:nvPr>
            <p:ph type="title"/>
          </p:nvPr>
        </p:nvSpPr>
        <p:spPr>
          <a:xfrm>
            <a:off x="3208868" y="0"/>
            <a:ext cx="8551332" cy="768351"/>
          </a:xfrm>
        </p:spPr>
        <p:txBody>
          <a:bodyPr/>
          <a:lstStyle/>
          <a:p>
            <a:r>
              <a:rPr kumimoji="1" lang="en-US" altLang="zh-CN" sz="4000" dirty="0">
                <a:latin typeface="Arial" panose="020B0604020202020204" pitchFamily="34" charset="0"/>
                <a:cs typeface="Arial" panose="020B0604020202020204" pitchFamily="34" charset="0"/>
              </a:rPr>
              <a:t>The</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Real</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Practice</a:t>
            </a:r>
            <a:endParaRPr kumimoji="1" lang="zh-CN" altLang="en-US" sz="40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6047AA7D-646C-6849-A090-78C175C2697B}"/>
              </a:ext>
            </a:extLst>
          </p:cNvPr>
          <p:cNvSpPr>
            <a:spLocks noGrp="1"/>
          </p:cNvSpPr>
          <p:nvPr>
            <p:ph idx="1"/>
          </p:nvPr>
        </p:nvSpPr>
        <p:spPr>
          <a:xfrm>
            <a:off x="393700" y="1155700"/>
            <a:ext cx="10960100" cy="4085373"/>
          </a:xfrm>
        </p:spPr>
        <p:txBody>
          <a:bodyPr/>
          <a:lstStyle/>
          <a:p>
            <a:r>
              <a:rPr kumimoji="1" lang="en-US" altLang="zh-CN" sz="4000" dirty="0"/>
              <a:t>Weakly</a:t>
            </a:r>
            <a:r>
              <a:rPr kumimoji="1" lang="zh-CN" altLang="en-US" sz="4000" dirty="0"/>
              <a:t> </a:t>
            </a:r>
            <a:r>
              <a:rPr kumimoji="1" lang="en-US" altLang="zh-CN" sz="4000" dirty="0"/>
              <a:t>Consultative </a:t>
            </a:r>
          </a:p>
          <a:p>
            <a:r>
              <a:rPr kumimoji="1" lang="en-US" altLang="zh-CN" sz="4000" dirty="0"/>
              <a:t>Highly</a:t>
            </a:r>
            <a:r>
              <a:rPr kumimoji="1" lang="zh-CN" altLang="en-US" sz="4000" dirty="0"/>
              <a:t> </a:t>
            </a:r>
            <a:r>
              <a:rPr kumimoji="1" lang="en-US" altLang="zh-CN" sz="4000" dirty="0"/>
              <a:t>Bureaucratic </a:t>
            </a:r>
          </a:p>
          <a:p>
            <a:r>
              <a:rPr kumimoji="1" lang="en-US" altLang="zh-CN" sz="4000" dirty="0"/>
              <a:t>Surprisingly</a:t>
            </a:r>
            <a:r>
              <a:rPr kumimoji="1" lang="zh-CN" altLang="en-US" sz="4000" dirty="0"/>
              <a:t> </a:t>
            </a:r>
            <a:r>
              <a:rPr kumimoji="1" lang="en-US" altLang="zh-CN" sz="4000" dirty="0"/>
              <a:t>Corporatization </a:t>
            </a:r>
            <a:endParaRPr kumimoji="1" lang="zh-CN" altLang="en-US" sz="4000" dirty="0"/>
          </a:p>
        </p:txBody>
      </p:sp>
    </p:spTree>
    <p:extLst>
      <p:ext uri="{BB962C8B-B14F-4D97-AF65-F5344CB8AC3E}">
        <p14:creationId xmlns:p14="http://schemas.microsoft.com/office/powerpoint/2010/main" val="26221940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党国体系分权（19大）.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851" y="643467"/>
            <a:ext cx="7874298" cy="5571066"/>
          </a:xfrm>
          <a:prstGeom prst="rect">
            <a:avLst/>
          </a:prstGeom>
        </p:spPr>
      </p:pic>
    </p:spTree>
    <p:extLst>
      <p:ext uri="{BB962C8B-B14F-4D97-AF65-F5344CB8AC3E}">
        <p14:creationId xmlns:p14="http://schemas.microsoft.com/office/powerpoint/2010/main" val="1602550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368AA7-42B7-BC42-B89A-084B8376F374}"/>
              </a:ext>
            </a:extLst>
          </p:cNvPr>
          <p:cNvSpPr>
            <a:spLocks noGrp="1"/>
          </p:cNvSpPr>
          <p:nvPr>
            <p:ph type="title"/>
          </p:nvPr>
        </p:nvSpPr>
        <p:spPr>
          <a:xfrm>
            <a:off x="2152186" y="0"/>
            <a:ext cx="9608014" cy="768351"/>
          </a:xfrm>
        </p:spPr>
        <p:txBody>
          <a:bodyPr/>
          <a:lstStyle/>
          <a:p>
            <a:r>
              <a:rPr kumimoji="1" lang="en-US" altLang="zh-CN" sz="4000" dirty="0">
                <a:latin typeface="Arial" panose="020B0604020202020204" pitchFamily="34" charset="0"/>
                <a:cs typeface="Arial" panose="020B0604020202020204" pitchFamily="34" charset="0"/>
              </a:rPr>
              <a:t>The</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Scandal</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of</a:t>
            </a:r>
            <a:r>
              <a:rPr kumimoji="1" lang="zh-CN" altLang="en-US" sz="4000" dirty="0">
                <a:latin typeface="Arial" panose="020B0604020202020204" pitchFamily="34" charset="0"/>
                <a:cs typeface="Arial" panose="020B0604020202020204" pitchFamily="34" charset="0"/>
              </a:rPr>
              <a:t> </a:t>
            </a:r>
            <a:r>
              <a:rPr kumimoji="1" lang="en-US" altLang="zh-CN" sz="4000" dirty="0" err="1">
                <a:latin typeface="Arial" panose="020B0604020202020204" pitchFamily="34" charset="0"/>
                <a:cs typeface="Arial" panose="020B0604020202020204" pitchFamily="34" charset="0"/>
              </a:rPr>
              <a:t>Ctrip</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Kindergarten</a:t>
            </a:r>
            <a:endParaRPr kumimoji="1" lang="zh-CN" altLang="en-US" sz="40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5219DF79-7DCE-E749-96BA-E8F566FC5A25}"/>
              </a:ext>
            </a:extLst>
          </p:cNvPr>
          <p:cNvSpPr>
            <a:spLocks noGrp="1"/>
          </p:cNvSpPr>
          <p:nvPr>
            <p:ph idx="1"/>
          </p:nvPr>
        </p:nvSpPr>
        <p:spPr/>
        <p:txBody>
          <a:bodyPr/>
          <a:lstStyle/>
          <a:p>
            <a:r>
              <a:rPr kumimoji="1" lang="en" altLang="zh-CN" sz="3600" dirty="0" err="1"/>
              <a:t>Ctrip.com</a:t>
            </a:r>
            <a:r>
              <a:rPr kumimoji="1" lang="en" altLang="zh-CN" sz="3600" dirty="0"/>
              <a:t> International, Ltd.</a:t>
            </a:r>
            <a:r>
              <a:rPr kumimoji="1" lang="zh-CN" altLang="en-US" sz="3600" dirty="0"/>
              <a:t>（携程）</a:t>
            </a:r>
            <a:endParaRPr kumimoji="1" lang="en" altLang="zh-CN" sz="3600" dirty="0"/>
          </a:p>
          <a:p>
            <a:r>
              <a:rPr kumimoji="1" lang="en-US" altLang="zh-CN" sz="3600" dirty="0"/>
              <a:t>People’s</a:t>
            </a:r>
            <a:r>
              <a:rPr kumimoji="1" lang="zh-CN" altLang="en-US" sz="3600" dirty="0"/>
              <a:t> </a:t>
            </a:r>
            <a:r>
              <a:rPr kumimoji="1" lang="en-US" altLang="zh-CN" sz="3600" dirty="0"/>
              <a:t>Organization</a:t>
            </a:r>
            <a:r>
              <a:rPr kumimoji="1" lang="zh-CN" altLang="en-US" sz="3600" dirty="0"/>
              <a:t>（人民团体）</a:t>
            </a:r>
            <a:endParaRPr kumimoji="1" lang="en" altLang="zh-CN" sz="3600" dirty="0"/>
          </a:p>
          <a:p>
            <a:pPr lvl="1"/>
            <a:r>
              <a:rPr kumimoji="1" lang="en" altLang="zh-CN" sz="3600" dirty="0">
                <a:latin typeface="Times New Roman" panose="02020603050405020304" pitchFamily="18" charset="0"/>
                <a:cs typeface="Times New Roman" panose="02020603050405020304" pitchFamily="18" charset="0"/>
              </a:rPr>
              <a:t>Shanghai</a:t>
            </a:r>
            <a:r>
              <a:rPr kumimoji="1" lang="zh-CN" altLang="en-US" sz="3600" dirty="0">
                <a:latin typeface="Times New Roman" panose="02020603050405020304" pitchFamily="18" charset="0"/>
                <a:cs typeface="Times New Roman" panose="02020603050405020304" pitchFamily="18" charset="0"/>
              </a:rPr>
              <a:t> </a:t>
            </a:r>
            <a:r>
              <a:rPr kumimoji="1" lang="en" altLang="zh-CN" sz="3600" dirty="0">
                <a:latin typeface="Times New Roman" panose="02020603050405020304" pitchFamily="18" charset="0"/>
                <a:cs typeface="Times New Roman" panose="02020603050405020304" pitchFamily="18" charset="0"/>
              </a:rPr>
              <a:t>Federation of Trade Unions</a:t>
            </a:r>
            <a:r>
              <a:rPr kumimoji="1" lang="en-US" altLang="zh-CN" sz="3600" dirty="0">
                <a:latin typeface="Times New Roman" panose="02020603050405020304" pitchFamily="18" charset="0"/>
                <a:cs typeface="Times New Roman" panose="02020603050405020304" pitchFamily="18" charset="0"/>
              </a:rPr>
              <a:t>(</a:t>
            </a:r>
            <a:r>
              <a:rPr kumimoji="1" lang="zh-CN" altLang="en-US" sz="3600" dirty="0">
                <a:latin typeface="Times New Roman" panose="02020603050405020304" pitchFamily="18" charset="0"/>
                <a:cs typeface="Times New Roman" panose="02020603050405020304" pitchFamily="18" charset="0"/>
              </a:rPr>
              <a:t>上海总工会</a:t>
            </a:r>
            <a:r>
              <a:rPr kumimoji="1" lang="en-US" altLang="zh-CN" sz="3600" dirty="0">
                <a:latin typeface="Times New Roman" panose="02020603050405020304" pitchFamily="18" charset="0"/>
                <a:cs typeface="Times New Roman" panose="02020603050405020304" pitchFamily="18" charset="0"/>
              </a:rPr>
              <a:t>)</a:t>
            </a:r>
            <a:endParaRPr kumimoji="1" lang="en" altLang="zh-CN" sz="3600" dirty="0">
              <a:latin typeface="Times New Roman" panose="02020603050405020304" pitchFamily="18" charset="0"/>
              <a:cs typeface="Times New Roman" panose="02020603050405020304" pitchFamily="18" charset="0"/>
            </a:endParaRPr>
          </a:p>
          <a:p>
            <a:pPr lvl="1"/>
            <a:r>
              <a:rPr kumimoji="1" lang="en" altLang="zh-CN" sz="3600" dirty="0">
                <a:latin typeface="Times New Roman" panose="02020603050405020304" pitchFamily="18" charset="0"/>
                <a:cs typeface="Times New Roman" panose="02020603050405020304" pitchFamily="18" charset="0"/>
              </a:rPr>
              <a:t>Shanghai</a:t>
            </a:r>
            <a:r>
              <a:rPr kumimoji="1" lang="zh-CN" altLang="en-US" sz="3600" dirty="0">
                <a:latin typeface="Times New Roman" panose="02020603050405020304" pitchFamily="18" charset="0"/>
                <a:cs typeface="Times New Roman" panose="02020603050405020304" pitchFamily="18" charset="0"/>
              </a:rPr>
              <a:t> </a:t>
            </a:r>
            <a:r>
              <a:rPr kumimoji="1" lang="en" altLang="zh-CN" sz="3600" dirty="0">
                <a:latin typeface="Times New Roman" panose="02020603050405020304" pitchFamily="18" charset="0"/>
                <a:cs typeface="Times New Roman" panose="02020603050405020304" pitchFamily="18" charset="0"/>
              </a:rPr>
              <a:t>Women‘s Federation</a:t>
            </a:r>
            <a:r>
              <a:rPr kumimoji="1" lang="zh-CN" altLang="en-US" sz="3600" dirty="0">
                <a:latin typeface="Times New Roman" panose="02020603050405020304" pitchFamily="18" charset="0"/>
                <a:cs typeface="Times New Roman" panose="02020603050405020304" pitchFamily="18" charset="0"/>
              </a:rPr>
              <a:t>（上海妇联）</a:t>
            </a:r>
          </a:p>
        </p:txBody>
      </p:sp>
    </p:spTree>
    <p:extLst>
      <p:ext uri="{BB962C8B-B14F-4D97-AF65-F5344CB8AC3E}">
        <p14:creationId xmlns:p14="http://schemas.microsoft.com/office/powerpoint/2010/main" val="16425623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内容占位符 4">
            <a:extLst>
              <a:ext uri="{FF2B5EF4-FFF2-40B4-BE49-F238E27FC236}">
                <a16:creationId xmlns:a16="http://schemas.microsoft.com/office/drawing/2014/main" id="{EC918700-B8C8-E04A-A6DF-B28890F250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4428"/>
          <a:stretch/>
        </p:blipFill>
        <p:spPr>
          <a:xfrm>
            <a:off x="6421035" y="643467"/>
            <a:ext cx="5129784" cy="5571066"/>
          </a:xfrm>
          <a:prstGeom prst="rect">
            <a:avLst/>
          </a:prstGeom>
        </p:spPr>
      </p:pic>
      <p:sp>
        <p:nvSpPr>
          <p:cNvPr id="21" name="Rectangle 20">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6">
            <a:extLst>
              <a:ext uri="{FF2B5EF4-FFF2-40B4-BE49-F238E27FC236}">
                <a16:creationId xmlns:a16="http://schemas.microsoft.com/office/drawing/2014/main" id="{E99EA523-C7E2-B54E-B214-E62379AFF8A3}"/>
              </a:ext>
            </a:extLst>
          </p:cNvPr>
          <p:cNvPicPr>
            <a:picLocks noChangeAspect="1"/>
          </p:cNvPicPr>
          <p:nvPr/>
        </p:nvPicPr>
        <p:blipFill rotWithShape="1">
          <a:blip r:embed="rId3">
            <a:extLst>
              <a:ext uri="{28A0092B-C50C-407E-A947-70E740481C1C}">
                <a14:useLocalDpi xmlns:a14="http://schemas.microsoft.com/office/drawing/2010/main" val="0"/>
              </a:ext>
            </a:extLst>
          </a:blip>
          <a:srcRect r="-2" b="13659"/>
          <a:stretch/>
        </p:blipFill>
        <p:spPr>
          <a:xfrm>
            <a:off x="641180" y="643467"/>
            <a:ext cx="5129784" cy="5571066"/>
          </a:xfrm>
          <a:prstGeom prst="rect">
            <a:avLst/>
          </a:prstGeom>
        </p:spPr>
      </p:pic>
    </p:spTree>
    <p:extLst>
      <p:ext uri="{BB962C8B-B14F-4D97-AF65-F5344CB8AC3E}">
        <p14:creationId xmlns:p14="http://schemas.microsoft.com/office/powerpoint/2010/main" val="2965380562"/>
      </p:ext>
    </p:extLst>
  </p:cSld>
  <p:clrMapOvr>
    <a:masterClrMapping/>
  </p:clrMapOvr>
  <p:transition>
    <p:fade/>
  </p:transition>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12929">
            <a:alpha val="82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694</TotalTime>
  <Words>376</Words>
  <Application>Microsoft Macintosh PowerPoint</Application>
  <PresentationFormat>宽屏</PresentationFormat>
  <Paragraphs>31</Paragraphs>
  <Slides>10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等线</vt:lpstr>
      <vt:lpstr>方正兰亭黑_GBK</vt:lpstr>
      <vt:lpstr>黑体</vt:lpstr>
      <vt:lpstr>华文新魏</vt:lpstr>
      <vt:lpstr>楷体</vt:lpstr>
      <vt:lpstr>宋体</vt:lpstr>
      <vt:lpstr>Arial</vt:lpstr>
      <vt:lpstr>Calibri</vt:lpstr>
      <vt:lpstr>Times New Roman</vt:lpstr>
      <vt:lpstr>Wingdings</vt:lpstr>
      <vt:lpstr>1_Office 主题</vt:lpstr>
      <vt:lpstr>PowerPoint 演示文稿</vt:lpstr>
      <vt:lpstr>CPPCC in the Constitutional Law</vt:lpstr>
      <vt:lpstr>Original Intention</vt:lpstr>
      <vt:lpstr>PowerPoint 演示文稿</vt:lpstr>
      <vt:lpstr>Normative vs. Political</vt:lpstr>
      <vt:lpstr>The Real Practice</vt:lpstr>
      <vt:lpstr>PowerPoint 演示文稿</vt:lpstr>
      <vt:lpstr>The Scandal of Ctrip Kindergarten</vt:lpstr>
      <vt:lpstr>PowerPoint 演示文稿</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dc:title>
  <dc:creator>歉然安可</dc:creator>
  <cp:lastModifiedBy>Happy</cp:lastModifiedBy>
  <cp:revision>73</cp:revision>
  <dcterms:created xsi:type="dcterms:W3CDTF">2018-03-13T08:37:00Z</dcterms:created>
  <dcterms:modified xsi:type="dcterms:W3CDTF">2019-02-12T22:24:39Z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