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6"/>
    <p:restoredTop sz="94444"/>
  </p:normalViewPr>
  <p:slideViewPr>
    <p:cSldViewPr snapToGrid="0" snapToObjects="1">
      <p:cViewPr>
        <p:scale>
          <a:sx n="55" d="100"/>
          <a:sy n="55" d="100"/>
        </p:scale>
        <p:origin x="240"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338D-1EEE-1B4B-98E4-40A9D8D18C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339241-E133-6743-AFD7-93EF1616D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4B55-2CDC-A648-95BE-C27A3915E98A}"/>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5" name="Footer Placeholder 4">
            <a:extLst>
              <a:ext uri="{FF2B5EF4-FFF2-40B4-BE49-F238E27FC236}">
                <a16:creationId xmlns:a16="http://schemas.microsoft.com/office/drawing/2014/main" id="{6D799687-6BEA-214F-A67C-02C2DFBF7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40D5E-2508-044E-BCEC-81A8C94F8DF2}"/>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62742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232F-C4C6-634F-AF03-30158C588B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6217CA-CDCE-8E4A-A8AE-31C1FDAB83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8092C-4622-6641-A667-F15958C9D672}"/>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5" name="Footer Placeholder 4">
            <a:extLst>
              <a:ext uri="{FF2B5EF4-FFF2-40B4-BE49-F238E27FC236}">
                <a16:creationId xmlns:a16="http://schemas.microsoft.com/office/drawing/2014/main" id="{D02EBA06-5571-374B-8710-860CF5CB9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9E1FF-0E5E-094E-8820-8D577924F2A4}"/>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25116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181DD8-6527-8745-BDEB-8BA1E84D14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9D67B-04CD-6048-A4A2-A1A2311DCC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B1396-60B2-A548-96D3-A1DD2B1E1D55}"/>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5" name="Footer Placeholder 4">
            <a:extLst>
              <a:ext uri="{FF2B5EF4-FFF2-40B4-BE49-F238E27FC236}">
                <a16:creationId xmlns:a16="http://schemas.microsoft.com/office/drawing/2014/main" id="{143C8039-1C4E-5A41-B325-28F0BC34A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EFD90-6E47-084D-B334-477AA3F62C66}"/>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140519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53E4-B09C-E14B-AD29-A6B6A10ED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463275-A405-8749-8214-5C57E0DF2D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28904-6074-B740-B54A-20557945587F}"/>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5" name="Footer Placeholder 4">
            <a:extLst>
              <a:ext uri="{FF2B5EF4-FFF2-40B4-BE49-F238E27FC236}">
                <a16:creationId xmlns:a16="http://schemas.microsoft.com/office/drawing/2014/main" id="{9A460608-9BC3-7E43-827C-2A9D993EB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5EE57-F85C-F94C-95FF-9DB9FFE86B81}"/>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196795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8192-B468-9C4D-AE42-8A2F27764E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EE3897-0A00-3642-906E-450E5565C6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7D786F-BCBB-4842-8C70-60B79456F9C8}"/>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5" name="Footer Placeholder 4">
            <a:extLst>
              <a:ext uri="{FF2B5EF4-FFF2-40B4-BE49-F238E27FC236}">
                <a16:creationId xmlns:a16="http://schemas.microsoft.com/office/drawing/2014/main" id="{95E37AA5-8EF7-1C47-89FF-6E9D24EA9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E5243-FBFF-7B41-9E2D-F4998E36404E}"/>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395954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B518-5207-D24A-AB06-864B6583C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EB351-5F6C-3942-820E-39F4E629FB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9297F-90B1-724D-ADB9-85F0B7475A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C30A22-B37B-7B42-AF64-96FBB81303B1}"/>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6" name="Footer Placeholder 5">
            <a:extLst>
              <a:ext uri="{FF2B5EF4-FFF2-40B4-BE49-F238E27FC236}">
                <a16:creationId xmlns:a16="http://schemas.microsoft.com/office/drawing/2014/main" id="{E0663038-2E13-F041-99D1-4D344E9873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B7A3-B57E-E847-AE3B-C353EF8BE567}"/>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211034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790C-B465-AA43-83F9-18ADAD3D88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D1F727-0E8A-5B40-950E-A17F219062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2E7D94-AA3B-8542-86DC-739B6B36C5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CD5804-0E7E-9947-98E4-EDC0295B6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B1D55D-1D75-E041-BD75-9EB57972EA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9A403F-49CC-CE43-B032-DA40D091EFE7}"/>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8" name="Footer Placeholder 7">
            <a:extLst>
              <a:ext uri="{FF2B5EF4-FFF2-40B4-BE49-F238E27FC236}">
                <a16:creationId xmlns:a16="http://schemas.microsoft.com/office/drawing/2014/main" id="{81A150D6-42ED-8D48-BC0E-CF9096767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A08EE6-971A-C54D-9587-19163E9E30AF}"/>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307864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F98A-42F5-8346-9DDE-EA96D836D7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1597A-68BC-2642-A9BA-FA54E29EED44}"/>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4" name="Footer Placeholder 3">
            <a:extLst>
              <a:ext uri="{FF2B5EF4-FFF2-40B4-BE49-F238E27FC236}">
                <a16:creationId xmlns:a16="http://schemas.microsoft.com/office/drawing/2014/main" id="{EEC450FF-882D-9B45-949D-FB7A398234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6A3655-E3EB-AF44-B633-167D95CB7CDE}"/>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54477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E94C-E209-F347-9D7A-BAACFE394DF0}"/>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3" name="Footer Placeholder 2">
            <a:extLst>
              <a:ext uri="{FF2B5EF4-FFF2-40B4-BE49-F238E27FC236}">
                <a16:creationId xmlns:a16="http://schemas.microsoft.com/office/drawing/2014/main" id="{B3790A6D-303D-F040-9FCC-7DE2C38459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06086-69D3-CD44-9347-45F9C54F57D1}"/>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265295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6B74-235C-4D47-824F-B92BFFC6C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56950F-CA4F-8945-A1C7-5188C8E9C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C018B-BA7C-674A-B9E2-9A04F10FC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6316F1-C2F6-D14D-9EDE-8AF5379A0927}"/>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6" name="Footer Placeholder 5">
            <a:extLst>
              <a:ext uri="{FF2B5EF4-FFF2-40B4-BE49-F238E27FC236}">
                <a16:creationId xmlns:a16="http://schemas.microsoft.com/office/drawing/2014/main" id="{DB4158A3-0572-6B44-95C0-51FFB21E6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4F378-7405-0347-8868-5A9A66F52D14}"/>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144123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E9BC-4875-8D4C-9F2F-339A98D51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B3AAA2-6344-4B47-89A5-79BF51E5F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822DEA-4CAA-8846-B6BC-A56276132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C338F9-532A-764B-B97B-1335A1CE9D85}"/>
              </a:ext>
            </a:extLst>
          </p:cNvPr>
          <p:cNvSpPr>
            <a:spLocks noGrp="1"/>
          </p:cNvSpPr>
          <p:nvPr>
            <p:ph type="dt" sz="half" idx="10"/>
          </p:nvPr>
        </p:nvSpPr>
        <p:spPr/>
        <p:txBody>
          <a:bodyPr/>
          <a:lstStyle/>
          <a:p>
            <a:fld id="{88A60268-1AEB-5042-9BD4-8C60DC0FCE25}" type="datetimeFigureOut">
              <a:rPr lang="en-US" smtClean="0"/>
              <a:t>2/14/19</a:t>
            </a:fld>
            <a:endParaRPr lang="en-US"/>
          </a:p>
        </p:txBody>
      </p:sp>
      <p:sp>
        <p:nvSpPr>
          <p:cNvPr id="6" name="Footer Placeholder 5">
            <a:extLst>
              <a:ext uri="{FF2B5EF4-FFF2-40B4-BE49-F238E27FC236}">
                <a16:creationId xmlns:a16="http://schemas.microsoft.com/office/drawing/2014/main" id="{BBB9709A-D8F0-0C4C-80D3-DAC786D04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40662-B40B-4B49-8D1C-9BB335063342}"/>
              </a:ext>
            </a:extLst>
          </p:cNvPr>
          <p:cNvSpPr>
            <a:spLocks noGrp="1"/>
          </p:cNvSpPr>
          <p:nvPr>
            <p:ph type="sldNum" sz="quarter" idx="12"/>
          </p:nvPr>
        </p:nvSpPr>
        <p:spPr/>
        <p:txBody>
          <a:bodyPr/>
          <a:lstStyle/>
          <a:p>
            <a:fld id="{C5ABB83A-5D9A-4F41-ACBA-C608F681C024}" type="slidenum">
              <a:rPr lang="en-US" smtClean="0"/>
              <a:t>‹#›</a:t>
            </a:fld>
            <a:endParaRPr lang="en-US"/>
          </a:p>
        </p:txBody>
      </p:sp>
    </p:spTree>
    <p:extLst>
      <p:ext uri="{BB962C8B-B14F-4D97-AF65-F5344CB8AC3E}">
        <p14:creationId xmlns:p14="http://schemas.microsoft.com/office/powerpoint/2010/main" val="399055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F0798-D906-7441-BF33-8AA646945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743447-D8BF-E949-AA1E-306F3939B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1DEC0-052D-D640-97AF-D4243B1FED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60268-1AEB-5042-9BD4-8C60DC0FCE25}" type="datetimeFigureOut">
              <a:rPr lang="en-US" smtClean="0"/>
              <a:t>2/14/19</a:t>
            </a:fld>
            <a:endParaRPr lang="en-US"/>
          </a:p>
        </p:txBody>
      </p:sp>
      <p:sp>
        <p:nvSpPr>
          <p:cNvPr id="5" name="Footer Placeholder 4">
            <a:extLst>
              <a:ext uri="{FF2B5EF4-FFF2-40B4-BE49-F238E27FC236}">
                <a16:creationId xmlns:a16="http://schemas.microsoft.com/office/drawing/2014/main" id="{9937788F-1066-564D-8BAF-81CAFC6ED1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6BF1E6-B5F0-CA45-86D9-DCAD79C37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BB83A-5D9A-4F41-ACBA-C608F681C024}" type="slidenum">
              <a:rPr lang="en-US" smtClean="0"/>
              <a:t>‹#›</a:t>
            </a:fld>
            <a:endParaRPr lang="en-US"/>
          </a:p>
        </p:txBody>
      </p:sp>
    </p:spTree>
    <p:extLst>
      <p:ext uri="{BB962C8B-B14F-4D97-AF65-F5344CB8AC3E}">
        <p14:creationId xmlns:p14="http://schemas.microsoft.com/office/powerpoint/2010/main" val="2911143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3D9C-16EC-324A-ABB5-3E83DF658477}"/>
              </a:ext>
            </a:extLst>
          </p:cNvPr>
          <p:cNvSpPr>
            <a:spLocks noGrp="1"/>
          </p:cNvSpPr>
          <p:nvPr>
            <p:ph type="ctrTitle"/>
          </p:nvPr>
        </p:nvSpPr>
        <p:spPr/>
        <p:txBody>
          <a:bodyPr>
            <a:normAutofit/>
          </a:bodyPr>
          <a:lstStyle/>
          <a:p>
            <a:r>
              <a:rPr lang="en-US" sz="4000" b="1" dirty="0">
                <a:solidFill>
                  <a:schemeClr val="bg1"/>
                </a:solidFill>
              </a:rPr>
              <a:t>Socialist Constitutional Democracy in the Age of Accountability </a:t>
            </a:r>
            <a:br>
              <a:rPr lang="en-US" sz="4000" b="1" dirty="0">
                <a:solidFill>
                  <a:schemeClr val="bg1"/>
                </a:solidFill>
              </a:rPr>
            </a:br>
            <a:r>
              <a:rPr lang="zh-CN" altLang="en-US" sz="4000" b="1" dirty="0">
                <a:solidFill>
                  <a:schemeClr val="bg1"/>
                </a:solidFill>
              </a:rPr>
              <a:t>问责时代的社会主义宪制民主   </a:t>
            </a:r>
            <a:endParaRPr lang="en-US" sz="4000" b="1" dirty="0">
              <a:solidFill>
                <a:schemeClr val="bg1"/>
              </a:solidFill>
            </a:endParaRPr>
          </a:p>
        </p:txBody>
      </p:sp>
      <p:sp>
        <p:nvSpPr>
          <p:cNvPr id="3" name="Subtitle 2">
            <a:extLst>
              <a:ext uri="{FF2B5EF4-FFF2-40B4-BE49-F238E27FC236}">
                <a16:creationId xmlns:a16="http://schemas.microsoft.com/office/drawing/2014/main" id="{A3AC268B-8053-FD4A-A6C9-FEA99A64F6BA}"/>
              </a:ext>
            </a:extLst>
          </p:cNvPr>
          <p:cNvSpPr>
            <a:spLocks noGrp="1"/>
          </p:cNvSpPr>
          <p:nvPr>
            <p:ph type="subTitle" idx="1"/>
          </p:nvPr>
        </p:nvSpPr>
        <p:spPr>
          <a:xfrm>
            <a:off x="91440" y="4150677"/>
            <a:ext cx="3026898" cy="2132891"/>
          </a:xfrm>
        </p:spPr>
        <p:txBody>
          <a:bodyPr>
            <a:noAutofit/>
          </a:bodyPr>
          <a:lstStyle/>
          <a:p>
            <a:pPr algn="l"/>
            <a:r>
              <a:rPr lang="en-US" sz="2800" dirty="0">
                <a:solidFill>
                  <a:schemeClr val="bg1"/>
                </a:solidFill>
              </a:rPr>
              <a:t>Larry Catá Backer</a:t>
            </a:r>
          </a:p>
          <a:p>
            <a:pPr algn="l"/>
            <a:r>
              <a:rPr lang="en-US" sz="2800" dirty="0">
                <a:solidFill>
                  <a:schemeClr val="bg1"/>
                </a:solidFill>
              </a:rPr>
              <a:t>Miaoqiang Dai</a:t>
            </a:r>
          </a:p>
          <a:p>
            <a:pPr algn="l"/>
            <a:r>
              <a:rPr lang="en-US" sz="2800" dirty="0">
                <a:solidFill>
                  <a:schemeClr val="bg1"/>
                </a:solidFill>
              </a:rPr>
              <a:t>Penn State University</a:t>
            </a:r>
          </a:p>
        </p:txBody>
      </p:sp>
      <p:sp>
        <p:nvSpPr>
          <p:cNvPr id="4" name="TextBox 3">
            <a:extLst>
              <a:ext uri="{FF2B5EF4-FFF2-40B4-BE49-F238E27FC236}">
                <a16:creationId xmlns:a16="http://schemas.microsoft.com/office/drawing/2014/main" id="{8B1AF0B1-7BF6-244C-B5C2-89FF9D7C6278}"/>
              </a:ext>
            </a:extLst>
          </p:cNvPr>
          <p:cNvSpPr txBox="1"/>
          <p:nvPr/>
        </p:nvSpPr>
        <p:spPr>
          <a:xfrm>
            <a:off x="6096000" y="4640579"/>
            <a:ext cx="5791200" cy="1938992"/>
          </a:xfrm>
          <a:prstGeom prst="rect">
            <a:avLst/>
          </a:prstGeom>
          <a:noFill/>
        </p:spPr>
        <p:txBody>
          <a:bodyPr wrap="square" rtlCol="0">
            <a:spAutoFit/>
          </a:bodyPr>
          <a:lstStyle/>
          <a:p>
            <a:r>
              <a:rPr lang="en-US" sz="2400" dirty="0">
                <a:solidFill>
                  <a:schemeClr val="bg1"/>
                </a:solidFill>
              </a:rPr>
              <a:t>Conference--Marxist-Leninism 2.0:</a:t>
            </a:r>
          </a:p>
          <a:p>
            <a:r>
              <a:rPr lang="en-US" sz="2400" dirty="0">
                <a:solidFill>
                  <a:schemeClr val="bg1"/>
                </a:solidFill>
              </a:rPr>
              <a:t> PANEL–China’s Socialist Consultative Democracy</a:t>
            </a:r>
          </a:p>
          <a:p>
            <a:r>
              <a:rPr lang="en-US" sz="2400" dirty="0">
                <a:solidFill>
                  <a:schemeClr val="bg1"/>
                </a:solidFill>
              </a:rPr>
              <a:t>Penn State University</a:t>
            </a:r>
          </a:p>
          <a:p>
            <a:r>
              <a:rPr lang="en-US" sz="2400" dirty="0">
                <a:solidFill>
                  <a:schemeClr val="bg1"/>
                </a:solidFill>
              </a:rPr>
              <a:t>12 February 2019</a:t>
            </a:r>
          </a:p>
        </p:txBody>
      </p:sp>
    </p:spTree>
    <p:extLst>
      <p:ext uri="{BB962C8B-B14F-4D97-AF65-F5344CB8AC3E}">
        <p14:creationId xmlns:p14="http://schemas.microsoft.com/office/powerpoint/2010/main" val="315932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572A-EC3D-9749-B33D-2AB4A88445B2}"/>
              </a:ext>
            </a:extLst>
          </p:cNvPr>
          <p:cNvSpPr>
            <a:spLocks noGrp="1"/>
          </p:cNvSpPr>
          <p:nvPr>
            <p:ph type="title"/>
          </p:nvPr>
        </p:nvSpPr>
        <p:spPr/>
        <p:txBody>
          <a:bodyPr/>
          <a:lstStyle/>
          <a:p>
            <a:r>
              <a:rPr lang="en-US" dirty="0"/>
              <a:t>Endogenous Democracy and China</a:t>
            </a:r>
          </a:p>
        </p:txBody>
      </p:sp>
      <p:sp>
        <p:nvSpPr>
          <p:cNvPr id="3" name="Content Placeholder 2">
            <a:extLst>
              <a:ext uri="{FF2B5EF4-FFF2-40B4-BE49-F238E27FC236}">
                <a16:creationId xmlns:a16="http://schemas.microsoft.com/office/drawing/2014/main" id="{B35AA91C-55F4-AF44-9EF5-F9F11AD395AD}"/>
              </a:ext>
            </a:extLst>
          </p:cNvPr>
          <p:cNvSpPr>
            <a:spLocks noGrp="1"/>
          </p:cNvSpPr>
          <p:nvPr>
            <p:ph idx="1"/>
          </p:nvPr>
        </p:nvSpPr>
        <p:spPr/>
        <p:txBody>
          <a:bodyPr>
            <a:normAutofit fontScale="92500" lnSpcReduction="10000"/>
          </a:bodyPr>
          <a:lstStyle/>
          <a:p>
            <a:r>
              <a:rPr lang="en-US" dirty="0"/>
              <a:t>Development of interlocking and complex systems of consultation and collective action, of coordination between cores and collective at every level of political, social, and economic life, has seen a greater development in China. </a:t>
            </a:r>
          </a:p>
          <a:p>
            <a:r>
              <a:rPr lang="en-US" dirty="0"/>
              <a:t>Political framework</a:t>
            </a:r>
          </a:p>
          <a:p>
            <a:pPr lvl="1"/>
            <a:r>
              <a:rPr lang="en-US" dirty="0"/>
              <a:t>On the one hand one has the vanguard party and its structures and the effective functioning of intra-party democracy.  The paper considers the development of recent theory and application of this principle in the evolution of the Party’s working style. </a:t>
            </a:r>
          </a:p>
          <a:p>
            <a:pPr lvl="1"/>
            <a:r>
              <a:rPr lang="en-US" dirty="0"/>
              <a:t>On the other hand, one must also consider the way that systems of inter-institutional consultation have been developed in the New Era, looking especially at the work of the United Front Parties and the Chinese People’s Political Consultative Conference (CPPCC).  </a:t>
            </a:r>
          </a:p>
          <a:p>
            <a:endParaRPr lang="en-US" dirty="0"/>
          </a:p>
        </p:txBody>
      </p:sp>
    </p:spTree>
    <p:extLst>
      <p:ext uri="{BB962C8B-B14F-4D97-AF65-F5344CB8AC3E}">
        <p14:creationId xmlns:p14="http://schemas.microsoft.com/office/powerpoint/2010/main" val="105423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95EB-53C8-664C-BD79-96A7D31831F7}"/>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1CCE6156-B4BC-1943-B23E-DF4EAFCC7862}"/>
              </a:ext>
            </a:extLst>
          </p:cNvPr>
          <p:cNvSpPr>
            <a:spLocks noGrp="1"/>
          </p:cNvSpPr>
          <p:nvPr>
            <p:ph idx="1"/>
          </p:nvPr>
        </p:nvSpPr>
        <p:spPr/>
        <p:txBody>
          <a:bodyPr/>
          <a:lstStyle/>
          <a:p>
            <a:r>
              <a:rPr lang="en-US" dirty="0"/>
              <a:t>Endogenous democracy also poses its own challenges.  </a:t>
            </a:r>
          </a:p>
          <a:p>
            <a:r>
              <a:rPr lang="en-US" dirty="0"/>
              <a:t>Those center of the effectiveness of consultation and the vigor of the mediating role of the core and its responsiveness to the collective within the principled framework of the basic political line.</a:t>
            </a:r>
          </a:p>
          <a:p>
            <a:r>
              <a:rPr lang="en-US" dirty="0"/>
              <a:t>It reminds the theorist of the challenges of corruption in systems that require fallible individuals to manage systems founded on the hopes of perfectibility.  </a:t>
            </a:r>
          </a:p>
          <a:p>
            <a:r>
              <a:rPr lang="en-US" dirty="0"/>
              <a:t>That challenge brings to the foreground the second great issue of New Era—the issue </a:t>
            </a:r>
            <a:r>
              <a:rPr lang="en-US" i="1" dirty="0"/>
              <a:t>internal and external accountability</a:t>
            </a:r>
            <a:r>
              <a:rPr lang="en-US" dirty="0"/>
              <a:t>.   </a:t>
            </a:r>
          </a:p>
          <a:p>
            <a:endParaRPr lang="en-US" dirty="0"/>
          </a:p>
        </p:txBody>
      </p:sp>
    </p:spTree>
    <p:extLst>
      <p:ext uri="{BB962C8B-B14F-4D97-AF65-F5344CB8AC3E}">
        <p14:creationId xmlns:p14="http://schemas.microsoft.com/office/powerpoint/2010/main" val="85763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661B-83D5-7540-AF2F-B9996FA1171C}"/>
              </a:ext>
            </a:extLst>
          </p:cNvPr>
          <p:cNvSpPr>
            <a:spLocks noGrp="1"/>
          </p:cNvSpPr>
          <p:nvPr>
            <p:ph type="title"/>
          </p:nvPr>
        </p:nvSpPr>
        <p:spPr>
          <a:xfrm>
            <a:off x="0" y="1"/>
            <a:ext cx="12192000" cy="1172307"/>
          </a:xfrm>
        </p:spPr>
        <p:txBody>
          <a:bodyPr/>
          <a:lstStyle/>
          <a:p>
            <a:pPr algn="ctr"/>
            <a:r>
              <a:rPr lang="en-US" dirty="0"/>
              <a:t>Internal Accountability and Endogenous Democracy</a:t>
            </a:r>
          </a:p>
        </p:txBody>
      </p:sp>
      <p:sp>
        <p:nvSpPr>
          <p:cNvPr id="3" name="Content Placeholder 2">
            <a:extLst>
              <a:ext uri="{FF2B5EF4-FFF2-40B4-BE49-F238E27FC236}">
                <a16:creationId xmlns:a16="http://schemas.microsoft.com/office/drawing/2014/main" id="{1C035F57-DF9F-5042-91FB-14A865ABE420}"/>
              </a:ext>
            </a:extLst>
          </p:cNvPr>
          <p:cNvSpPr>
            <a:spLocks noGrp="1"/>
          </p:cNvSpPr>
          <p:nvPr>
            <p:ph idx="1"/>
          </p:nvPr>
        </p:nvSpPr>
        <p:spPr/>
        <p:txBody>
          <a:bodyPr>
            <a:normAutofit lnSpcReduction="10000"/>
          </a:bodyPr>
          <a:lstStyle/>
          <a:p>
            <a:r>
              <a:rPr lang="en-US" i="1" dirty="0"/>
              <a:t>Internal accountability structures</a:t>
            </a:r>
            <a:r>
              <a:rPr lang="en-US" dirty="0"/>
              <a:t> include the principles of democratic centralism, of the core and collective, and of consultation within the CPC itself. </a:t>
            </a:r>
          </a:p>
          <a:p>
            <a:r>
              <a:rPr lang="en-US" dirty="0"/>
              <a:t> It also includes disciplinary measures that have become quite potent in the apparatus of disciplinary inspection. </a:t>
            </a:r>
          </a:p>
          <a:p>
            <a:r>
              <a:rPr lang="en-US" dirty="0"/>
              <a:t>The development of the </a:t>
            </a:r>
            <a:r>
              <a:rPr lang="en-US" i="1" dirty="0"/>
              <a:t>Guiding Principles for Intra-party Political Life under New Situation</a:t>
            </a:r>
            <a:r>
              <a:rPr lang="en-US" dirty="0"/>
              <a:t> announced at the 6</a:t>
            </a:r>
            <a:r>
              <a:rPr lang="en-US" baseline="30000" dirty="0"/>
              <a:t>th</a:t>
            </a:r>
            <a:r>
              <a:rPr lang="en-US" dirty="0"/>
              <a:t> Plenary of 18</a:t>
            </a:r>
            <a:r>
              <a:rPr lang="en-US" baseline="30000" dirty="0"/>
              <a:t>th</a:t>
            </a:r>
            <a:r>
              <a:rPr lang="en-US" dirty="0"/>
              <a:t> Central Committee of CPC in 2016 suggests the New Era structures of intra-party consultation and accountability spanning from the party’s congress system to intra-party supervision system and consultation mechanisms.</a:t>
            </a:r>
          </a:p>
          <a:p>
            <a:endParaRPr lang="en-US" dirty="0"/>
          </a:p>
        </p:txBody>
      </p:sp>
    </p:spTree>
    <p:extLst>
      <p:ext uri="{BB962C8B-B14F-4D97-AF65-F5344CB8AC3E}">
        <p14:creationId xmlns:p14="http://schemas.microsoft.com/office/powerpoint/2010/main" val="265961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2CD7-7777-9840-94FA-6ED477AC294F}"/>
              </a:ext>
            </a:extLst>
          </p:cNvPr>
          <p:cNvSpPr>
            <a:spLocks noGrp="1"/>
          </p:cNvSpPr>
          <p:nvPr>
            <p:ph type="title"/>
          </p:nvPr>
        </p:nvSpPr>
        <p:spPr>
          <a:xfrm>
            <a:off x="0" y="1"/>
            <a:ext cx="12192000" cy="1148861"/>
          </a:xfrm>
        </p:spPr>
        <p:txBody>
          <a:bodyPr/>
          <a:lstStyle/>
          <a:p>
            <a:pPr algn="ctr"/>
            <a:r>
              <a:rPr lang="en-US" dirty="0"/>
              <a:t>External Accountability and Endogenous Democracy</a:t>
            </a:r>
          </a:p>
        </p:txBody>
      </p:sp>
      <p:sp>
        <p:nvSpPr>
          <p:cNvPr id="3" name="Content Placeholder 2">
            <a:extLst>
              <a:ext uri="{FF2B5EF4-FFF2-40B4-BE49-F238E27FC236}">
                <a16:creationId xmlns:a16="http://schemas.microsoft.com/office/drawing/2014/main" id="{5C4FC524-B811-5545-B906-4BEE5C163909}"/>
              </a:ext>
            </a:extLst>
          </p:cNvPr>
          <p:cNvSpPr>
            <a:spLocks noGrp="1"/>
          </p:cNvSpPr>
          <p:nvPr>
            <p:ph idx="1"/>
          </p:nvPr>
        </p:nvSpPr>
        <p:spPr/>
        <p:txBody>
          <a:bodyPr>
            <a:normAutofit/>
          </a:bodyPr>
          <a:lstStyle/>
          <a:p>
            <a:r>
              <a:rPr lang="en-US" i="1" dirty="0"/>
              <a:t>External accountability</a:t>
            </a:r>
            <a:r>
              <a:rPr lang="en-US" dirty="0"/>
              <a:t> mechanisms include the mandatory axis between CPC and people—the mass line. </a:t>
            </a:r>
          </a:p>
          <a:p>
            <a:pPr lvl="1"/>
            <a:r>
              <a:rPr lang="en-US" dirty="0"/>
              <a:t>The mass line takes the logic of the core-collective principle of governance and exports it to the relationship between party and people.</a:t>
            </a:r>
          </a:p>
          <a:p>
            <a:pPr lvl="1"/>
            <a:r>
              <a:rPr lang="en-US" dirty="0"/>
              <a:t>The fundamental principle of the mass line applies thoroughly to every level of the party’s leadership in every sector. </a:t>
            </a:r>
          </a:p>
          <a:p>
            <a:r>
              <a:rPr lang="en-US" dirty="0"/>
              <a:t>The Chinese People’s Political Consultative Conference (CPPCC) </a:t>
            </a:r>
          </a:p>
          <a:p>
            <a:pPr lvl="1"/>
            <a:r>
              <a:rPr lang="en-US" dirty="0"/>
              <a:t>One of the most important places where the axis of mass line functions as the external accountability mechanism for the party’s leadership. </a:t>
            </a:r>
          </a:p>
          <a:p>
            <a:pPr lvl="1"/>
            <a:r>
              <a:rPr lang="en-US" dirty="0"/>
              <a:t>CPPCC has been playing the role since 1949 when the first conference laid the foundation of the People’s Republic. </a:t>
            </a:r>
          </a:p>
          <a:p>
            <a:endParaRPr lang="en-US" dirty="0"/>
          </a:p>
        </p:txBody>
      </p:sp>
    </p:spTree>
    <p:extLst>
      <p:ext uri="{BB962C8B-B14F-4D97-AF65-F5344CB8AC3E}">
        <p14:creationId xmlns:p14="http://schemas.microsoft.com/office/powerpoint/2010/main" val="324953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B1B7-8CB5-0548-8868-FCA84334065C}"/>
              </a:ext>
            </a:extLst>
          </p:cNvPr>
          <p:cNvSpPr>
            <a:spLocks noGrp="1"/>
          </p:cNvSpPr>
          <p:nvPr>
            <p:ph type="title"/>
          </p:nvPr>
        </p:nvSpPr>
        <p:spPr/>
        <p:txBody>
          <a:bodyPr/>
          <a:lstStyle/>
          <a:p>
            <a:pPr algn="ctr"/>
            <a:r>
              <a:rPr lang="en-US" dirty="0"/>
              <a:t>Socialist Consultative Democracy</a:t>
            </a:r>
          </a:p>
        </p:txBody>
      </p:sp>
      <p:sp>
        <p:nvSpPr>
          <p:cNvPr id="3" name="Content Placeholder 2">
            <a:extLst>
              <a:ext uri="{FF2B5EF4-FFF2-40B4-BE49-F238E27FC236}">
                <a16:creationId xmlns:a16="http://schemas.microsoft.com/office/drawing/2014/main" id="{5738C58B-B1A4-D742-92C3-20BEDDD92B9B}"/>
              </a:ext>
            </a:extLst>
          </p:cNvPr>
          <p:cNvSpPr>
            <a:spLocks noGrp="1"/>
          </p:cNvSpPr>
          <p:nvPr>
            <p:ph idx="1"/>
          </p:nvPr>
        </p:nvSpPr>
        <p:spPr/>
        <p:txBody>
          <a:bodyPr>
            <a:normAutofit fontScale="92500" lnSpcReduction="10000"/>
          </a:bodyPr>
          <a:lstStyle/>
          <a:p>
            <a:r>
              <a:rPr lang="en-US" dirty="0"/>
              <a:t>The essence of the move toward consultative, that is socialist, democracy in China, was declared in the 19</a:t>
            </a:r>
            <a:r>
              <a:rPr lang="en-US" baseline="30000" dirty="0"/>
              <a:t>th</a:t>
            </a:r>
            <a:r>
              <a:rPr lang="en-US" dirty="0"/>
              <a:t> CPC Congress Report. </a:t>
            </a:r>
          </a:p>
          <a:p>
            <a:pPr lvl="1"/>
            <a:r>
              <a:rPr lang="en-US" dirty="0"/>
              <a:t>The 19</a:t>
            </a:r>
            <a:r>
              <a:rPr lang="en-US" baseline="30000" dirty="0"/>
              <a:t>th</a:t>
            </a:r>
            <a:r>
              <a:rPr lang="en-US" dirty="0"/>
              <a:t> CPC Report groups the evolution and consolidation of consultative socialist democracy within six broad categories.  </a:t>
            </a:r>
          </a:p>
          <a:p>
            <a:pPr lvl="1"/>
            <a:r>
              <a:rPr lang="en-US" dirty="0"/>
              <a:t>These emphasize both the strong consultative aspects of the system and the even stronger connection between consultation and accountability. </a:t>
            </a:r>
          </a:p>
          <a:p>
            <a:r>
              <a:rPr lang="en-US" dirty="0"/>
              <a:t>What is the essence of consultative democracy?  </a:t>
            </a:r>
          </a:p>
          <a:p>
            <a:pPr lvl="1"/>
            <a:r>
              <a:rPr lang="en-US" dirty="0"/>
              <a:t>“The essence of the people's democracy is that the people get to discuss their own affairs.” But that process of consultation must be managed.  And that management of popular expression is built around the mass organizations which serve to mediate between the raw and undiluted expression of popular opinion and the effective representation of that opinion for consumption by the political vanguard.” 19</a:t>
            </a:r>
            <a:r>
              <a:rPr lang="en-US" baseline="30000" dirty="0"/>
              <a:t>th</a:t>
            </a:r>
            <a:r>
              <a:rPr lang="en-US" dirty="0"/>
              <a:t> CPC Report </a:t>
            </a:r>
          </a:p>
          <a:p>
            <a:endParaRPr lang="en-US" dirty="0"/>
          </a:p>
        </p:txBody>
      </p:sp>
    </p:spTree>
    <p:extLst>
      <p:ext uri="{BB962C8B-B14F-4D97-AF65-F5344CB8AC3E}">
        <p14:creationId xmlns:p14="http://schemas.microsoft.com/office/powerpoint/2010/main" val="277835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2882-70F6-DA4F-9A51-81CB1D3419A9}"/>
              </a:ext>
            </a:extLst>
          </p:cNvPr>
          <p:cNvSpPr>
            <a:spLocks noGrp="1"/>
          </p:cNvSpPr>
          <p:nvPr>
            <p:ph type="title"/>
          </p:nvPr>
        </p:nvSpPr>
        <p:spPr>
          <a:xfrm>
            <a:off x="0" y="0"/>
            <a:ext cx="12192000" cy="1312985"/>
          </a:xfrm>
        </p:spPr>
        <p:txBody>
          <a:bodyPr/>
          <a:lstStyle/>
          <a:p>
            <a:r>
              <a:rPr lang="en-US" dirty="0"/>
              <a:t>Moving Forward and Beyond the Chinese Experience</a:t>
            </a:r>
          </a:p>
        </p:txBody>
      </p:sp>
      <p:sp>
        <p:nvSpPr>
          <p:cNvPr id="3" name="Content Placeholder 2">
            <a:extLst>
              <a:ext uri="{FF2B5EF4-FFF2-40B4-BE49-F238E27FC236}">
                <a16:creationId xmlns:a16="http://schemas.microsoft.com/office/drawing/2014/main" id="{53260004-E724-DD47-8A3C-E05A554B66DC}"/>
              </a:ext>
            </a:extLst>
          </p:cNvPr>
          <p:cNvSpPr>
            <a:spLocks noGrp="1"/>
          </p:cNvSpPr>
          <p:nvPr>
            <p:ph idx="1"/>
          </p:nvPr>
        </p:nvSpPr>
        <p:spPr/>
        <p:txBody>
          <a:bodyPr/>
          <a:lstStyle/>
          <a:p>
            <a:r>
              <a:rPr lang="en-US" dirty="0"/>
              <a:t>What Chinese efforts demonstrate, at least preliminarily and in theoretical form, is that endogenous democracy is substantially compatible with Leninist state organization.  </a:t>
            </a:r>
          </a:p>
          <a:p>
            <a:r>
              <a:rPr lang="en-US" dirty="0"/>
              <a:t>But it may be worth considering whether the accountability principles at the base of endogenous democratic theory might also find expression in Western systems as well.</a:t>
            </a:r>
          </a:p>
          <a:p>
            <a:endParaRPr lang="en-US" dirty="0"/>
          </a:p>
        </p:txBody>
      </p:sp>
    </p:spTree>
    <p:extLst>
      <p:ext uri="{BB962C8B-B14F-4D97-AF65-F5344CB8AC3E}">
        <p14:creationId xmlns:p14="http://schemas.microsoft.com/office/powerpoint/2010/main" val="2075153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AD1D2-A78B-9B45-84DE-870BC2BC5DE4}"/>
              </a:ext>
            </a:extLst>
          </p:cNvPr>
          <p:cNvSpPr>
            <a:spLocks noGrp="1"/>
          </p:cNvSpPr>
          <p:nvPr>
            <p:ph type="title"/>
          </p:nvPr>
        </p:nvSpPr>
        <p:spPr/>
        <p:txBody>
          <a:bodyPr/>
          <a:lstStyle/>
          <a:p>
            <a:r>
              <a:rPr lang="en-US" dirty="0"/>
              <a:t>Thanks!</a:t>
            </a:r>
          </a:p>
        </p:txBody>
      </p:sp>
    </p:spTree>
    <p:extLst>
      <p:ext uri="{BB962C8B-B14F-4D97-AF65-F5344CB8AC3E}">
        <p14:creationId xmlns:p14="http://schemas.microsoft.com/office/powerpoint/2010/main" val="162573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C39B-3566-3D4D-9BC0-4A8F761B7CDA}"/>
              </a:ext>
            </a:extLst>
          </p:cNvPr>
          <p:cNvSpPr>
            <a:spLocks noGrp="1"/>
          </p:cNvSpPr>
          <p:nvPr>
            <p:ph type="title"/>
          </p:nvPr>
        </p:nvSpPr>
        <p:spPr/>
        <p:txBody>
          <a:bodyPr/>
          <a:lstStyle/>
          <a:p>
            <a:r>
              <a:rPr lang="en-US" dirty="0"/>
              <a:t>Order of Discussion</a:t>
            </a:r>
          </a:p>
        </p:txBody>
      </p:sp>
      <p:sp>
        <p:nvSpPr>
          <p:cNvPr id="3" name="Content Placeholder 2">
            <a:extLst>
              <a:ext uri="{FF2B5EF4-FFF2-40B4-BE49-F238E27FC236}">
                <a16:creationId xmlns:a16="http://schemas.microsoft.com/office/drawing/2014/main" id="{B951D248-F18F-2A4D-8764-18F774A7A69D}"/>
              </a:ext>
            </a:extLst>
          </p:cNvPr>
          <p:cNvSpPr>
            <a:spLocks noGrp="1"/>
          </p:cNvSpPr>
          <p:nvPr>
            <p:ph sz="half" idx="1"/>
          </p:nvPr>
        </p:nvSpPr>
        <p:spPr/>
        <p:txBody>
          <a:bodyPr>
            <a:normAutofit/>
          </a:bodyPr>
          <a:lstStyle/>
          <a:p>
            <a:r>
              <a:rPr lang="en-US" dirty="0"/>
              <a:t>Will speak to the rise of endogenous democracy in Marxist Leninist States</a:t>
            </a:r>
          </a:p>
          <a:p>
            <a:r>
              <a:rPr lang="en-US" dirty="0"/>
              <a:t>Drawn from our paper: </a:t>
            </a:r>
            <a:r>
              <a:rPr lang="en-US" i="1" dirty="0"/>
              <a:t>Socialist Constitutional Democracy in the Age of Accountability</a:t>
            </a:r>
            <a:r>
              <a:rPr lang="en-US" dirty="0"/>
              <a:t> </a:t>
            </a:r>
          </a:p>
          <a:p>
            <a:r>
              <a:rPr lang="en-US" dirty="0"/>
              <a:t>Consider whether it is possible to theorize such forms of democratic practice</a:t>
            </a:r>
          </a:p>
          <a:p>
            <a:endParaRPr lang="en-US" dirty="0"/>
          </a:p>
        </p:txBody>
      </p:sp>
      <p:sp>
        <p:nvSpPr>
          <p:cNvPr id="4" name="Content Placeholder 3">
            <a:extLst>
              <a:ext uri="{FF2B5EF4-FFF2-40B4-BE49-F238E27FC236}">
                <a16:creationId xmlns:a16="http://schemas.microsoft.com/office/drawing/2014/main" id="{AC9DE44E-4D7D-2048-A8FA-E0397D87D466}"/>
              </a:ext>
            </a:extLst>
          </p:cNvPr>
          <p:cNvSpPr>
            <a:spLocks noGrp="1"/>
          </p:cNvSpPr>
          <p:nvPr>
            <p:ph sz="half" idx="2"/>
          </p:nvPr>
        </p:nvSpPr>
        <p:spPr/>
        <p:txBody>
          <a:bodyPr>
            <a:normAutofit/>
          </a:bodyPr>
          <a:lstStyle/>
          <a:p>
            <a:r>
              <a:rPr lang="en-US" dirty="0"/>
              <a:t>Start with  characteristics of traditional exogenous democratic practice</a:t>
            </a:r>
          </a:p>
          <a:p>
            <a:r>
              <a:rPr lang="en-US" dirty="0"/>
              <a:t>Then consider its incompatibility with Marxist Leninist Systems</a:t>
            </a:r>
          </a:p>
          <a:p>
            <a:r>
              <a:rPr lang="en-US" dirty="0"/>
              <a:t>Posit an endogenous variation</a:t>
            </a:r>
          </a:p>
          <a:p>
            <a:r>
              <a:rPr lang="en-US" dirty="0"/>
              <a:t>Consider its manifestation in the emerging political system in China </a:t>
            </a:r>
          </a:p>
          <a:p>
            <a:endParaRPr lang="en-US" dirty="0"/>
          </a:p>
        </p:txBody>
      </p:sp>
    </p:spTree>
    <p:extLst>
      <p:ext uri="{BB962C8B-B14F-4D97-AF65-F5344CB8AC3E}">
        <p14:creationId xmlns:p14="http://schemas.microsoft.com/office/powerpoint/2010/main" val="81209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BFAD-2C32-CD4E-B0CD-78B466B5690E}"/>
              </a:ext>
            </a:extLst>
          </p:cNvPr>
          <p:cNvSpPr>
            <a:spLocks noGrp="1"/>
          </p:cNvSpPr>
          <p:nvPr>
            <p:ph type="title"/>
          </p:nvPr>
        </p:nvSpPr>
        <p:spPr/>
        <p:txBody>
          <a:bodyPr/>
          <a:lstStyle/>
          <a:p>
            <a:r>
              <a:rPr lang="en-US" dirty="0"/>
              <a:t>Focus</a:t>
            </a:r>
          </a:p>
        </p:txBody>
      </p:sp>
      <p:sp>
        <p:nvSpPr>
          <p:cNvPr id="3" name="Content Placeholder 2">
            <a:extLst>
              <a:ext uri="{FF2B5EF4-FFF2-40B4-BE49-F238E27FC236}">
                <a16:creationId xmlns:a16="http://schemas.microsoft.com/office/drawing/2014/main" id="{F2A3CB5F-C9D5-894B-9CA0-BAC045869A24}"/>
              </a:ext>
            </a:extLst>
          </p:cNvPr>
          <p:cNvSpPr>
            <a:spLocks noGrp="1"/>
          </p:cNvSpPr>
          <p:nvPr>
            <p:ph idx="1"/>
          </p:nvPr>
        </p:nvSpPr>
        <p:spPr/>
        <p:txBody>
          <a:bodyPr>
            <a:normAutofit/>
          </a:bodyPr>
          <a:lstStyle/>
          <a:p>
            <a:r>
              <a:rPr lang="en-US" dirty="0"/>
              <a:t>Initial Focus: </a:t>
            </a:r>
          </a:p>
          <a:p>
            <a:pPr lvl="1"/>
            <a:r>
              <a:rPr lang="en-US" dirty="0"/>
              <a:t>The organization of a political community, and the expression of the principles of that community through its societal, cultural and economic institutions.</a:t>
            </a:r>
          </a:p>
          <a:p>
            <a:r>
              <a:rPr lang="en-US" dirty="0"/>
              <a:t>Further refinement of focus tied to two principle issues facing all institutions with a governance function, irrespective of their form of the political principles under which they are constituted. </a:t>
            </a:r>
          </a:p>
          <a:p>
            <a:pPr lvl="1"/>
            <a:r>
              <a:rPr lang="en-US" dirty="0"/>
              <a:t>Democracy </a:t>
            </a:r>
          </a:p>
          <a:p>
            <a:pPr lvl="1"/>
            <a:r>
              <a:rPr lang="en-US" dirty="0"/>
              <a:t>Accountability. </a:t>
            </a:r>
          </a:p>
          <a:p>
            <a:endParaRPr lang="en-US" dirty="0"/>
          </a:p>
        </p:txBody>
      </p:sp>
    </p:spTree>
    <p:extLst>
      <p:ext uri="{BB962C8B-B14F-4D97-AF65-F5344CB8AC3E}">
        <p14:creationId xmlns:p14="http://schemas.microsoft.com/office/powerpoint/2010/main" val="427994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7BA3-CA9B-DF48-9B1B-406DD965419F}"/>
              </a:ext>
            </a:extLst>
          </p:cNvPr>
          <p:cNvSpPr>
            <a:spLocks noGrp="1"/>
          </p:cNvSpPr>
          <p:nvPr>
            <p:ph type="title"/>
          </p:nvPr>
        </p:nvSpPr>
        <p:spPr/>
        <p:txBody>
          <a:bodyPr/>
          <a:lstStyle/>
          <a:p>
            <a:r>
              <a:rPr lang="en-US" dirty="0"/>
              <a:t>Democracy</a:t>
            </a:r>
          </a:p>
        </p:txBody>
      </p:sp>
      <p:sp>
        <p:nvSpPr>
          <p:cNvPr id="3" name="Content Placeholder 2">
            <a:extLst>
              <a:ext uri="{FF2B5EF4-FFF2-40B4-BE49-F238E27FC236}">
                <a16:creationId xmlns:a16="http://schemas.microsoft.com/office/drawing/2014/main" id="{2EF43760-DA90-184E-AEBD-C185C0D6186D}"/>
              </a:ext>
            </a:extLst>
          </p:cNvPr>
          <p:cNvSpPr>
            <a:spLocks noGrp="1"/>
          </p:cNvSpPr>
          <p:nvPr>
            <p:ph idx="1"/>
          </p:nvPr>
        </p:nvSpPr>
        <p:spPr/>
        <p:txBody>
          <a:bodyPr/>
          <a:lstStyle/>
          <a:p>
            <a:r>
              <a:rPr lang="en-US" dirty="0"/>
              <a:t>Democracy </a:t>
            </a:r>
          </a:p>
          <a:p>
            <a:pPr lvl="1"/>
            <a:r>
              <a:rPr lang="en-US" dirty="0"/>
              <a:t>systems grounded in the principle of popular power (from the Greek </a:t>
            </a:r>
            <a:r>
              <a:rPr lang="en-US" i="1" dirty="0"/>
              <a:t>demos</a:t>
            </a:r>
            <a:r>
              <a:rPr lang="en-US" dirty="0"/>
              <a:t> (the people, the collective) plus </a:t>
            </a:r>
            <a:r>
              <a:rPr lang="en-US" i="1" dirty="0" err="1"/>
              <a:t>kratia</a:t>
            </a:r>
            <a:r>
              <a:rPr lang="en-US" dirty="0"/>
              <a:t> (power or rule) </a:t>
            </a:r>
          </a:p>
          <a:p>
            <a:pPr lvl="1"/>
            <a:r>
              <a:rPr lang="en-US" dirty="0"/>
              <a:t>within constitutional republics (from the Latin </a:t>
            </a:r>
            <a:r>
              <a:rPr lang="en-US" i="1" dirty="0"/>
              <a:t>res</a:t>
            </a:r>
            <a:r>
              <a:rPr lang="en-US" dirty="0"/>
              <a:t> (entity or core, or corpus) plus </a:t>
            </a:r>
            <a:r>
              <a:rPr lang="en-US" i="1" dirty="0" err="1"/>
              <a:t>publicus</a:t>
            </a:r>
            <a:r>
              <a:rPr lang="en-US" dirty="0"/>
              <a:t> (of the people). </a:t>
            </a:r>
          </a:p>
          <a:p>
            <a:pPr lvl="1"/>
            <a:r>
              <a:rPr lang="en-US" dirty="0"/>
              <a:t> In its essence the problem of democracy has long been understood as the challenge of instituting a stable and positive connection between a political </a:t>
            </a:r>
            <a:r>
              <a:rPr lang="en-US" i="1" dirty="0"/>
              <a:t>collective</a:t>
            </a:r>
            <a:r>
              <a:rPr lang="en-US" dirty="0"/>
              <a:t> and its </a:t>
            </a:r>
            <a:r>
              <a:rPr lang="en-US" i="1" dirty="0"/>
              <a:t>core</a:t>
            </a:r>
            <a:r>
              <a:rPr lang="en-US" dirty="0"/>
              <a:t>. </a:t>
            </a:r>
          </a:p>
          <a:p>
            <a:endParaRPr lang="en-US" dirty="0"/>
          </a:p>
          <a:p>
            <a:endParaRPr lang="en-US" dirty="0"/>
          </a:p>
        </p:txBody>
      </p:sp>
    </p:spTree>
    <p:extLst>
      <p:ext uri="{BB962C8B-B14F-4D97-AF65-F5344CB8AC3E}">
        <p14:creationId xmlns:p14="http://schemas.microsoft.com/office/powerpoint/2010/main" val="325697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16B8-E295-5D40-907C-D98FF44D904D}"/>
              </a:ext>
            </a:extLst>
          </p:cNvPr>
          <p:cNvSpPr>
            <a:spLocks noGrp="1"/>
          </p:cNvSpPr>
          <p:nvPr>
            <p:ph type="title"/>
          </p:nvPr>
        </p:nvSpPr>
        <p:spPr>
          <a:xfrm>
            <a:off x="838200" y="1"/>
            <a:ext cx="10515600" cy="890953"/>
          </a:xfrm>
        </p:spPr>
        <p:txBody>
          <a:bodyPr/>
          <a:lstStyle/>
          <a:p>
            <a:r>
              <a:rPr lang="en-US" dirty="0"/>
              <a:t>The Identity of Democracy and Voting</a:t>
            </a:r>
          </a:p>
        </p:txBody>
      </p:sp>
      <p:sp>
        <p:nvSpPr>
          <p:cNvPr id="3" name="Content Placeholder 2">
            <a:extLst>
              <a:ext uri="{FF2B5EF4-FFF2-40B4-BE49-F238E27FC236}">
                <a16:creationId xmlns:a16="http://schemas.microsoft.com/office/drawing/2014/main" id="{0F60A931-6389-A74A-88A5-97211574A149}"/>
              </a:ext>
            </a:extLst>
          </p:cNvPr>
          <p:cNvSpPr>
            <a:spLocks noGrp="1"/>
          </p:cNvSpPr>
          <p:nvPr>
            <p:ph idx="1"/>
          </p:nvPr>
        </p:nvSpPr>
        <p:spPr>
          <a:xfrm>
            <a:off x="0" y="1055076"/>
            <a:ext cx="12192000" cy="5802923"/>
          </a:xfrm>
        </p:spPr>
        <p:txBody>
          <a:bodyPr>
            <a:normAutofit fontScale="92500" lnSpcReduction="10000"/>
          </a:bodyPr>
          <a:lstStyle/>
          <a:p>
            <a:r>
              <a:rPr lang="en-US" dirty="0"/>
              <a:t>Democracy was once thought to be expressed in a simple and direct way.</a:t>
            </a:r>
          </a:p>
          <a:p>
            <a:pPr lvl="1"/>
            <a:r>
              <a:rPr lang="en-US" dirty="0"/>
              <a:t>Performed by voting in elections. </a:t>
            </a:r>
          </a:p>
          <a:p>
            <a:r>
              <a:rPr lang="en-US" dirty="0"/>
              <a:t>By the end of the 20</a:t>
            </a:r>
            <a:r>
              <a:rPr lang="en-US" baseline="30000" dirty="0"/>
              <a:t>th</a:t>
            </a:r>
            <a:r>
              <a:rPr lang="en-US" dirty="0"/>
              <a:t> century, the exercise of a vote in free and fair elections was viewed as the central legitimating element of constitutional republics. </a:t>
            </a:r>
          </a:p>
          <a:p>
            <a:pPr lvl="1"/>
            <a:r>
              <a:rPr lang="en-US" dirty="0"/>
              <a:t>One voted for a representative, who in turn exercised voting power within a smaller political unit on behalf of the people who voted her into office.</a:t>
            </a:r>
          </a:p>
          <a:p>
            <a:pPr lvl="1"/>
            <a:r>
              <a:rPr lang="en-US" dirty="0"/>
              <a:t>In exceptional cases, voting could be exercised for changes to the core institutions of the Republic, through plebiscites or other mechanisms. </a:t>
            </a:r>
          </a:p>
          <a:p>
            <a:r>
              <a:rPr lang="en-US" b="1" dirty="0">
                <a:solidFill>
                  <a:srgbClr val="C00000"/>
                </a:solidFill>
              </a:rPr>
              <a:t>Process located the exercise of democracy outside of the exercise of governance power</a:t>
            </a:r>
            <a:r>
              <a:rPr lang="en-US" dirty="0"/>
              <a:t>.</a:t>
            </a:r>
          </a:p>
          <a:p>
            <a:pPr lvl="1"/>
            <a:r>
              <a:rPr lang="en-US" dirty="0"/>
              <a:t>Democracy </a:t>
            </a:r>
            <a:r>
              <a:rPr lang="en-US" i="1" dirty="0"/>
              <a:t>exogenous</a:t>
            </a:r>
            <a:r>
              <a:rPr lang="en-US" dirty="0"/>
              <a:t> to the state and its organs.  </a:t>
            </a:r>
          </a:p>
          <a:p>
            <a:r>
              <a:rPr lang="en-US" dirty="0"/>
              <a:t>Popular consultations?</a:t>
            </a:r>
          </a:p>
          <a:p>
            <a:pPr lvl="1"/>
            <a:r>
              <a:rPr lang="en-US" dirty="0"/>
              <a:t>Permitted but were not built into the system other than as an invitation for those with resources to influence the course of legislation or the formation of policy. </a:t>
            </a:r>
          </a:p>
          <a:p>
            <a:pPr lvl="1"/>
            <a:r>
              <a:rPr lang="en-US" i="1" dirty="0"/>
              <a:t>Governance core</a:t>
            </a:r>
            <a:r>
              <a:rPr lang="en-US" dirty="0"/>
              <a:t> is essentially detached from the </a:t>
            </a:r>
            <a:r>
              <a:rPr lang="en-US" i="1" dirty="0"/>
              <a:t>collective</a:t>
            </a:r>
            <a:r>
              <a:rPr lang="en-US" dirty="0"/>
              <a:t> except by standing for election from time to time.</a:t>
            </a:r>
            <a:r>
              <a:rPr lang="en-US" dirty="0">
                <a:effectLst/>
              </a:rPr>
              <a:t> </a:t>
            </a:r>
            <a:endParaRPr lang="en-US" dirty="0"/>
          </a:p>
        </p:txBody>
      </p:sp>
    </p:spTree>
    <p:extLst>
      <p:ext uri="{BB962C8B-B14F-4D97-AF65-F5344CB8AC3E}">
        <p14:creationId xmlns:p14="http://schemas.microsoft.com/office/powerpoint/2010/main" val="357809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DFAE-5DB7-2647-95D6-23250E2E232A}"/>
              </a:ext>
            </a:extLst>
          </p:cNvPr>
          <p:cNvSpPr>
            <a:spLocks noGrp="1"/>
          </p:cNvSpPr>
          <p:nvPr>
            <p:ph type="title"/>
          </p:nvPr>
        </p:nvSpPr>
        <p:spPr>
          <a:xfrm>
            <a:off x="0" y="1"/>
            <a:ext cx="12192000" cy="1690688"/>
          </a:xfrm>
        </p:spPr>
        <p:txBody>
          <a:bodyPr>
            <a:normAutofit/>
          </a:bodyPr>
          <a:lstStyle/>
          <a:p>
            <a:pPr algn="ctr"/>
            <a:r>
              <a:rPr lang="en-US" sz="3200" b="1" dirty="0"/>
              <a:t>Identity of Exogenous Democracy and Liberal Democratic Systems</a:t>
            </a:r>
          </a:p>
        </p:txBody>
      </p:sp>
      <p:sp>
        <p:nvSpPr>
          <p:cNvPr id="3" name="Content Placeholder 2">
            <a:extLst>
              <a:ext uri="{FF2B5EF4-FFF2-40B4-BE49-F238E27FC236}">
                <a16:creationId xmlns:a16="http://schemas.microsoft.com/office/drawing/2014/main" id="{1B89BDCC-B92C-3F4E-8B39-2FA631191CD5}"/>
              </a:ext>
            </a:extLst>
          </p:cNvPr>
          <p:cNvSpPr>
            <a:spLocks noGrp="1"/>
          </p:cNvSpPr>
          <p:nvPr>
            <p:ph idx="1"/>
          </p:nvPr>
        </p:nvSpPr>
        <p:spPr/>
        <p:txBody>
          <a:bodyPr>
            <a:normAutofit fontScale="92500" lnSpcReduction="10000"/>
          </a:bodyPr>
          <a:lstStyle/>
          <a:p>
            <a:r>
              <a:rPr lang="en-US" dirty="0"/>
              <a:t>Exogenous democratic is foundational in Western theory.  </a:t>
            </a:r>
          </a:p>
          <a:p>
            <a:pPr lvl="1"/>
            <a:r>
              <a:rPr lang="en-US" dirty="0"/>
              <a:t>Produced many generations of ever more exquisite theory.</a:t>
            </a:r>
          </a:p>
          <a:p>
            <a:pPr lvl="1"/>
            <a:r>
              <a:rPr lang="en-US" dirty="0"/>
              <a:t>Accords with the times and the context in which it is practiced.  </a:t>
            </a:r>
          </a:p>
          <a:p>
            <a:r>
              <a:rPr lang="en-US" dirty="0"/>
              <a:t>But gives rise to contradictions and challenges</a:t>
            </a:r>
          </a:p>
          <a:p>
            <a:pPr lvl="1"/>
            <a:r>
              <a:rPr lang="en-US" b="1" dirty="0">
                <a:solidFill>
                  <a:srgbClr val="C00000"/>
                </a:solidFill>
              </a:rPr>
              <a:t>The internal contradiction </a:t>
            </a:r>
            <a:r>
              <a:rPr lang="en-US" dirty="0"/>
              <a:t>emerges from the rise of the administrative state and the disconnection between those who govern and those who are elected.</a:t>
            </a:r>
          </a:p>
          <a:p>
            <a:pPr lvl="1"/>
            <a:r>
              <a:rPr lang="en-US" b="1" dirty="0">
                <a:solidFill>
                  <a:srgbClr val="C00000"/>
                </a:solidFill>
              </a:rPr>
              <a:t>The external contradiction </a:t>
            </a:r>
            <a:r>
              <a:rPr lang="en-US" dirty="0"/>
              <a:t>emerges where elections do not reflect free and fair choice that reflects popular sentiment. </a:t>
            </a:r>
          </a:p>
          <a:p>
            <a:r>
              <a:rPr lang="en-US" dirty="0"/>
              <a:t>The Danger of Cults of personality. </a:t>
            </a:r>
          </a:p>
          <a:p>
            <a:pPr lvl="1"/>
            <a:r>
              <a:rPr lang="en-US" dirty="0"/>
              <a:t>Danger that the individual will forget that she serves as a representative of something greater and democratic theory descends into Western style cults of personality. </a:t>
            </a:r>
          </a:p>
          <a:p>
            <a:endParaRPr lang="en-US" dirty="0"/>
          </a:p>
        </p:txBody>
      </p:sp>
    </p:spTree>
    <p:extLst>
      <p:ext uri="{BB962C8B-B14F-4D97-AF65-F5344CB8AC3E}">
        <p14:creationId xmlns:p14="http://schemas.microsoft.com/office/powerpoint/2010/main" val="245727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F6E6-ABB8-724D-9A38-D51A90557EA9}"/>
              </a:ext>
            </a:extLst>
          </p:cNvPr>
          <p:cNvSpPr>
            <a:spLocks noGrp="1"/>
          </p:cNvSpPr>
          <p:nvPr>
            <p:ph type="title"/>
          </p:nvPr>
        </p:nvSpPr>
        <p:spPr>
          <a:xfrm>
            <a:off x="0" y="1"/>
            <a:ext cx="12192000" cy="1148861"/>
          </a:xfrm>
        </p:spPr>
        <p:txBody>
          <a:bodyPr/>
          <a:lstStyle/>
          <a:p>
            <a:pPr algn="ctr"/>
            <a:r>
              <a:rPr lang="en-US" dirty="0"/>
              <a:t>Exogenous Democracy and Marxist Leninist Systems</a:t>
            </a:r>
          </a:p>
        </p:txBody>
      </p:sp>
      <p:sp>
        <p:nvSpPr>
          <p:cNvPr id="3" name="Content Placeholder 2">
            <a:extLst>
              <a:ext uri="{FF2B5EF4-FFF2-40B4-BE49-F238E27FC236}">
                <a16:creationId xmlns:a16="http://schemas.microsoft.com/office/drawing/2014/main" id="{04EAD72D-6C10-A645-8535-8C0996564579}"/>
              </a:ext>
            </a:extLst>
          </p:cNvPr>
          <p:cNvSpPr>
            <a:spLocks noGrp="1"/>
          </p:cNvSpPr>
          <p:nvPr>
            <p:ph idx="1"/>
          </p:nvPr>
        </p:nvSpPr>
        <p:spPr>
          <a:xfrm>
            <a:off x="838200" y="1148862"/>
            <a:ext cx="10515600" cy="5709138"/>
          </a:xfrm>
        </p:spPr>
        <p:txBody>
          <a:bodyPr>
            <a:normAutofit fontScale="92500" lnSpcReduction="20000"/>
          </a:bodyPr>
          <a:lstStyle/>
          <a:p>
            <a:r>
              <a:rPr lang="en-US" dirty="0"/>
              <a:t>Exogenous democracy poses a contradiction for Marxist Leninist systems.</a:t>
            </a:r>
          </a:p>
          <a:p>
            <a:pPr lvl="1"/>
            <a:r>
              <a:rPr lang="en-US" dirty="0"/>
              <a:t>The relationship between institutional political cores and national collectives must be mediated by a vanguard party. </a:t>
            </a:r>
          </a:p>
          <a:p>
            <a:pPr lvl="1"/>
            <a:r>
              <a:rPr lang="en-US" dirty="0"/>
              <a:t>The role of that vanguard is quite precisely defined by reference to the objectives toward which the collective effort must be directed. That direction is set by the vanguard’s  core political principles, which form the foundation of the vanguard’s line.</a:t>
            </a:r>
          </a:p>
          <a:p>
            <a:r>
              <a:rPr lang="en-US" dirty="0"/>
              <a:t> The expression of democracy, that is of the power in the community and its relationship to the </a:t>
            </a:r>
            <a:r>
              <a:rPr lang="en-US" i="1" dirty="0"/>
              <a:t>res</a:t>
            </a:r>
            <a:r>
              <a:rPr lang="en-US" dirty="0"/>
              <a:t> understood as the core of the people, is internalized within and through a vanguard absolutely committed to the normative principles on which the state is founded. </a:t>
            </a:r>
          </a:p>
          <a:p>
            <a:pPr lvl="1"/>
            <a:r>
              <a:rPr lang="en-US" dirty="0"/>
              <a:t>The performance of voting, and of free form representation in this context loses its potency and purpose.</a:t>
            </a:r>
          </a:p>
          <a:p>
            <a:r>
              <a:rPr lang="en-US" dirty="0"/>
              <a:t> In these systems, the fundamental representation character of the vanguard itself changes the form of its relationship to the collective it serves. </a:t>
            </a:r>
          </a:p>
          <a:p>
            <a:pPr lvl="1"/>
            <a:r>
              <a:rPr lang="en-US" dirty="0"/>
              <a:t>The form of that relationship begins to find more effective expression within the role of the vanguard, rather than primarily in the process of selecting representatives among individuals to exercise political authority. </a:t>
            </a:r>
          </a:p>
          <a:p>
            <a:endParaRPr lang="en-US" dirty="0"/>
          </a:p>
        </p:txBody>
      </p:sp>
    </p:spTree>
    <p:extLst>
      <p:ext uri="{BB962C8B-B14F-4D97-AF65-F5344CB8AC3E}">
        <p14:creationId xmlns:p14="http://schemas.microsoft.com/office/powerpoint/2010/main" val="76182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4973-1C5D-9A46-B9E4-22BAFE5D33D7}"/>
              </a:ext>
            </a:extLst>
          </p:cNvPr>
          <p:cNvSpPr>
            <a:spLocks noGrp="1"/>
          </p:cNvSpPr>
          <p:nvPr>
            <p:ph type="title"/>
          </p:nvPr>
        </p:nvSpPr>
        <p:spPr>
          <a:xfrm>
            <a:off x="0" y="1"/>
            <a:ext cx="12192000" cy="1148861"/>
          </a:xfrm>
        </p:spPr>
        <p:txBody>
          <a:bodyPr/>
          <a:lstStyle/>
          <a:p>
            <a:r>
              <a:rPr lang="en-US" dirty="0"/>
              <a:t>Endogenous Democracy and Marxist Leninist Systems</a:t>
            </a:r>
          </a:p>
        </p:txBody>
      </p:sp>
      <p:sp>
        <p:nvSpPr>
          <p:cNvPr id="3" name="Content Placeholder 2">
            <a:extLst>
              <a:ext uri="{FF2B5EF4-FFF2-40B4-BE49-F238E27FC236}">
                <a16:creationId xmlns:a16="http://schemas.microsoft.com/office/drawing/2014/main" id="{199FEEE9-D3BE-6E4E-840C-ED9674A2ADEC}"/>
              </a:ext>
            </a:extLst>
          </p:cNvPr>
          <p:cNvSpPr>
            <a:spLocks noGrp="1"/>
          </p:cNvSpPr>
          <p:nvPr>
            <p:ph idx="1"/>
          </p:nvPr>
        </p:nvSpPr>
        <p:spPr>
          <a:xfrm>
            <a:off x="0" y="1148862"/>
            <a:ext cx="12192000" cy="5709138"/>
          </a:xfrm>
        </p:spPr>
        <p:txBody>
          <a:bodyPr>
            <a:normAutofit fontScale="92500"/>
          </a:bodyPr>
          <a:lstStyle/>
          <a:p>
            <a:r>
              <a:rPr lang="en-US" dirty="0"/>
              <a:t>The essence of the democratic impulse can be effectively expressed endogenously in vanguard Party-States. </a:t>
            </a:r>
          </a:p>
          <a:p>
            <a:pPr lvl="1"/>
            <a:r>
              <a:rPr lang="en-US" dirty="0"/>
              <a:t>These are systems in which the connection between the “res” “</a:t>
            </a:r>
            <a:r>
              <a:rPr lang="en-US" dirty="0" err="1"/>
              <a:t>publicus</a:t>
            </a:r>
            <a:r>
              <a:rPr lang="en-US" dirty="0"/>
              <a:t>”, the core of the people, and the demos (the collective) as the residuary basis of power (</a:t>
            </a:r>
            <a:r>
              <a:rPr lang="en-US" dirty="0" err="1"/>
              <a:t>kratia</a:t>
            </a:r>
            <a:r>
              <a:rPr lang="en-US" dirty="0"/>
              <a:t>) is not performed through elections, but rather exercised through structural mechanisms for consultation. </a:t>
            </a:r>
          </a:p>
          <a:p>
            <a:r>
              <a:rPr lang="en-US" dirty="0"/>
              <a:t>Follows that democracy is practiced</a:t>
            </a:r>
          </a:p>
          <a:p>
            <a:pPr lvl="1"/>
            <a:r>
              <a:rPr lang="en-US" dirty="0"/>
              <a:t> within the operation of the state institutions, rather than from outside of the institutions of state. </a:t>
            </a:r>
          </a:p>
          <a:p>
            <a:pPr lvl="1"/>
            <a:r>
              <a:rPr lang="en-US" dirty="0"/>
              <a:t>through the structures and institutions, the mass political organizations, that represent broad sectors of public life.  </a:t>
            </a:r>
          </a:p>
          <a:p>
            <a:pPr lvl="1"/>
            <a:r>
              <a:rPr lang="en-US" dirty="0"/>
              <a:t>refreshed by the exercise of constant connection to the collective which all of these organs serve. </a:t>
            </a:r>
          </a:p>
          <a:p>
            <a:r>
              <a:rPr lang="en-US" dirty="0"/>
              <a:t>The essence of endogenous democracy is consultation rather than voting. </a:t>
            </a:r>
          </a:p>
          <a:p>
            <a:pPr lvl="1"/>
            <a:r>
              <a:rPr lang="en-US" dirty="0"/>
              <a:t>creates an identity between democracy and accountability which inevitably follows the construction of a political society grounded in the belief in the inexorable progress toward a very specific set of societal goals.</a:t>
            </a:r>
          </a:p>
          <a:p>
            <a:endParaRPr lang="en-US" dirty="0"/>
          </a:p>
        </p:txBody>
      </p:sp>
    </p:spTree>
    <p:extLst>
      <p:ext uri="{BB962C8B-B14F-4D97-AF65-F5344CB8AC3E}">
        <p14:creationId xmlns:p14="http://schemas.microsoft.com/office/powerpoint/2010/main" val="421577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F8EF-0C9B-0F4C-8BA1-6DAF60697706}"/>
              </a:ext>
            </a:extLst>
          </p:cNvPr>
          <p:cNvSpPr>
            <a:spLocks noGrp="1"/>
          </p:cNvSpPr>
          <p:nvPr>
            <p:ph type="title"/>
          </p:nvPr>
        </p:nvSpPr>
        <p:spPr>
          <a:xfrm>
            <a:off x="838200" y="1"/>
            <a:ext cx="10515600" cy="820614"/>
          </a:xfrm>
        </p:spPr>
        <p:txBody>
          <a:bodyPr/>
          <a:lstStyle/>
          <a:p>
            <a:pPr algn="ctr"/>
            <a:r>
              <a:rPr lang="en-US" dirty="0"/>
              <a:t>Cuba and China in the Vanguard</a:t>
            </a:r>
          </a:p>
        </p:txBody>
      </p:sp>
      <p:sp>
        <p:nvSpPr>
          <p:cNvPr id="3" name="Content Placeholder 2">
            <a:extLst>
              <a:ext uri="{FF2B5EF4-FFF2-40B4-BE49-F238E27FC236}">
                <a16:creationId xmlns:a16="http://schemas.microsoft.com/office/drawing/2014/main" id="{1D8FE8AF-385B-1045-BA71-1CA55C91E159}"/>
              </a:ext>
            </a:extLst>
          </p:cNvPr>
          <p:cNvSpPr>
            <a:spLocks noGrp="1"/>
          </p:cNvSpPr>
          <p:nvPr>
            <p:ph idx="1"/>
          </p:nvPr>
        </p:nvSpPr>
        <p:spPr>
          <a:xfrm>
            <a:off x="838200" y="984738"/>
            <a:ext cx="10515600" cy="5192225"/>
          </a:xfrm>
        </p:spPr>
        <p:txBody>
          <a:bodyPr>
            <a:normAutofit fontScale="85000" lnSpcReduction="20000"/>
          </a:bodyPr>
          <a:lstStyle/>
          <a:p>
            <a:r>
              <a:rPr lang="en-US" dirty="0"/>
              <a:t>From Cuba to China, one can see the emergence of a greater attention to the development of this essence of Leninist collectivity.  </a:t>
            </a:r>
          </a:p>
          <a:p>
            <a:pPr lvl="1"/>
            <a:r>
              <a:rPr lang="en-US" dirty="0"/>
              <a:t>These states are seeking, within their local context, to better align the relationship between core and collective.  </a:t>
            </a:r>
          </a:p>
          <a:p>
            <a:pPr lvl="1"/>
            <a:r>
              <a:rPr lang="en-US" dirty="0"/>
              <a:t>Alignment is predicated on consultation.  </a:t>
            </a:r>
          </a:p>
          <a:p>
            <a:pPr lvl="1"/>
            <a:r>
              <a:rPr lang="en-US" dirty="0"/>
              <a:t>Consultation framed within the constraints of the fundamental principles on which the state is founded.  </a:t>
            </a:r>
          </a:p>
          <a:p>
            <a:pPr lvl="1"/>
            <a:r>
              <a:rPr lang="en-US" dirty="0"/>
              <a:t>And to ensure the respect of those constraints the ultimate mediation—the leadership of a committed vanguard—is necessary. </a:t>
            </a:r>
          </a:p>
          <a:p>
            <a:r>
              <a:rPr lang="en-US" dirty="0"/>
              <a:t>Example, the Cuban Communist Party and its state apparatus has been involved in a comprehensive initiative of nationwide consultations receiving popular reactions to the changes to its national constitution that reflect the changes to the basic political, social and economic model, overseen by the Cuban Communist Party at its 7th Congress in 2016. </a:t>
            </a:r>
          </a:p>
          <a:p>
            <a:pPr lvl="1"/>
            <a:r>
              <a:rPr lang="en-US" dirty="0"/>
              <a:t>That process of national consultation, follows an earlier and more targeted consultation respecting the development of the new conceptual political model under the guidance of the PCC in 2016,</a:t>
            </a:r>
          </a:p>
          <a:p>
            <a:pPr lvl="1"/>
            <a:r>
              <a:rPr lang="en-US" dirty="0"/>
              <a:t>And an even earlier national and quite public consultation as the Communist arty developed its own program of reform and opening up producing a complex set of Guidelines adopted by the 6th PCC Congress in 2011 </a:t>
            </a:r>
          </a:p>
        </p:txBody>
      </p:sp>
    </p:spTree>
    <p:extLst>
      <p:ext uri="{BB962C8B-B14F-4D97-AF65-F5344CB8AC3E}">
        <p14:creationId xmlns:p14="http://schemas.microsoft.com/office/powerpoint/2010/main" val="3090153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1781</Words>
  <Application>Microsoft Macintosh PowerPoint</Application>
  <PresentationFormat>Widescreen</PresentationFormat>
  <Paragraphs>104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等线 Light</vt:lpstr>
      <vt:lpstr>Arial</vt:lpstr>
      <vt:lpstr>Calibri</vt:lpstr>
      <vt:lpstr>Calibri Light</vt:lpstr>
      <vt:lpstr>Office Theme</vt:lpstr>
      <vt:lpstr>Socialist Constitutional Democracy in the Age of Accountability  问责时代的社会主义宪制民主   </vt:lpstr>
      <vt:lpstr>Order of Discussion</vt:lpstr>
      <vt:lpstr>Focus</vt:lpstr>
      <vt:lpstr>Democracy</vt:lpstr>
      <vt:lpstr>The Identity of Democracy and Voting</vt:lpstr>
      <vt:lpstr>Identity of Exogenous Democracy and Liberal Democratic Systems</vt:lpstr>
      <vt:lpstr>Exogenous Democracy and Marxist Leninist Systems</vt:lpstr>
      <vt:lpstr>Endogenous Democracy and Marxist Leninist Systems</vt:lpstr>
      <vt:lpstr>Cuba and China in the Vanguard</vt:lpstr>
      <vt:lpstr>Endogenous Democracy and China</vt:lpstr>
      <vt:lpstr>Accountability</vt:lpstr>
      <vt:lpstr>Internal Accountability and Endogenous Democracy</vt:lpstr>
      <vt:lpstr>External Accountability and Endogenous Democracy</vt:lpstr>
      <vt:lpstr>Socialist Consultative Democracy</vt:lpstr>
      <vt:lpstr>Moving Forward and Beyond the Chinese Experience</vt:lpstr>
      <vt:lpstr>Thanks!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cp:revision>
  <dcterms:created xsi:type="dcterms:W3CDTF">2019-02-14T22:36:16Z</dcterms:created>
  <dcterms:modified xsi:type="dcterms:W3CDTF">2019-02-15T00:29:28Z</dcterms:modified>
</cp:coreProperties>
</file>