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83" r:id="rId3"/>
    <p:sldId id="393" r:id="rId4"/>
    <p:sldId id="374" r:id="rId5"/>
    <p:sldId id="362" r:id="rId6"/>
    <p:sldId id="363" r:id="rId7"/>
    <p:sldId id="364" r:id="rId8"/>
    <p:sldId id="382" r:id="rId9"/>
    <p:sldId id="394" r:id="rId10"/>
    <p:sldId id="397" r:id="rId11"/>
    <p:sldId id="398" r:id="rId12"/>
    <p:sldId id="384" r:id="rId13"/>
    <p:sldId id="396" r:id="rId14"/>
    <p:sldId id="3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43" autoAdjust="0"/>
  </p:normalViewPr>
  <p:slideViewPr>
    <p:cSldViewPr snapToGrid="0" snapToObjects="1">
      <p:cViewPr varScale="1">
        <p:scale>
          <a:sx n="120" d="100"/>
          <a:sy n="120" d="100"/>
        </p:scale>
        <p:origin x="140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3/20/18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53279" y="1743740"/>
            <a:ext cx="8607507" cy="176282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3200" b="1" dirty="0"/>
              <a:t>The Key to Understand the New Era: </a:t>
            </a:r>
            <a:br>
              <a:rPr kumimoji="1" lang="en-US" altLang="zh-CN" sz="3200" b="1" dirty="0"/>
            </a:br>
            <a:r>
              <a:rPr kumimoji="1" lang="en-US" altLang="zh-CN" sz="3200" b="1" dirty="0"/>
              <a:t>The Reform of the Party-State Institutions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53481" y="4587240"/>
            <a:ext cx="7201193" cy="1752600"/>
          </a:xfrm>
        </p:spPr>
        <p:txBody>
          <a:bodyPr>
            <a:normAutofit fontScale="77500" lnSpcReduction="20000"/>
          </a:bodyPr>
          <a:lstStyle/>
          <a:p>
            <a:r>
              <a:rPr kumimoji="1" lang="en-US" altLang="zh-CN" dirty="0">
                <a:latin typeface="Times New Roman"/>
                <a:cs typeface="Times New Roman"/>
              </a:rPr>
              <a:t>Sun</a:t>
            </a:r>
            <a:r>
              <a:rPr kumimoji="1" lang="zh-CN" altLang="en-US" dirty="0">
                <a:latin typeface="Times New Roman"/>
                <a:cs typeface="Times New Roman"/>
              </a:rPr>
              <a:t> </a:t>
            </a:r>
            <a:r>
              <a:rPr kumimoji="1" lang="en-US" altLang="zh-CN" dirty="0">
                <a:latin typeface="Times New Roman"/>
                <a:cs typeface="Times New Roman"/>
              </a:rPr>
              <a:t>Ping(</a:t>
            </a:r>
            <a:r>
              <a:rPr kumimoji="1" lang="zh-CN" altLang="en-US" dirty="0">
                <a:latin typeface="Times New Roman"/>
                <a:cs typeface="Times New Roman"/>
              </a:rPr>
              <a:t>孙平</a:t>
            </a:r>
            <a:r>
              <a:rPr kumimoji="1" lang="en-US" altLang="zh-CN" dirty="0">
                <a:latin typeface="Times New Roman"/>
                <a:cs typeface="Times New Roman"/>
              </a:rPr>
              <a:t>)</a:t>
            </a:r>
            <a:r>
              <a:rPr kumimoji="1" lang="zh-CN" altLang="en-US" dirty="0">
                <a:latin typeface="Times New Roman"/>
                <a:cs typeface="Times New Roman"/>
              </a:rPr>
              <a:t>  </a:t>
            </a:r>
            <a:r>
              <a:rPr kumimoji="1" lang="en-US" altLang="zh-CN" dirty="0">
                <a:latin typeface="Times New Roman"/>
                <a:cs typeface="Times New Roman"/>
              </a:rPr>
              <a:t>Vice</a:t>
            </a:r>
            <a:r>
              <a:rPr kumimoji="1" lang="zh-CN" altLang="en-US" dirty="0">
                <a:latin typeface="Times New Roman"/>
                <a:cs typeface="Times New Roman"/>
              </a:rPr>
              <a:t> </a:t>
            </a:r>
            <a:r>
              <a:rPr kumimoji="1" lang="en-US" altLang="zh-CN" dirty="0">
                <a:latin typeface="Times New Roman"/>
                <a:cs typeface="Times New Roman"/>
              </a:rPr>
              <a:t>Researcher</a:t>
            </a:r>
            <a:r>
              <a:rPr kumimoji="1" lang="zh-CN" altLang="en-US" dirty="0">
                <a:latin typeface="Times New Roman"/>
                <a:cs typeface="Times New Roman"/>
              </a:rPr>
              <a:t> </a:t>
            </a:r>
            <a:endParaRPr kumimoji="1" lang="en-US" altLang="zh-CN" dirty="0">
              <a:latin typeface="Times New Roman"/>
              <a:cs typeface="Times New Roman"/>
            </a:endParaRPr>
          </a:p>
          <a:p>
            <a:r>
              <a:rPr kumimoji="1" lang="en-US" altLang="zh-CN" dirty="0">
                <a:latin typeface="Times New Roman"/>
                <a:cs typeface="Times New Roman"/>
              </a:rPr>
              <a:t>Center</a:t>
            </a:r>
            <a:r>
              <a:rPr kumimoji="1" lang="zh-CN" altLang="en-US" dirty="0">
                <a:latin typeface="Times New Roman"/>
                <a:cs typeface="Times New Roman"/>
              </a:rPr>
              <a:t> </a:t>
            </a:r>
            <a:r>
              <a:rPr kumimoji="1" lang="en-US" altLang="zh-CN" dirty="0">
                <a:latin typeface="Times New Roman"/>
                <a:cs typeface="Times New Roman"/>
              </a:rPr>
              <a:t>for</a:t>
            </a:r>
            <a:r>
              <a:rPr kumimoji="1" lang="zh-CN" altLang="en-US" dirty="0">
                <a:latin typeface="Times New Roman"/>
                <a:cs typeface="Times New Roman"/>
              </a:rPr>
              <a:t> </a:t>
            </a:r>
            <a:r>
              <a:rPr kumimoji="1" lang="en-US" altLang="zh-CN" dirty="0">
                <a:latin typeface="Times New Roman"/>
                <a:cs typeface="Times New Roman"/>
              </a:rPr>
              <a:t>Rule</a:t>
            </a:r>
            <a:r>
              <a:rPr kumimoji="1" lang="zh-CN" altLang="en-US" dirty="0">
                <a:latin typeface="Times New Roman"/>
                <a:cs typeface="Times New Roman"/>
              </a:rPr>
              <a:t> </a:t>
            </a:r>
            <a:r>
              <a:rPr kumimoji="1" lang="en-US" altLang="zh-CN" dirty="0">
                <a:latin typeface="Times New Roman"/>
                <a:cs typeface="Times New Roman"/>
              </a:rPr>
              <a:t>of</a:t>
            </a:r>
            <a:r>
              <a:rPr kumimoji="1" lang="zh-CN" altLang="en-US" dirty="0">
                <a:latin typeface="Times New Roman"/>
                <a:cs typeface="Times New Roman"/>
              </a:rPr>
              <a:t> </a:t>
            </a:r>
            <a:r>
              <a:rPr kumimoji="1" lang="en-US" altLang="zh-CN" dirty="0">
                <a:latin typeface="Times New Roman"/>
                <a:cs typeface="Times New Roman"/>
              </a:rPr>
              <a:t>Law</a:t>
            </a:r>
            <a:r>
              <a:rPr kumimoji="1" lang="zh-CN" altLang="en-US" dirty="0">
                <a:latin typeface="Times New Roman"/>
                <a:cs typeface="Times New Roman"/>
              </a:rPr>
              <a:t> </a:t>
            </a:r>
            <a:r>
              <a:rPr kumimoji="1" lang="en-US" altLang="zh-CN" dirty="0">
                <a:latin typeface="Times New Roman"/>
                <a:cs typeface="Times New Roman"/>
              </a:rPr>
              <a:t>in</a:t>
            </a:r>
            <a:r>
              <a:rPr kumimoji="1" lang="zh-CN" altLang="en-US" dirty="0">
                <a:latin typeface="Times New Roman"/>
                <a:cs typeface="Times New Roman"/>
              </a:rPr>
              <a:t> </a:t>
            </a:r>
            <a:r>
              <a:rPr kumimoji="1" lang="en-US" altLang="zh-CN" dirty="0">
                <a:latin typeface="Times New Roman"/>
                <a:cs typeface="Times New Roman"/>
              </a:rPr>
              <a:t>China</a:t>
            </a:r>
          </a:p>
          <a:p>
            <a:r>
              <a:rPr kumimoji="1" lang="en-US" altLang="zh-CN" dirty="0">
                <a:latin typeface="Times New Roman"/>
                <a:cs typeface="Times New Roman"/>
              </a:rPr>
              <a:t>East</a:t>
            </a:r>
            <a:r>
              <a:rPr kumimoji="1" lang="zh-CN" altLang="en-US" dirty="0">
                <a:latin typeface="Times New Roman"/>
                <a:cs typeface="Times New Roman"/>
              </a:rPr>
              <a:t> </a:t>
            </a:r>
            <a:r>
              <a:rPr kumimoji="1" lang="en-US" altLang="zh-CN" dirty="0">
                <a:latin typeface="Times New Roman"/>
                <a:cs typeface="Times New Roman"/>
              </a:rPr>
              <a:t>China</a:t>
            </a:r>
            <a:r>
              <a:rPr kumimoji="1" lang="zh-CN" altLang="en-US" dirty="0">
                <a:latin typeface="Times New Roman"/>
                <a:cs typeface="Times New Roman"/>
              </a:rPr>
              <a:t> </a:t>
            </a:r>
            <a:r>
              <a:rPr kumimoji="1" lang="en-US" altLang="zh-CN" dirty="0">
                <a:latin typeface="Times New Roman"/>
                <a:cs typeface="Times New Roman"/>
              </a:rPr>
              <a:t>University</a:t>
            </a:r>
            <a:r>
              <a:rPr kumimoji="1" lang="zh-CN" altLang="en-US" dirty="0">
                <a:latin typeface="Times New Roman"/>
                <a:cs typeface="Times New Roman"/>
              </a:rPr>
              <a:t> </a:t>
            </a:r>
            <a:r>
              <a:rPr kumimoji="1" lang="en-US" altLang="zh-CN" dirty="0">
                <a:latin typeface="Times New Roman"/>
                <a:cs typeface="Times New Roman"/>
              </a:rPr>
              <a:t>of</a:t>
            </a:r>
            <a:r>
              <a:rPr kumimoji="1" lang="zh-CN" altLang="en-US" dirty="0">
                <a:latin typeface="Times New Roman"/>
                <a:cs typeface="Times New Roman"/>
              </a:rPr>
              <a:t> </a:t>
            </a:r>
            <a:r>
              <a:rPr kumimoji="1" lang="en-US" altLang="zh-CN" dirty="0">
                <a:latin typeface="Times New Roman"/>
                <a:cs typeface="Times New Roman"/>
              </a:rPr>
              <a:t>Political</a:t>
            </a:r>
            <a:r>
              <a:rPr kumimoji="1" lang="zh-CN" altLang="en-US" dirty="0">
                <a:latin typeface="Times New Roman"/>
                <a:cs typeface="Times New Roman"/>
              </a:rPr>
              <a:t> </a:t>
            </a:r>
            <a:r>
              <a:rPr kumimoji="1" lang="en-US" altLang="zh-CN" dirty="0">
                <a:latin typeface="Times New Roman"/>
                <a:cs typeface="Times New Roman"/>
              </a:rPr>
              <a:t>Science</a:t>
            </a:r>
            <a:r>
              <a:rPr kumimoji="1" lang="zh-CN" altLang="en-US" dirty="0">
                <a:latin typeface="Times New Roman"/>
                <a:cs typeface="Times New Roman"/>
              </a:rPr>
              <a:t> </a:t>
            </a:r>
            <a:r>
              <a:rPr kumimoji="1" lang="en-US" altLang="zh-CN" dirty="0">
                <a:latin typeface="Times New Roman"/>
                <a:cs typeface="Times New Roman"/>
              </a:rPr>
              <a:t>and</a:t>
            </a:r>
            <a:r>
              <a:rPr kumimoji="1" lang="zh-CN" altLang="en-US" dirty="0">
                <a:latin typeface="Times New Roman"/>
                <a:cs typeface="Times New Roman"/>
              </a:rPr>
              <a:t> </a:t>
            </a:r>
            <a:r>
              <a:rPr kumimoji="1" lang="en-US" altLang="zh-CN" dirty="0">
                <a:latin typeface="Times New Roman"/>
                <a:cs typeface="Times New Roman"/>
              </a:rPr>
              <a:t>Law(ECUPL)</a:t>
            </a:r>
            <a:endParaRPr kumimoji="1" lang="zh-CN" alt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13468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AML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2007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dirty="0"/>
              <a:t>Article 19: Undertakings that have any of the following situations can be assumed to be have a dominant market position: </a:t>
            </a:r>
          </a:p>
          <a:p>
            <a:r>
              <a:rPr lang="en-US" altLang="zh-CN" dirty="0"/>
              <a:t>(</a:t>
            </a:r>
            <a:r>
              <a:rPr lang="en-US" altLang="zh-CN" dirty="0" err="1"/>
              <a:t>i</a:t>
            </a:r>
            <a:r>
              <a:rPr lang="en-US" altLang="zh-CN" dirty="0"/>
              <a:t>) the relevant market share of one undertaking accounts for1/2</a:t>
            </a:r>
            <a:r>
              <a:rPr lang="zh-Hans" altLang="en-US" dirty="0"/>
              <a:t> </a:t>
            </a:r>
            <a:r>
              <a:rPr lang="en-US" altLang="zh-CN" dirty="0"/>
              <a:t>above; 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(ii) the joint relevant market share of two undertakings accounts for 2/3above; 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(iii) the joint relevant market share of three undertakings accounts for 3/4above.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5049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Anti-monopoly</a:t>
            </a:r>
            <a:r>
              <a:rPr kumimoji="1" lang="en-US" altLang="en-US" dirty="0"/>
              <a:t> Investigation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35179" y="1600200"/>
            <a:ext cx="8666294" cy="4525963"/>
          </a:xfrm>
        </p:spPr>
        <p:txBody>
          <a:bodyPr>
            <a:normAutofit fontScale="92500"/>
          </a:bodyPr>
          <a:lstStyle/>
          <a:p>
            <a:r>
              <a:rPr kumimoji="1" lang="en-US" altLang="zh-Hans" dirty="0"/>
              <a:t>More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then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90</a:t>
            </a:r>
            <a:r>
              <a:rPr kumimoji="1" lang="en-US" altLang="zh-CN" dirty="0"/>
              <a:t>%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broadband</a:t>
            </a:r>
            <a:r>
              <a:rPr kumimoji="1" lang="zh-CN" altLang="en-US" dirty="0"/>
              <a:t> </a:t>
            </a:r>
            <a:r>
              <a:rPr kumimoji="1" lang="en-US" altLang="zh-CN" dirty="0"/>
              <a:t>access</a:t>
            </a:r>
            <a:r>
              <a:rPr kumimoji="1" lang="zh-CN" altLang="en-US" dirty="0"/>
              <a:t> </a:t>
            </a:r>
            <a:r>
              <a:rPr kumimoji="1" lang="en-US" altLang="zh-CN" dirty="0"/>
              <a:t>market</a:t>
            </a:r>
            <a:r>
              <a:rPr kumimoji="1" lang="zh-CN" altLang="en-US" dirty="0"/>
              <a:t> </a:t>
            </a:r>
            <a:r>
              <a:rPr kumimoji="1" lang="en-US" altLang="zh-CN" dirty="0"/>
              <a:t>occupied</a:t>
            </a:r>
            <a:r>
              <a:rPr kumimoji="1" lang="zh-CN" altLang="en-US" dirty="0"/>
              <a:t> </a:t>
            </a:r>
            <a:r>
              <a:rPr kumimoji="1" lang="en-US" altLang="zh-CN" dirty="0"/>
              <a:t>by</a:t>
            </a:r>
            <a:r>
              <a:rPr kumimoji="1" lang="zh-CN" altLang="en-US" dirty="0"/>
              <a:t> </a:t>
            </a:r>
            <a:r>
              <a:rPr kumimoji="1" lang="en-US" altLang="zh-CN" dirty="0"/>
              <a:t>China</a:t>
            </a:r>
            <a:r>
              <a:rPr kumimoji="1" lang="zh-CN" altLang="en-US" dirty="0"/>
              <a:t> </a:t>
            </a:r>
            <a:r>
              <a:rPr kumimoji="1" lang="en-US" altLang="zh-CN" dirty="0"/>
              <a:t>Unicom</a:t>
            </a:r>
            <a:r>
              <a:rPr kumimoji="1" lang="zh-CN" altLang="en-US" dirty="0"/>
              <a:t> </a:t>
            </a:r>
            <a:r>
              <a:rPr kumimoji="1" lang="en-US" altLang="zh-CN" dirty="0"/>
              <a:t>&amp;</a:t>
            </a:r>
            <a:r>
              <a:rPr kumimoji="1" lang="zh-CN" altLang="en-US" dirty="0"/>
              <a:t> </a:t>
            </a:r>
            <a:r>
              <a:rPr kumimoji="1" lang="en-US" altLang="zh-CN" dirty="0"/>
              <a:t>China</a:t>
            </a:r>
            <a:r>
              <a:rPr kumimoji="1" lang="zh-CN" altLang="en-US" dirty="0"/>
              <a:t> </a:t>
            </a:r>
            <a:r>
              <a:rPr kumimoji="1" lang="en-US" altLang="zh-CN" dirty="0"/>
              <a:t>Telecom</a:t>
            </a:r>
          </a:p>
          <a:p>
            <a:r>
              <a:rPr kumimoji="1" lang="en-US" altLang="zh-CN" dirty="0"/>
              <a:t>A</a:t>
            </a:r>
            <a:r>
              <a:rPr kumimoji="1" lang="en-US" altLang="zh-Hans" dirty="0"/>
              <a:t>pr.</a:t>
            </a:r>
            <a:r>
              <a:rPr kumimoji="1" lang="zh-Hans" altLang="en-US" dirty="0"/>
              <a:t> </a:t>
            </a:r>
            <a:r>
              <a:rPr kumimoji="1" lang="zh-CN" altLang="zh-CN" dirty="0"/>
              <a:t>2</a:t>
            </a:r>
            <a:r>
              <a:rPr kumimoji="1" lang="en-US" altLang="zh-CN" dirty="0"/>
              <a:t>011</a:t>
            </a:r>
            <a:r>
              <a:rPr kumimoji="1" lang="en-US" altLang="zh-Hans" dirty="0"/>
              <a:t>,</a:t>
            </a:r>
            <a:r>
              <a:rPr kumimoji="1" lang="zh-CN" altLang="en-US" dirty="0"/>
              <a:t> </a:t>
            </a:r>
            <a:r>
              <a:rPr kumimoji="1" lang="en-US" altLang="zh-CN" dirty="0"/>
              <a:t>AM</a:t>
            </a:r>
            <a:r>
              <a:rPr kumimoji="1" lang="zh-CN" altLang="en-US" dirty="0"/>
              <a:t> </a:t>
            </a:r>
            <a:r>
              <a:rPr kumimoji="1" lang="en-US" altLang="zh-CN" dirty="0"/>
              <a:t>Bureau</a:t>
            </a:r>
            <a:r>
              <a:rPr kumimoji="1" lang="en-US" altLang="zh-Hans" dirty="0"/>
              <a:t>(NDRC)</a:t>
            </a:r>
            <a:r>
              <a:rPr kumimoji="1" lang="zh-CN" altLang="en-US" dirty="0"/>
              <a:t> </a:t>
            </a:r>
            <a:r>
              <a:rPr kumimoji="1" lang="en-US" altLang="zh-CN" dirty="0"/>
              <a:t>started</a:t>
            </a:r>
            <a:r>
              <a:rPr kumimoji="1" lang="zh-CN" altLang="en-US" dirty="0"/>
              <a:t> </a:t>
            </a:r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AM</a:t>
            </a:r>
            <a:r>
              <a:rPr kumimoji="1" lang="zh-CN" altLang="en-US" dirty="0"/>
              <a:t> </a:t>
            </a:r>
            <a:r>
              <a:rPr kumimoji="1" lang="en-US" altLang="zh-CN" dirty="0"/>
              <a:t>investigation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according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someone’s</a:t>
            </a:r>
            <a:r>
              <a:rPr kumimoji="1" lang="zh-CN" altLang="en-US" dirty="0"/>
              <a:t> </a:t>
            </a:r>
            <a:r>
              <a:rPr kumimoji="1" lang="en-US" altLang="zh-CN" dirty="0"/>
              <a:t>report</a:t>
            </a:r>
          </a:p>
          <a:p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battle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</a:t>
            </a:r>
            <a:r>
              <a:rPr kumimoji="1" lang="zh-CN" altLang="en-US" dirty="0"/>
              <a:t> </a:t>
            </a:r>
            <a:r>
              <a:rPr kumimoji="1" lang="en-US" altLang="zh-CN" dirty="0"/>
              <a:t>market</a:t>
            </a:r>
            <a:r>
              <a:rPr kumimoji="1" lang="zh-CN" altLang="en-US" dirty="0"/>
              <a:t> </a:t>
            </a:r>
            <a:r>
              <a:rPr kumimoji="1" lang="en-US" altLang="zh-CN" dirty="0"/>
              <a:t>between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Propaganda</a:t>
            </a:r>
            <a:r>
              <a:rPr kumimoji="1" lang="zh-CN" altLang="en-US" dirty="0"/>
              <a:t> </a:t>
            </a:r>
            <a:r>
              <a:rPr kumimoji="1" lang="en-US" altLang="zh-CN" dirty="0"/>
              <a:t>and</a:t>
            </a:r>
            <a:r>
              <a:rPr kumimoji="1" lang="zh-CN" altLang="en-US" dirty="0"/>
              <a:t> </a:t>
            </a:r>
            <a:r>
              <a:rPr kumimoji="1" lang="en-US" altLang="zh-CN" dirty="0"/>
              <a:t>Economy</a:t>
            </a:r>
            <a:r>
              <a:rPr kumimoji="1" lang="zh-CN" altLang="en-US" dirty="0"/>
              <a:t> </a:t>
            </a:r>
            <a:r>
              <a:rPr kumimoji="1" lang="en-US" altLang="zh-CN" dirty="0"/>
              <a:t>lines</a:t>
            </a:r>
            <a:r>
              <a:rPr kumimoji="1" lang="en-US" altLang="zh-Hans" dirty="0"/>
              <a:t>: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rule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by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party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vs.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rule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by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law</a:t>
            </a:r>
            <a:r>
              <a:rPr kumimoji="1" lang="zh-Hans" altLang="en-US" dirty="0"/>
              <a:t>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61020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Hans" dirty="0"/>
              <a:t>The New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Era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5181" y="1307805"/>
            <a:ext cx="8633637" cy="5422603"/>
          </a:xfrm>
        </p:spPr>
        <p:txBody>
          <a:bodyPr>
            <a:normAutofit/>
          </a:bodyPr>
          <a:lstStyle/>
          <a:p>
            <a:r>
              <a:rPr kumimoji="1" lang="en-US" altLang="zh-Hans" dirty="0"/>
              <a:t>Party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state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system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reform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as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a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whole</a:t>
            </a:r>
          </a:p>
          <a:p>
            <a:r>
              <a:rPr kumimoji="1" lang="en-US" altLang="zh-Hans" dirty="0"/>
              <a:t>Strengthen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the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rule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of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party</a:t>
            </a:r>
          </a:p>
          <a:p>
            <a:r>
              <a:rPr kumimoji="1" lang="en-US" altLang="zh-Hans" dirty="0"/>
              <a:t>Check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and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balance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by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one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line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H+V</a:t>
            </a:r>
          </a:p>
          <a:p>
            <a:r>
              <a:rPr kumimoji="1" lang="en-US" altLang="zh-Hans" dirty="0"/>
              <a:t>Organization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according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to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law</a:t>
            </a:r>
          </a:p>
          <a:p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00199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3419" y="457200"/>
            <a:ext cx="8560465" cy="1143000"/>
          </a:xfrm>
        </p:spPr>
        <p:txBody>
          <a:bodyPr>
            <a:normAutofit/>
          </a:bodyPr>
          <a:lstStyle/>
          <a:p>
            <a:r>
              <a:rPr kumimoji="1" lang="en-US" altLang="zh-CN" dirty="0"/>
              <a:t>Conclusion</a:t>
            </a:r>
            <a:r>
              <a:rPr kumimoji="1" lang="zh-Hans" altLang="en-US" dirty="0"/>
              <a:t> 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Hans" dirty="0"/>
              <a:t>Define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the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lead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of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party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in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legal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term</a:t>
            </a:r>
          </a:p>
          <a:p>
            <a:r>
              <a:rPr kumimoji="1" lang="en-US" altLang="zh-Hans" dirty="0"/>
              <a:t>More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check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and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balance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between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different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parallel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lines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54177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902916"/>
            <a:ext cx="8229600" cy="2811593"/>
          </a:xfrm>
        </p:spPr>
        <p:txBody>
          <a:bodyPr>
            <a:normAutofit/>
          </a:bodyPr>
          <a:lstStyle/>
          <a:p>
            <a:r>
              <a:rPr kumimoji="1" lang="en-US" altLang="zh-CN" dirty="0"/>
              <a:t>Thank You</a:t>
            </a:r>
            <a:r>
              <a:rPr kumimoji="1" lang="zh-CN" altLang="en-US" dirty="0"/>
              <a:t>！</a:t>
            </a:r>
            <a:br>
              <a:rPr kumimoji="1" lang="en-US" altLang="zh-CN" dirty="0"/>
            </a:br>
            <a:r>
              <a:rPr kumimoji="1" lang="en-US" altLang="zh-CN" dirty="0" err="1"/>
              <a:t>sunping.ecupl@gmail.com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21889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64287"/>
            <a:ext cx="8229600" cy="4525963"/>
          </a:xfrm>
        </p:spPr>
        <p:txBody>
          <a:bodyPr/>
          <a:lstStyle/>
          <a:p>
            <a:r>
              <a:rPr kumimoji="1" lang="en-US" altLang="zh-Hans" dirty="0"/>
              <a:t>Normative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one: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90% of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State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Constitution</a:t>
            </a:r>
          </a:p>
          <a:p>
            <a:r>
              <a:rPr kumimoji="1" lang="en-US" altLang="zh-Hans" dirty="0"/>
              <a:t>Political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one: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90%</a:t>
            </a:r>
            <a:r>
              <a:rPr kumimoji="1" lang="zh-CN" altLang="en-US" dirty="0"/>
              <a:t> </a:t>
            </a:r>
            <a:r>
              <a:rPr kumimoji="1" lang="en-US" altLang="zh-CN" dirty="0"/>
              <a:t>o</a:t>
            </a:r>
            <a:r>
              <a:rPr kumimoji="1" lang="en-US" altLang="zh-Hans" dirty="0"/>
              <a:t>f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Party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Constitution</a:t>
            </a:r>
            <a:r>
              <a:rPr kumimoji="1" lang="zh-Hans" altLang="en-US" dirty="0"/>
              <a:t> </a:t>
            </a:r>
            <a:endParaRPr kumimoji="1"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3F955931-9D3A-DA40-9E61-D49D1FFE4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kumimoji="1" lang="en-US" altLang="zh-Hans" dirty="0"/>
              <a:t>Two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Maps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of</a:t>
            </a:r>
            <a:r>
              <a:rPr kumimoji="1" lang="zh-Hans" altLang="en-US" dirty="0"/>
              <a:t>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3191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655C74-CE14-3F49-9169-069607CCC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Hans" dirty="0"/>
              <a:t>A</a:t>
            </a:r>
            <a:r>
              <a:rPr kumimoji="1" lang="en-US" altLang="zh-CN" dirty="0"/>
              <a:t> </a:t>
            </a:r>
            <a:r>
              <a:rPr kumimoji="1" lang="en-US" altLang="zh-Hans" dirty="0"/>
              <a:t>B</a:t>
            </a:r>
            <a:r>
              <a:rPr kumimoji="1" lang="en-US" altLang="zh-CN" dirty="0"/>
              <a:t>road</a:t>
            </a:r>
            <a:r>
              <a:rPr kumimoji="1" lang="en-US" altLang="zh-Hans" dirty="0"/>
              <a:t>er</a:t>
            </a:r>
            <a:r>
              <a:rPr kumimoji="1" lang="en-US" altLang="zh-CN" dirty="0"/>
              <a:t> </a:t>
            </a:r>
            <a:r>
              <a:rPr kumimoji="1" lang="en-US" altLang="zh-Hans" dirty="0"/>
              <a:t>Map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10DA29-A9E8-804E-B662-69BE3B35F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51474"/>
          </a:xfrm>
        </p:spPr>
        <p:txBody>
          <a:bodyPr/>
          <a:lstStyle/>
          <a:p>
            <a:r>
              <a:rPr kumimoji="1" lang="en-US" altLang="zh-Hans" dirty="0"/>
              <a:t>Public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Power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System=Party-State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System</a:t>
            </a:r>
          </a:p>
          <a:p>
            <a:pPr lvl="1"/>
            <a:r>
              <a:rPr kumimoji="1" lang="en-US" altLang="zh-Hans" dirty="0"/>
              <a:t>Supported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by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public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finance</a:t>
            </a:r>
          </a:p>
          <a:p>
            <a:pPr lvl="1"/>
            <a:r>
              <a:rPr kumimoji="1" lang="en-US" altLang="zh-Hans" dirty="0"/>
              <a:t>Built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according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to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organization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rules</a:t>
            </a:r>
          </a:p>
          <a:p>
            <a:pPr lvl="1"/>
            <a:r>
              <a:rPr kumimoji="1" lang="en-US" altLang="zh-Hans" dirty="0"/>
              <a:t>Make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or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enforce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rules</a:t>
            </a:r>
          </a:p>
          <a:p>
            <a:pPr lvl="1"/>
            <a:r>
              <a:rPr kumimoji="1" lang="en-US" altLang="zh-Hans" dirty="0"/>
              <a:t>Has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authority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on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certain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public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issues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56617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屏幕快照 2016-10-17 下午10.09.1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417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31" r="864"/>
          <a:stretch/>
        </p:blipFill>
        <p:spPr>
          <a:xfrm>
            <a:off x="0" y="599671"/>
            <a:ext cx="9160012" cy="5926157"/>
          </a:xfrm>
        </p:spPr>
      </p:pic>
    </p:spTree>
    <p:extLst>
      <p:ext uri="{BB962C8B-B14F-4D97-AF65-F5344CB8AC3E}">
        <p14:creationId xmlns:p14="http://schemas.microsoft.com/office/powerpoint/2010/main" val="88310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4" name="内容占位符 3" descr="The Pyramid of Central Committee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" t="10347" b="2047"/>
          <a:stretch/>
        </p:blipFill>
        <p:spPr>
          <a:xfrm>
            <a:off x="1199406" y="0"/>
            <a:ext cx="6855428" cy="6858000"/>
          </a:xfrm>
        </p:spPr>
      </p:pic>
    </p:spTree>
    <p:extLst>
      <p:ext uri="{BB962C8B-B14F-4D97-AF65-F5344CB8AC3E}">
        <p14:creationId xmlns:p14="http://schemas.microsoft.com/office/powerpoint/2010/main" val="2136606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4" name="内容占位符 3" descr="Relationship Between Central and Local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" r="1106" b="356"/>
          <a:stretch/>
        </p:blipFill>
        <p:spPr>
          <a:xfrm>
            <a:off x="0" y="0"/>
            <a:ext cx="9137136" cy="6858000"/>
          </a:xfrm>
        </p:spPr>
      </p:pic>
    </p:spTree>
    <p:extLst>
      <p:ext uri="{BB962C8B-B14F-4D97-AF65-F5344CB8AC3E}">
        <p14:creationId xmlns:p14="http://schemas.microsoft.com/office/powerpoint/2010/main" val="229079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1816" y="2332038"/>
            <a:ext cx="8760367" cy="4323944"/>
          </a:xfrm>
        </p:spPr>
        <p:txBody>
          <a:bodyPr>
            <a:normAutofit/>
          </a:bodyPr>
          <a:lstStyle/>
          <a:p>
            <a:r>
              <a:rPr kumimoji="1" lang="en-US" altLang="zh-Hans" dirty="0"/>
              <a:t>8</a:t>
            </a:r>
            <a:r>
              <a:rPr kumimoji="1" lang="en-US" altLang="zh-CN" dirty="0"/>
              <a:t> Parallel Lines</a:t>
            </a:r>
          </a:p>
          <a:p>
            <a:r>
              <a:rPr kumimoji="1" lang="en-US" altLang="zh-CN" dirty="0"/>
              <a:t>Ministries</a:t>
            </a:r>
            <a:r>
              <a:rPr kumimoji="1" lang="zh-CN" altLang="en-US" dirty="0"/>
              <a:t> </a:t>
            </a:r>
            <a:r>
              <a:rPr kumimoji="1" lang="en-US" altLang="zh-CN" dirty="0"/>
              <a:t>Reshuffled</a:t>
            </a:r>
            <a:r>
              <a:rPr kumimoji="1" lang="zh-CN" altLang="en-US" dirty="0"/>
              <a:t> </a:t>
            </a:r>
            <a:endParaRPr kumimoji="1" lang="en-US" altLang="zh-CN" dirty="0"/>
          </a:p>
          <a:p>
            <a:r>
              <a:rPr kumimoji="1" lang="en-US" altLang="zh-CN" dirty="0"/>
              <a:t>Rule </a:t>
            </a:r>
            <a:r>
              <a:rPr kumimoji="1" lang="en-US" altLang="zh-Hans" dirty="0"/>
              <a:t>by</a:t>
            </a:r>
            <a:r>
              <a:rPr kumimoji="1" lang="en-US" altLang="zh-CN" dirty="0"/>
              <a:t> Party </a:t>
            </a:r>
            <a:r>
              <a:rPr kumimoji="1" lang="en-US" altLang="zh-Hans" dirty="0"/>
              <a:t>vs.</a:t>
            </a:r>
            <a:r>
              <a:rPr kumimoji="1" lang="en-US" altLang="zh-CN" dirty="0"/>
              <a:t> Rule by Law </a:t>
            </a:r>
          </a:p>
          <a:p>
            <a:r>
              <a:rPr kumimoji="1" lang="en-US" altLang="zh-Hans" dirty="0"/>
              <a:t>Multiple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Dysfunctions</a:t>
            </a:r>
            <a:endParaRPr kumimoji="1" lang="en-US" altLang="zh-CN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456660"/>
          </a:xfrm>
        </p:spPr>
        <p:txBody>
          <a:bodyPr>
            <a:normAutofit fontScale="90000"/>
          </a:bodyPr>
          <a:lstStyle/>
          <a:p>
            <a:r>
              <a:rPr kumimoji="1" lang="en-US" altLang="zh-CN" dirty="0"/>
              <a:t>Horizontal Separation without Check and Balance</a:t>
            </a:r>
            <a:br>
              <a:rPr kumimoji="1" lang="en-US" altLang="zh-CN" dirty="0"/>
            </a:b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1671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ED705A-399C-0C4C-B24F-CCC5EF24B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Hans" dirty="0"/>
              <a:t>Some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Tests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6EEB829-F323-1946-A613-BD4E7A19E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kumimoji="1" lang="en-US" altLang="zh-CN" dirty="0"/>
              <a:t>N</a:t>
            </a:r>
            <a:r>
              <a:rPr kumimoji="1" lang="en-US" altLang="zh-Hans" dirty="0"/>
              <a:t>PC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is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a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rubber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stamp?</a:t>
            </a:r>
          </a:p>
          <a:p>
            <a:r>
              <a:rPr kumimoji="1" lang="en-US" altLang="zh-Hans" dirty="0"/>
              <a:t>Why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there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is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no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western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version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of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constitutional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review?</a:t>
            </a:r>
            <a:r>
              <a:rPr kumimoji="1" lang="zh-Hans" altLang="en-US" dirty="0"/>
              <a:t> </a:t>
            </a:r>
            <a:endParaRPr kumimoji="1" lang="en-US" altLang="zh-Hans" dirty="0"/>
          </a:p>
          <a:p>
            <a:r>
              <a:rPr kumimoji="1" lang="en-US" altLang="zh-Hans" dirty="0"/>
              <a:t>Why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a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super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Supervision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Commission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was</a:t>
            </a:r>
            <a:r>
              <a:rPr kumimoji="1" lang="zh-Hans" altLang="en-US" dirty="0"/>
              <a:t> </a:t>
            </a:r>
            <a:r>
              <a:rPr kumimoji="1" lang="en-US" altLang="zh-Hans" dirty="0"/>
              <a:t>needed?</a:t>
            </a:r>
          </a:p>
          <a:p>
            <a:r>
              <a:rPr kumimoji="1" lang="en-US" altLang="zh-CN" dirty="0"/>
              <a:t>Anti-monopoly</a:t>
            </a:r>
            <a:r>
              <a:rPr kumimoji="1" lang="en-US" altLang="en-US" dirty="0"/>
              <a:t> Investigation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on Telecom Companies</a:t>
            </a:r>
            <a:endParaRPr kumimoji="1" lang="en-US" altLang="zh-Hans" dirty="0"/>
          </a:p>
        </p:txBody>
      </p:sp>
    </p:spTree>
    <p:extLst>
      <p:ext uri="{BB962C8B-B14F-4D97-AF65-F5344CB8AC3E}">
        <p14:creationId xmlns:p14="http://schemas.microsoft.com/office/powerpoint/2010/main" val="3872922864"/>
      </p:ext>
    </p:extLst>
  </p:cSld>
  <p:clrMapOvr>
    <a:masterClrMapping/>
  </p:clrMapOvr>
</p:sld>
</file>

<file path=ppt/theme/theme1.xml><?xml version="1.0" encoding="utf-8"?>
<a:theme xmlns:a="http://schemas.openxmlformats.org/drawingml/2006/main" name="Twilight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鞍具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黎明.thmx</Template>
  <TotalTime>13016</TotalTime>
  <Words>303</Words>
  <Application>Microsoft Macintosh PowerPoint</Application>
  <PresentationFormat>全屏显示(4:3)</PresentationFormat>
  <Paragraphs>41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宋体</vt:lpstr>
      <vt:lpstr>Arial</vt:lpstr>
      <vt:lpstr>Book Antiqua</vt:lpstr>
      <vt:lpstr>Times New Roman</vt:lpstr>
      <vt:lpstr>Twilight</vt:lpstr>
      <vt:lpstr>The Key to Understand the New Era:  The Reform of the Party-State Institutions</vt:lpstr>
      <vt:lpstr>Two Maps of </vt:lpstr>
      <vt:lpstr>A Broader Map</vt:lpstr>
      <vt:lpstr>PowerPoint 演示文稿</vt:lpstr>
      <vt:lpstr>PowerPoint 演示文稿</vt:lpstr>
      <vt:lpstr>PowerPoint 演示文稿</vt:lpstr>
      <vt:lpstr>PowerPoint 演示文稿</vt:lpstr>
      <vt:lpstr>Horizontal Separation without Check and Balance </vt:lpstr>
      <vt:lpstr>Some Tests</vt:lpstr>
      <vt:lpstr>AML of 2007</vt:lpstr>
      <vt:lpstr>Anti-monopoly Investigation</vt:lpstr>
      <vt:lpstr>The New Era</vt:lpstr>
      <vt:lpstr>Conclusion </vt:lpstr>
      <vt:lpstr>Thank You！ sunping.ecupl@gmail.com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合同诈骗罪认定标准 学术研讨会</dc:title>
  <dc:creator>sun</dc:creator>
  <cp:lastModifiedBy>Happy</cp:lastModifiedBy>
  <cp:revision>339</cp:revision>
  <dcterms:created xsi:type="dcterms:W3CDTF">2014-09-21T07:17:57Z</dcterms:created>
  <dcterms:modified xsi:type="dcterms:W3CDTF">2018-03-20T00:18:31Z</dcterms:modified>
</cp:coreProperties>
</file>