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4" r:id="rId13"/>
    <p:sldId id="277" r:id="rId14"/>
    <p:sldId id="278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00"/>
    <a:srgbClr val="C44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FD49F-23E7-405D-BD99-12526B194CC6}" type="doc">
      <dgm:prSet loTypeId="urn:microsoft.com/office/officeart/2005/8/layout/cycle4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3B803D7-EB4E-4A2B-BAB6-1ED094A25D17}">
      <dgm:prSet phldrT="[Testo]"/>
      <dgm:spPr>
        <a:solidFill>
          <a:srgbClr val="C00000"/>
        </a:solidFill>
      </dgm:spPr>
      <dgm:t>
        <a:bodyPr/>
        <a:lstStyle/>
        <a:p>
          <a:r>
            <a:rPr lang="it-IT" b="1" dirty="0" err="1"/>
            <a:t>Regulation</a:t>
          </a:r>
          <a:endParaRPr lang="it-IT" b="1" dirty="0"/>
        </a:p>
      </dgm:t>
    </dgm:pt>
    <dgm:pt modelId="{28584A81-C1DC-4653-9201-E9E0ACEEE6BC}" type="parTrans" cxnId="{6594FA74-F661-4179-AE2E-059492B7E785}">
      <dgm:prSet/>
      <dgm:spPr/>
      <dgm:t>
        <a:bodyPr/>
        <a:lstStyle/>
        <a:p>
          <a:endParaRPr lang="it-IT"/>
        </a:p>
      </dgm:t>
    </dgm:pt>
    <dgm:pt modelId="{C32CA154-9BA0-413E-AA42-A6C3F71BE6D7}" type="sibTrans" cxnId="{6594FA74-F661-4179-AE2E-059492B7E785}">
      <dgm:prSet/>
      <dgm:spPr/>
      <dgm:t>
        <a:bodyPr/>
        <a:lstStyle/>
        <a:p>
          <a:endParaRPr lang="it-IT"/>
        </a:p>
      </dgm:t>
    </dgm:pt>
    <dgm:pt modelId="{A0FAD575-E6A3-41C8-A2FC-841BD4284D74}">
      <dgm:prSet phldrT="[Testo]"/>
      <dgm:spPr>
        <a:solidFill>
          <a:srgbClr val="92D050"/>
        </a:solidFill>
      </dgm:spPr>
      <dgm:t>
        <a:bodyPr/>
        <a:lstStyle/>
        <a:p>
          <a:r>
            <a:rPr lang="it-IT" b="1" dirty="0"/>
            <a:t>Actors</a:t>
          </a:r>
        </a:p>
      </dgm:t>
    </dgm:pt>
    <dgm:pt modelId="{1F1ADF30-D1E0-4EBD-9A0F-D1CDE2B94DF5}" type="parTrans" cxnId="{97994F04-159C-44EB-8BAD-2B1C00D5D51B}">
      <dgm:prSet/>
      <dgm:spPr/>
      <dgm:t>
        <a:bodyPr/>
        <a:lstStyle/>
        <a:p>
          <a:endParaRPr lang="it-IT"/>
        </a:p>
      </dgm:t>
    </dgm:pt>
    <dgm:pt modelId="{E77027F1-ACD4-474A-8A77-3F54532C134F}" type="sibTrans" cxnId="{97994F04-159C-44EB-8BAD-2B1C00D5D51B}">
      <dgm:prSet/>
      <dgm:spPr/>
      <dgm:t>
        <a:bodyPr/>
        <a:lstStyle/>
        <a:p>
          <a:endParaRPr lang="it-IT"/>
        </a:p>
      </dgm:t>
    </dgm:pt>
    <dgm:pt modelId="{1CC4DF1B-6D4D-4ACB-94D6-AAC2A23E6609}">
      <dgm:prSet phldrT="[Testo]"/>
      <dgm:spPr/>
      <dgm:t>
        <a:bodyPr/>
        <a:lstStyle/>
        <a:p>
          <a:r>
            <a:rPr lang="it-IT" b="1" dirty="0" err="1"/>
            <a:t>Goals</a:t>
          </a:r>
          <a:endParaRPr lang="it-IT" b="1" dirty="0"/>
        </a:p>
      </dgm:t>
    </dgm:pt>
    <dgm:pt modelId="{2118CB9A-E710-4924-BA5A-F0EBD8416E17}" type="parTrans" cxnId="{5C675D61-6ED1-4CC6-8F91-F6C6B4EF9D1E}">
      <dgm:prSet/>
      <dgm:spPr/>
      <dgm:t>
        <a:bodyPr/>
        <a:lstStyle/>
        <a:p>
          <a:endParaRPr lang="it-IT"/>
        </a:p>
      </dgm:t>
    </dgm:pt>
    <dgm:pt modelId="{C0212473-8305-42C6-957B-A6F07B7204F2}" type="sibTrans" cxnId="{5C675D61-6ED1-4CC6-8F91-F6C6B4EF9D1E}">
      <dgm:prSet/>
      <dgm:spPr/>
      <dgm:t>
        <a:bodyPr/>
        <a:lstStyle/>
        <a:p>
          <a:endParaRPr lang="it-IT"/>
        </a:p>
      </dgm:t>
    </dgm:pt>
    <dgm:pt modelId="{EEB75EC1-7A04-4DB4-8758-93F498BF6574}">
      <dgm:prSet phldrT="[Testo]"/>
      <dgm:spPr>
        <a:solidFill>
          <a:srgbClr val="FFC000"/>
        </a:solidFill>
      </dgm:spPr>
      <dgm:t>
        <a:bodyPr/>
        <a:lstStyle/>
        <a:p>
          <a:r>
            <a:rPr lang="it-IT" b="1" dirty="0" err="1"/>
            <a:t>Mechanisms</a:t>
          </a:r>
          <a:endParaRPr lang="it-IT" b="1" dirty="0"/>
        </a:p>
      </dgm:t>
    </dgm:pt>
    <dgm:pt modelId="{746F9B3F-A194-4B13-B27A-C74E74D25515}" type="parTrans" cxnId="{7E2BDA26-0351-40CD-B69B-ED2502661616}">
      <dgm:prSet/>
      <dgm:spPr/>
      <dgm:t>
        <a:bodyPr/>
        <a:lstStyle/>
        <a:p>
          <a:endParaRPr lang="it-IT"/>
        </a:p>
      </dgm:t>
    </dgm:pt>
    <dgm:pt modelId="{B49C8F53-4729-4859-ACE9-77D0CC24D02D}" type="sibTrans" cxnId="{7E2BDA26-0351-40CD-B69B-ED2502661616}">
      <dgm:prSet/>
      <dgm:spPr/>
      <dgm:t>
        <a:bodyPr/>
        <a:lstStyle/>
        <a:p>
          <a:endParaRPr lang="it-IT"/>
        </a:p>
      </dgm:t>
    </dgm:pt>
    <dgm:pt modelId="{881A4999-9B5A-470B-9C2E-1C3A4B5AFEAA}" type="pres">
      <dgm:prSet presAssocID="{FBAFD49F-23E7-405D-BD99-12526B194CC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84EDD7DF-602E-48FB-971A-BF5A15B0BB6C}" type="pres">
      <dgm:prSet presAssocID="{FBAFD49F-23E7-405D-BD99-12526B194CC6}" presName="children" presStyleCnt="0"/>
      <dgm:spPr/>
    </dgm:pt>
    <dgm:pt modelId="{21923807-4642-42B4-8213-92A5FD3E226A}" type="pres">
      <dgm:prSet presAssocID="{FBAFD49F-23E7-405D-BD99-12526B194CC6}" presName="childPlaceholder" presStyleCnt="0"/>
      <dgm:spPr/>
    </dgm:pt>
    <dgm:pt modelId="{A2169600-5127-46C6-B640-ADD240413E5A}" type="pres">
      <dgm:prSet presAssocID="{FBAFD49F-23E7-405D-BD99-12526B194CC6}" presName="circle" presStyleCnt="0"/>
      <dgm:spPr/>
    </dgm:pt>
    <dgm:pt modelId="{A16E1319-0D68-4340-B169-0B34C46FEA9F}" type="pres">
      <dgm:prSet presAssocID="{FBAFD49F-23E7-405D-BD99-12526B194CC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9514FE99-FBBF-4729-A280-D369DCD8A728}" type="pres">
      <dgm:prSet presAssocID="{FBAFD49F-23E7-405D-BD99-12526B194CC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0EAAB583-C4B0-4577-9161-1896950DB8D8}" type="pres">
      <dgm:prSet presAssocID="{FBAFD49F-23E7-405D-BD99-12526B194CC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E0137BBC-F4EF-4A91-83A7-F08272BD4733}" type="pres">
      <dgm:prSet presAssocID="{FBAFD49F-23E7-405D-BD99-12526B194CC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0856706A-BC9A-4FD8-830C-293CF5957AD0}" type="pres">
      <dgm:prSet presAssocID="{FBAFD49F-23E7-405D-BD99-12526B194CC6}" presName="quadrantPlaceholder" presStyleCnt="0"/>
      <dgm:spPr/>
    </dgm:pt>
    <dgm:pt modelId="{0036F006-4EA1-4BB4-BC3C-8FE4609CE59D}" type="pres">
      <dgm:prSet presAssocID="{FBAFD49F-23E7-405D-BD99-12526B194CC6}" presName="center1" presStyleLbl="fgShp" presStyleIdx="0" presStyleCnt="2"/>
      <dgm:spPr/>
    </dgm:pt>
    <dgm:pt modelId="{33F2F930-3750-4C1D-884B-36D3C5AAC4FE}" type="pres">
      <dgm:prSet presAssocID="{FBAFD49F-23E7-405D-BD99-12526B194CC6}" presName="center2" presStyleLbl="fgShp" presStyleIdx="1" presStyleCnt="2"/>
      <dgm:spPr/>
    </dgm:pt>
  </dgm:ptLst>
  <dgm:cxnLst>
    <dgm:cxn modelId="{97994F04-159C-44EB-8BAD-2B1C00D5D51B}" srcId="{FBAFD49F-23E7-405D-BD99-12526B194CC6}" destId="{A0FAD575-E6A3-41C8-A2FC-841BD4284D74}" srcOrd="1" destOrd="0" parTransId="{1F1ADF30-D1E0-4EBD-9A0F-D1CDE2B94DF5}" sibTransId="{E77027F1-ACD4-474A-8A77-3F54532C134F}"/>
    <dgm:cxn modelId="{7E2BDA26-0351-40CD-B69B-ED2502661616}" srcId="{FBAFD49F-23E7-405D-BD99-12526B194CC6}" destId="{EEB75EC1-7A04-4DB4-8758-93F498BF6574}" srcOrd="3" destOrd="0" parTransId="{746F9B3F-A194-4B13-B27A-C74E74D25515}" sibTransId="{B49C8F53-4729-4859-ACE9-77D0CC24D02D}"/>
    <dgm:cxn modelId="{F147812B-72D9-4089-BEC9-42EE6D88DAF6}" type="presOf" srcId="{1CC4DF1B-6D4D-4ACB-94D6-AAC2A23E6609}" destId="{0EAAB583-C4B0-4577-9161-1896950DB8D8}" srcOrd="0" destOrd="0" presId="urn:microsoft.com/office/officeart/2005/8/layout/cycle4"/>
    <dgm:cxn modelId="{548AD330-51F5-41F5-8BD7-C84A67C37BFF}" type="presOf" srcId="{63B803D7-EB4E-4A2B-BAB6-1ED094A25D17}" destId="{A16E1319-0D68-4340-B169-0B34C46FEA9F}" srcOrd="0" destOrd="0" presId="urn:microsoft.com/office/officeart/2005/8/layout/cycle4"/>
    <dgm:cxn modelId="{2E4C9C3E-CE52-48C1-9BF2-392A88EAC525}" type="presOf" srcId="{EEB75EC1-7A04-4DB4-8758-93F498BF6574}" destId="{E0137BBC-F4EF-4A91-83A7-F08272BD4733}" srcOrd="0" destOrd="0" presId="urn:microsoft.com/office/officeart/2005/8/layout/cycle4"/>
    <dgm:cxn modelId="{C6E01344-B377-4826-A5C6-0D3BF064A603}" type="presOf" srcId="{A0FAD575-E6A3-41C8-A2FC-841BD4284D74}" destId="{9514FE99-FBBF-4729-A280-D369DCD8A728}" srcOrd="0" destOrd="0" presId="urn:microsoft.com/office/officeart/2005/8/layout/cycle4"/>
    <dgm:cxn modelId="{5C675D61-6ED1-4CC6-8F91-F6C6B4EF9D1E}" srcId="{FBAFD49F-23E7-405D-BD99-12526B194CC6}" destId="{1CC4DF1B-6D4D-4ACB-94D6-AAC2A23E6609}" srcOrd="2" destOrd="0" parTransId="{2118CB9A-E710-4924-BA5A-F0EBD8416E17}" sibTransId="{C0212473-8305-42C6-957B-A6F07B7204F2}"/>
    <dgm:cxn modelId="{6594FA74-F661-4179-AE2E-059492B7E785}" srcId="{FBAFD49F-23E7-405D-BD99-12526B194CC6}" destId="{63B803D7-EB4E-4A2B-BAB6-1ED094A25D17}" srcOrd="0" destOrd="0" parTransId="{28584A81-C1DC-4653-9201-E9E0ACEEE6BC}" sibTransId="{C32CA154-9BA0-413E-AA42-A6C3F71BE6D7}"/>
    <dgm:cxn modelId="{5021D0A7-9AA0-4956-946C-1770247870B8}" type="presOf" srcId="{FBAFD49F-23E7-405D-BD99-12526B194CC6}" destId="{881A4999-9B5A-470B-9C2E-1C3A4B5AFEAA}" srcOrd="0" destOrd="0" presId="urn:microsoft.com/office/officeart/2005/8/layout/cycle4"/>
    <dgm:cxn modelId="{245F6D82-6739-40C2-B0E1-620D7E68BB14}" type="presParOf" srcId="{881A4999-9B5A-470B-9C2E-1C3A4B5AFEAA}" destId="{84EDD7DF-602E-48FB-971A-BF5A15B0BB6C}" srcOrd="0" destOrd="0" presId="urn:microsoft.com/office/officeart/2005/8/layout/cycle4"/>
    <dgm:cxn modelId="{9FE9F96D-5AE3-4422-93CB-AE53D71AE743}" type="presParOf" srcId="{84EDD7DF-602E-48FB-971A-BF5A15B0BB6C}" destId="{21923807-4642-42B4-8213-92A5FD3E226A}" srcOrd="0" destOrd="0" presId="urn:microsoft.com/office/officeart/2005/8/layout/cycle4"/>
    <dgm:cxn modelId="{BBDE9073-CFE2-4105-BE81-D2C8208F9A76}" type="presParOf" srcId="{881A4999-9B5A-470B-9C2E-1C3A4B5AFEAA}" destId="{A2169600-5127-46C6-B640-ADD240413E5A}" srcOrd="1" destOrd="0" presId="urn:microsoft.com/office/officeart/2005/8/layout/cycle4"/>
    <dgm:cxn modelId="{650DA2C0-31FE-4710-9068-00D6FDEF1944}" type="presParOf" srcId="{A2169600-5127-46C6-B640-ADD240413E5A}" destId="{A16E1319-0D68-4340-B169-0B34C46FEA9F}" srcOrd="0" destOrd="0" presId="urn:microsoft.com/office/officeart/2005/8/layout/cycle4"/>
    <dgm:cxn modelId="{B6614B46-2AB9-46B9-9F01-E0101B8A11D1}" type="presParOf" srcId="{A2169600-5127-46C6-B640-ADD240413E5A}" destId="{9514FE99-FBBF-4729-A280-D369DCD8A728}" srcOrd="1" destOrd="0" presId="urn:microsoft.com/office/officeart/2005/8/layout/cycle4"/>
    <dgm:cxn modelId="{B9A5AC0C-8D68-407C-8BDF-82AD30FE694F}" type="presParOf" srcId="{A2169600-5127-46C6-B640-ADD240413E5A}" destId="{0EAAB583-C4B0-4577-9161-1896950DB8D8}" srcOrd="2" destOrd="0" presId="urn:microsoft.com/office/officeart/2005/8/layout/cycle4"/>
    <dgm:cxn modelId="{2B2E0CDC-5232-40C7-A419-FEC495B6BA69}" type="presParOf" srcId="{A2169600-5127-46C6-B640-ADD240413E5A}" destId="{E0137BBC-F4EF-4A91-83A7-F08272BD4733}" srcOrd="3" destOrd="0" presId="urn:microsoft.com/office/officeart/2005/8/layout/cycle4"/>
    <dgm:cxn modelId="{5B02E789-3A05-4378-ADA8-CA576A0B8B9A}" type="presParOf" srcId="{A2169600-5127-46C6-B640-ADD240413E5A}" destId="{0856706A-BC9A-4FD8-830C-293CF5957AD0}" srcOrd="4" destOrd="0" presId="urn:microsoft.com/office/officeart/2005/8/layout/cycle4"/>
    <dgm:cxn modelId="{9624FEED-D681-4EA3-BB83-891A5FFBACDA}" type="presParOf" srcId="{881A4999-9B5A-470B-9C2E-1C3A4B5AFEAA}" destId="{0036F006-4EA1-4BB4-BC3C-8FE4609CE59D}" srcOrd="2" destOrd="0" presId="urn:microsoft.com/office/officeart/2005/8/layout/cycle4"/>
    <dgm:cxn modelId="{6679860C-8D09-47E7-A553-1EE24D9B61E3}" type="presParOf" srcId="{881A4999-9B5A-470B-9C2E-1C3A4B5AFEAA}" destId="{33F2F930-3750-4C1D-884B-36D3C5AAC4F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F58D0B-6025-4E88-8393-9A7427FCCEDE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CBC6AAC-E2D9-4B0E-BC4A-7F8F7D772FD8}">
      <dgm:prSet phldrT="[Testo]" custT="1"/>
      <dgm:spPr>
        <a:solidFill>
          <a:srgbClr val="D00000"/>
        </a:solidFill>
      </dgm:spPr>
      <dgm:t>
        <a:bodyPr/>
        <a:lstStyle/>
        <a:p>
          <a:pPr algn="l"/>
          <a:r>
            <a:rPr lang="it-IT" sz="2000" b="1" dirty="0">
              <a:solidFill>
                <a:schemeClr val="bg1"/>
              </a:solidFill>
            </a:rPr>
            <a:t>CPC </a:t>
          </a:r>
          <a:r>
            <a:rPr lang="it-IT" sz="2000" b="1" dirty="0" err="1">
              <a:solidFill>
                <a:schemeClr val="bg1"/>
              </a:solidFill>
            </a:rPr>
            <a:t>Regulatory</a:t>
          </a:r>
          <a:r>
            <a:rPr lang="it-IT" sz="2000" b="1" dirty="0">
              <a:solidFill>
                <a:schemeClr val="bg1"/>
              </a:solidFill>
            </a:rPr>
            <a:t> System</a:t>
          </a:r>
        </a:p>
        <a:p>
          <a:pPr algn="l"/>
          <a:endParaRPr lang="it-IT" sz="1800" b="1" dirty="0">
            <a:solidFill>
              <a:schemeClr val="bg1"/>
            </a:solidFill>
          </a:endParaRPr>
        </a:p>
        <a:p>
          <a:pPr algn="l"/>
          <a:r>
            <a:rPr lang="it-IT" sz="1800" b="1" dirty="0" err="1">
              <a:solidFill>
                <a:schemeClr val="bg1"/>
              </a:solidFill>
            </a:rPr>
            <a:t>Political</a:t>
          </a:r>
          <a:r>
            <a:rPr lang="it-IT" sz="1800" b="1" dirty="0">
              <a:solidFill>
                <a:schemeClr val="bg1"/>
              </a:solidFill>
            </a:rPr>
            <a:t> task </a:t>
          </a:r>
          <a:r>
            <a:rPr lang="it-IT" sz="1800" b="1" dirty="0" err="1">
              <a:solidFill>
                <a:schemeClr val="bg1"/>
              </a:solidFill>
            </a:rPr>
            <a:t>Binding</a:t>
          </a:r>
          <a:r>
            <a:rPr lang="it-IT" sz="1800" b="1" dirty="0">
              <a:solidFill>
                <a:schemeClr val="bg1"/>
              </a:solidFill>
            </a:rPr>
            <a:t> on:</a:t>
          </a:r>
        </a:p>
        <a:p>
          <a:pPr algn="l"/>
          <a:r>
            <a:rPr lang="it-IT" sz="1800" b="1" dirty="0">
              <a:solidFill>
                <a:schemeClr val="bg1"/>
              </a:solidFill>
            </a:rPr>
            <a:t>- Party </a:t>
          </a:r>
          <a:r>
            <a:rPr lang="it-IT" sz="1800" b="1" dirty="0" err="1">
              <a:solidFill>
                <a:schemeClr val="bg1"/>
              </a:solidFill>
            </a:rPr>
            <a:t>members</a:t>
          </a:r>
          <a:r>
            <a:rPr lang="it-IT" sz="1800" b="1" dirty="0">
              <a:solidFill>
                <a:schemeClr val="bg1"/>
              </a:solidFill>
            </a:rPr>
            <a:t>, and </a:t>
          </a:r>
          <a:r>
            <a:rPr lang="it-IT" sz="1800" b="1" dirty="0" err="1">
              <a:solidFill>
                <a:schemeClr val="bg1"/>
              </a:solidFill>
            </a:rPr>
            <a:t>institutions</a:t>
          </a:r>
          <a:endParaRPr lang="it-IT" sz="1800" b="1" dirty="0">
            <a:solidFill>
              <a:schemeClr val="bg1"/>
            </a:solidFill>
          </a:endParaRPr>
        </a:p>
        <a:p>
          <a:pPr algn="l"/>
          <a:r>
            <a:rPr lang="it-IT" sz="1800" b="1" dirty="0">
              <a:solidFill>
                <a:schemeClr val="bg1"/>
              </a:solidFill>
            </a:rPr>
            <a:t>- </a:t>
          </a:r>
          <a:r>
            <a:rPr lang="it-IT" sz="1800" b="1" dirty="0" err="1">
              <a:solidFill>
                <a:schemeClr val="bg1"/>
              </a:solidFill>
            </a:rPr>
            <a:t>All</a:t>
          </a:r>
          <a:r>
            <a:rPr lang="it-IT" sz="1800" b="1" dirty="0">
              <a:solidFill>
                <a:schemeClr val="bg1"/>
              </a:solidFill>
            </a:rPr>
            <a:t> </a:t>
          </a:r>
          <a:r>
            <a:rPr lang="it-IT" sz="1800" b="1" dirty="0" err="1">
              <a:solidFill>
                <a:schemeClr val="bg1"/>
              </a:solidFill>
            </a:rPr>
            <a:t>enterprises</a:t>
          </a:r>
          <a:r>
            <a:rPr lang="it-IT" sz="1800" b="1" dirty="0">
              <a:solidFill>
                <a:schemeClr val="bg1"/>
              </a:solidFill>
            </a:rPr>
            <a:t> with a Party group</a:t>
          </a:r>
        </a:p>
      </dgm:t>
    </dgm:pt>
    <dgm:pt modelId="{3AA1FFDC-3C03-409D-9DDE-7DD53D670FD8}" type="parTrans" cxnId="{096528C2-958C-49AE-A77E-F1851810F7F5}">
      <dgm:prSet/>
      <dgm:spPr/>
      <dgm:t>
        <a:bodyPr/>
        <a:lstStyle/>
        <a:p>
          <a:endParaRPr lang="it-IT"/>
        </a:p>
      </dgm:t>
    </dgm:pt>
    <dgm:pt modelId="{FD156F12-EA06-421B-B09A-99042117ECBB}" type="sibTrans" cxnId="{096528C2-958C-49AE-A77E-F1851810F7F5}">
      <dgm:prSet/>
      <dgm:spPr/>
      <dgm:t>
        <a:bodyPr/>
        <a:lstStyle/>
        <a:p>
          <a:endParaRPr lang="it-IT"/>
        </a:p>
      </dgm:t>
    </dgm:pt>
    <dgm:pt modelId="{F22FAFC4-A81B-4149-9D48-D157D5DAAB94}">
      <dgm:prSet phldrT="[Testo]" custT="1"/>
      <dgm:spPr/>
      <dgm:t>
        <a:bodyPr/>
        <a:lstStyle/>
        <a:p>
          <a:r>
            <a:rPr lang="it-IT" sz="2000" b="1" dirty="0">
              <a:solidFill>
                <a:schemeClr val="tx1"/>
              </a:solidFill>
            </a:rPr>
            <a:t>State </a:t>
          </a:r>
          <a:r>
            <a:rPr lang="it-IT" sz="2000" b="1" dirty="0" err="1">
              <a:solidFill>
                <a:schemeClr val="tx1"/>
              </a:solidFill>
            </a:rPr>
            <a:t>legal</a:t>
          </a:r>
          <a:r>
            <a:rPr lang="it-IT" sz="2000" b="1" dirty="0">
              <a:solidFill>
                <a:schemeClr val="tx1"/>
              </a:solidFill>
            </a:rPr>
            <a:t> system</a:t>
          </a:r>
        </a:p>
        <a:p>
          <a:endParaRPr lang="it-IT" sz="2000" b="1" dirty="0">
            <a:solidFill>
              <a:schemeClr val="tx1"/>
            </a:solidFill>
          </a:endParaRPr>
        </a:p>
        <a:p>
          <a:r>
            <a:rPr lang="it-IT" sz="2000" b="1" dirty="0" err="1">
              <a:solidFill>
                <a:schemeClr val="tx1"/>
              </a:solidFill>
            </a:rPr>
            <a:t>Declaratory</a:t>
          </a:r>
          <a:r>
            <a:rPr lang="it-IT" sz="2000" b="1" dirty="0">
              <a:solidFill>
                <a:schemeClr val="tx1"/>
              </a:solidFill>
            </a:rPr>
            <a:t>, non-</a:t>
          </a:r>
          <a:r>
            <a:rPr lang="it-IT" sz="2000" b="1" dirty="0" err="1">
              <a:solidFill>
                <a:schemeClr val="tx1"/>
              </a:solidFill>
            </a:rPr>
            <a:t>binding</a:t>
          </a:r>
          <a:r>
            <a:rPr lang="it-IT" sz="2000" b="1" dirty="0">
              <a:solidFill>
                <a:schemeClr val="tx1"/>
              </a:solidFill>
            </a:rPr>
            <a:t> </a:t>
          </a:r>
          <a:r>
            <a:rPr lang="it-IT" sz="2000" b="1" dirty="0" err="1">
              <a:solidFill>
                <a:schemeClr val="tx1"/>
              </a:solidFill>
            </a:rPr>
            <a:t>provisions</a:t>
          </a:r>
          <a:endParaRPr lang="it-IT" sz="2000" b="1" dirty="0">
            <a:solidFill>
              <a:schemeClr val="tx1"/>
            </a:solidFill>
          </a:endParaRPr>
        </a:p>
        <a:p>
          <a:r>
            <a:rPr lang="it-IT" sz="1600" b="1" dirty="0">
              <a:solidFill>
                <a:schemeClr val="tx1"/>
              </a:solidFill>
            </a:rPr>
            <a:t>(5, Company Law; 7, Partnership Enterprises Law)</a:t>
          </a:r>
        </a:p>
      </dgm:t>
    </dgm:pt>
    <dgm:pt modelId="{9CBBF8AB-637A-45CC-BA7B-7319D2EE44E2}" type="parTrans" cxnId="{B31052B9-7743-4592-8E18-3ACB82CE8C96}">
      <dgm:prSet/>
      <dgm:spPr/>
      <dgm:t>
        <a:bodyPr/>
        <a:lstStyle/>
        <a:p>
          <a:endParaRPr lang="it-IT"/>
        </a:p>
      </dgm:t>
    </dgm:pt>
    <dgm:pt modelId="{4D46122B-FC26-4AF2-BC19-80B5728633D9}" type="sibTrans" cxnId="{B31052B9-7743-4592-8E18-3ACB82CE8C96}">
      <dgm:prSet/>
      <dgm:spPr/>
      <dgm:t>
        <a:bodyPr/>
        <a:lstStyle/>
        <a:p>
          <a:endParaRPr lang="it-IT"/>
        </a:p>
      </dgm:t>
    </dgm:pt>
    <dgm:pt modelId="{09CDC703-9825-4712-85F1-5BF6674A3FC8}" type="pres">
      <dgm:prSet presAssocID="{6CF58D0B-6025-4E88-8393-9A7427FCCEDE}" presName="Name0" presStyleCnt="0">
        <dgm:presLayoutVars>
          <dgm:chMax val="2"/>
          <dgm:chPref val="2"/>
          <dgm:animLvl val="lvl"/>
        </dgm:presLayoutVars>
      </dgm:prSet>
      <dgm:spPr/>
    </dgm:pt>
    <dgm:pt modelId="{BAF1475A-A897-43A1-8037-3B7F9A36DA65}" type="pres">
      <dgm:prSet presAssocID="{6CF58D0B-6025-4E88-8393-9A7427FCCEDE}" presName="LeftText" presStyleLbl="revTx" presStyleIdx="0" presStyleCnt="0">
        <dgm:presLayoutVars>
          <dgm:bulletEnabled val="1"/>
        </dgm:presLayoutVars>
      </dgm:prSet>
      <dgm:spPr/>
    </dgm:pt>
    <dgm:pt modelId="{969844FE-F903-4E58-9057-7B16AC022D2B}" type="pres">
      <dgm:prSet presAssocID="{6CF58D0B-6025-4E88-8393-9A7427FCCEDE}" presName="LeftNode" presStyleLbl="bgImgPlace1" presStyleIdx="0" presStyleCnt="2" custScaleX="530602" custLinFactNeighborX="-815" custLinFactNeighborY="-341">
        <dgm:presLayoutVars>
          <dgm:chMax val="2"/>
          <dgm:chPref val="2"/>
        </dgm:presLayoutVars>
      </dgm:prSet>
      <dgm:spPr/>
    </dgm:pt>
    <dgm:pt modelId="{76ED6ADB-555F-42DD-90E4-88F33192C5EA}" type="pres">
      <dgm:prSet presAssocID="{6CF58D0B-6025-4E88-8393-9A7427FCCEDE}" presName="RightText" presStyleLbl="revTx" presStyleIdx="0" presStyleCnt="0">
        <dgm:presLayoutVars>
          <dgm:bulletEnabled val="1"/>
        </dgm:presLayoutVars>
      </dgm:prSet>
      <dgm:spPr/>
    </dgm:pt>
    <dgm:pt modelId="{DD6A21C6-4A6F-4921-9463-294D6DC40D83}" type="pres">
      <dgm:prSet presAssocID="{6CF58D0B-6025-4E88-8393-9A7427FCCEDE}" presName="RightNode" presStyleLbl="bgImgPlace1" presStyleIdx="1" presStyleCnt="2" custScaleX="267494" custLinFactNeighborX="49508" custLinFactNeighborY="472">
        <dgm:presLayoutVars>
          <dgm:chMax val="0"/>
          <dgm:chPref val="0"/>
        </dgm:presLayoutVars>
      </dgm:prSet>
      <dgm:spPr/>
    </dgm:pt>
    <dgm:pt modelId="{33ED69D3-67F6-4031-91E3-7DF1ABD3EA0E}" type="pres">
      <dgm:prSet presAssocID="{6CF58D0B-6025-4E88-8393-9A7427FCCEDE}" presName="TopArrow" presStyleLbl="node1" presStyleIdx="0" presStyleCnt="2" custLinFactNeighborX="-35875" custLinFactNeighborY="-6239"/>
      <dgm:spPr>
        <a:solidFill>
          <a:schemeClr val="bg2">
            <a:lumMod val="90000"/>
          </a:schemeClr>
        </a:solidFill>
      </dgm:spPr>
    </dgm:pt>
    <dgm:pt modelId="{E0969BEC-C488-406B-85E2-2247C0D32CB0}" type="pres">
      <dgm:prSet presAssocID="{6CF58D0B-6025-4E88-8393-9A7427FCCEDE}" presName="BottomArrow" presStyleLbl="node1" presStyleIdx="1" presStyleCnt="2" custLinFactNeighborX="-30557" custLinFactNeighborY="6239"/>
      <dgm:spPr>
        <a:solidFill>
          <a:schemeClr val="bg2">
            <a:lumMod val="90000"/>
          </a:schemeClr>
        </a:solidFill>
      </dgm:spPr>
    </dgm:pt>
  </dgm:ptLst>
  <dgm:cxnLst>
    <dgm:cxn modelId="{75F6A13D-431A-4885-9172-D6002C3DB1E6}" type="presOf" srcId="{6CF58D0B-6025-4E88-8393-9A7427FCCEDE}" destId="{09CDC703-9825-4712-85F1-5BF6674A3FC8}" srcOrd="0" destOrd="0" presId="urn:microsoft.com/office/officeart/2009/layout/ReverseList"/>
    <dgm:cxn modelId="{D050B27D-CFDE-45C8-BE0F-BD45E2D8F814}" type="presOf" srcId="{7CBC6AAC-E2D9-4B0E-BC4A-7F8F7D772FD8}" destId="{BAF1475A-A897-43A1-8037-3B7F9A36DA65}" srcOrd="0" destOrd="0" presId="urn:microsoft.com/office/officeart/2009/layout/ReverseList"/>
    <dgm:cxn modelId="{B31052B9-7743-4592-8E18-3ACB82CE8C96}" srcId="{6CF58D0B-6025-4E88-8393-9A7427FCCEDE}" destId="{F22FAFC4-A81B-4149-9D48-D157D5DAAB94}" srcOrd="1" destOrd="0" parTransId="{9CBBF8AB-637A-45CC-BA7B-7319D2EE44E2}" sibTransId="{4D46122B-FC26-4AF2-BC19-80B5728633D9}"/>
    <dgm:cxn modelId="{31AC67B9-CE04-4CB6-ACFE-81899CD413AB}" type="presOf" srcId="{7CBC6AAC-E2D9-4B0E-BC4A-7F8F7D772FD8}" destId="{969844FE-F903-4E58-9057-7B16AC022D2B}" srcOrd="1" destOrd="0" presId="urn:microsoft.com/office/officeart/2009/layout/ReverseList"/>
    <dgm:cxn modelId="{096528C2-958C-49AE-A77E-F1851810F7F5}" srcId="{6CF58D0B-6025-4E88-8393-9A7427FCCEDE}" destId="{7CBC6AAC-E2D9-4B0E-BC4A-7F8F7D772FD8}" srcOrd="0" destOrd="0" parTransId="{3AA1FFDC-3C03-409D-9DDE-7DD53D670FD8}" sibTransId="{FD156F12-EA06-421B-B09A-99042117ECBB}"/>
    <dgm:cxn modelId="{CFCBB4D9-E220-4E07-8036-10FBC5811A2C}" type="presOf" srcId="{F22FAFC4-A81B-4149-9D48-D157D5DAAB94}" destId="{76ED6ADB-555F-42DD-90E4-88F33192C5EA}" srcOrd="0" destOrd="0" presId="urn:microsoft.com/office/officeart/2009/layout/ReverseList"/>
    <dgm:cxn modelId="{F6D5E9FE-C212-4441-A2BC-E834B9D8DBAB}" type="presOf" srcId="{F22FAFC4-A81B-4149-9D48-D157D5DAAB94}" destId="{DD6A21C6-4A6F-4921-9463-294D6DC40D83}" srcOrd="1" destOrd="0" presId="urn:microsoft.com/office/officeart/2009/layout/ReverseList"/>
    <dgm:cxn modelId="{19559845-A7B8-45B0-B5C5-D6E7EACD1405}" type="presParOf" srcId="{09CDC703-9825-4712-85F1-5BF6674A3FC8}" destId="{BAF1475A-A897-43A1-8037-3B7F9A36DA65}" srcOrd="0" destOrd="0" presId="urn:microsoft.com/office/officeart/2009/layout/ReverseList"/>
    <dgm:cxn modelId="{D0B31FDD-2B85-4DC5-9820-CEB0A4B6863F}" type="presParOf" srcId="{09CDC703-9825-4712-85F1-5BF6674A3FC8}" destId="{969844FE-F903-4E58-9057-7B16AC022D2B}" srcOrd="1" destOrd="0" presId="urn:microsoft.com/office/officeart/2009/layout/ReverseList"/>
    <dgm:cxn modelId="{C848E2FD-7968-4EFE-8C76-28DFAADDC3CE}" type="presParOf" srcId="{09CDC703-9825-4712-85F1-5BF6674A3FC8}" destId="{76ED6ADB-555F-42DD-90E4-88F33192C5EA}" srcOrd="2" destOrd="0" presId="urn:microsoft.com/office/officeart/2009/layout/ReverseList"/>
    <dgm:cxn modelId="{5E18BE4B-EC76-4213-B702-D83A5E0D2DB3}" type="presParOf" srcId="{09CDC703-9825-4712-85F1-5BF6674A3FC8}" destId="{DD6A21C6-4A6F-4921-9463-294D6DC40D83}" srcOrd="3" destOrd="0" presId="urn:microsoft.com/office/officeart/2009/layout/ReverseList"/>
    <dgm:cxn modelId="{70ECF7A4-6AC4-46C3-8140-4C2FD3DE3D19}" type="presParOf" srcId="{09CDC703-9825-4712-85F1-5BF6674A3FC8}" destId="{33ED69D3-67F6-4031-91E3-7DF1ABD3EA0E}" srcOrd="4" destOrd="0" presId="urn:microsoft.com/office/officeart/2009/layout/ReverseList"/>
    <dgm:cxn modelId="{6F7F246B-6449-42FA-9379-DA0CFC1D3A9E}" type="presParOf" srcId="{09CDC703-9825-4712-85F1-5BF6674A3FC8}" destId="{E0969BEC-C488-406B-85E2-2247C0D32CB0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359685-8713-4253-9ECD-691B2417A6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F54267D-CD12-4426-8582-FE577A175237}">
      <dgm:prSet phldrT="[Testo]"/>
      <dgm:spPr>
        <a:solidFill>
          <a:srgbClr val="C00000"/>
        </a:solidFill>
      </dgm:spPr>
      <dgm:t>
        <a:bodyPr/>
        <a:lstStyle/>
        <a:p>
          <a:endParaRPr lang="it-IT" dirty="0"/>
        </a:p>
      </dgm:t>
    </dgm:pt>
    <dgm:pt modelId="{95E350FE-E64C-446B-8CC6-70B3E43EBB00}" type="parTrans" cxnId="{72350DF8-D580-48DA-99C1-F1A535DFD258}">
      <dgm:prSet/>
      <dgm:spPr/>
      <dgm:t>
        <a:bodyPr/>
        <a:lstStyle/>
        <a:p>
          <a:endParaRPr lang="it-IT"/>
        </a:p>
      </dgm:t>
    </dgm:pt>
    <dgm:pt modelId="{83C78750-4A7D-419E-8B49-3502EB13667B}" type="sibTrans" cxnId="{72350DF8-D580-48DA-99C1-F1A535DFD258}">
      <dgm:prSet/>
      <dgm:spPr/>
      <dgm:t>
        <a:bodyPr/>
        <a:lstStyle/>
        <a:p>
          <a:endParaRPr lang="it-IT"/>
        </a:p>
      </dgm:t>
    </dgm:pt>
    <dgm:pt modelId="{7089ABAF-61D9-4858-8D67-49B6C7954EC4}">
      <dgm:prSet phldrT="[Testo]" custT="1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it-IT" sz="1600" dirty="0"/>
            <a:t>11, </a:t>
          </a:r>
          <a:r>
            <a:rPr lang="it-IT" sz="1600" dirty="0" err="1"/>
            <a:t>Preamble</a:t>
          </a:r>
          <a:r>
            <a:rPr lang="it-IT" sz="1600" dirty="0"/>
            <a:t>: </a:t>
          </a:r>
          <a:r>
            <a:rPr lang="en-US" sz="1600" dirty="0"/>
            <a:t>principal contradiction between the People’s </a:t>
          </a:r>
          <a:r>
            <a:rPr lang="en-US" sz="1600" dirty="0" err="1"/>
            <a:t>evergrowing</a:t>
          </a:r>
          <a:r>
            <a:rPr lang="en-US" sz="1600" dirty="0"/>
            <a:t> needs for a</a:t>
          </a:r>
          <a:endParaRPr lang="it-IT" sz="1600" dirty="0"/>
        </a:p>
      </dgm:t>
    </dgm:pt>
    <dgm:pt modelId="{33AFF580-EC1A-46C7-A9E8-D2E37A1BB7FD}" type="parTrans" cxnId="{A5DBD0A2-1839-4477-8876-436875C7DC2B}">
      <dgm:prSet/>
      <dgm:spPr/>
      <dgm:t>
        <a:bodyPr/>
        <a:lstStyle/>
        <a:p>
          <a:endParaRPr lang="it-IT"/>
        </a:p>
      </dgm:t>
    </dgm:pt>
    <dgm:pt modelId="{32454FF0-773D-446C-8B34-BE0300AB45ED}" type="sibTrans" cxnId="{A5DBD0A2-1839-4477-8876-436875C7DC2B}">
      <dgm:prSet/>
      <dgm:spPr/>
      <dgm:t>
        <a:bodyPr/>
        <a:lstStyle/>
        <a:p>
          <a:endParaRPr lang="it-IT"/>
        </a:p>
      </dgm:t>
    </dgm:pt>
    <dgm:pt modelId="{6A4656EB-7922-41E6-839A-540CAA28F1FA}">
      <dgm:prSet/>
      <dgm:spPr>
        <a:solidFill>
          <a:srgbClr val="C00000"/>
        </a:solidFill>
      </dgm:spPr>
      <dgm:t>
        <a:bodyPr/>
        <a:lstStyle/>
        <a:p>
          <a:endParaRPr lang="it-IT"/>
        </a:p>
      </dgm:t>
    </dgm:pt>
    <dgm:pt modelId="{B122C8C1-C11A-460E-806A-B3EB78D3DDEB}" type="parTrans" cxnId="{C6F9CBF4-1518-4918-8BE0-C9DCC3A20B81}">
      <dgm:prSet/>
      <dgm:spPr/>
      <dgm:t>
        <a:bodyPr/>
        <a:lstStyle/>
        <a:p>
          <a:endParaRPr lang="it-IT"/>
        </a:p>
      </dgm:t>
    </dgm:pt>
    <dgm:pt modelId="{533F6672-64D7-479F-9180-64DFFE6C1C5F}" type="sibTrans" cxnId="{C6F9CBF4-1518-4918-8BE0-C9DCC3A20B81}">
      <dgm:prSet/>
      <dgm:spPr/>
      <dgm:t>
        <a:bodyPr/>
        <a:lstStyle/>
        <a:p>
          <a:endParaRPr lang="it-IT"/>
        </a:p>
      </dgm:t>
    </dgm:pt>
    <dgm:pt modelId="{EFFF8672-648A-405D-A3B3-7F4A804C3FE1}">
      <dgm:prSet custT="1"/>
      <dgm:spPr/>
      <dgm:t>
        <a:bodyPr/>
        <a:lstStyle/>
        <a:p>
          <a:pPr algn="l">
            <a:buNone/>
          </a:pPr>
          <a:r>
            <a:rPr lang="en-US" sz="1600" dirty="0">
              <a:solidFill>
                <a:srgbClr val="C00000"/>
              </a:solidFill>
            </a:rPr>
            <a:t>better life </a:t>
          </a:r>
          <a:r>
            <a:rPr lang="en-US" sz="1600" dirty="0"/>
            <a:t>and unbalanced and inadequate development. People-centered, innovative, coordinated, green, and open development that is for everyone.</a:t>
          </a:r>
          <a:endParaRPr lang="it-IT" sz="1600" dirty="0"/>
        </a:p>
      </dgm:t>
    </dgm:pt>
    <dgm:pt modelId="{934A9593-E538-4FF4-802D-755A0D175DDB}" type="parTrans" cxnId="{832020A5-3E55-4021-85D4-0BAA5754F0F6}">
      <dgm:prSet/>
      <dgm:spPr/>
      <dgm:t>
        <a:bodyPr/>
        <a:lstStyle/>
        <a:p>
          <a:endParaRPr lang="it-IT"/>
        </a:p>
      </dgm:t>
    </dgm:pt>
    <dgm:pt modelId="{E5D60883-B390-420F-B270-8F480632454E}" type="sibTrans" cxnId="{832020A5-3E55-4021-85D4-0BAA5754F0F6}">
      <dgm:prSet/>
      <dgm:spPr/>
      <dgm:t>
        <a:bodyPr/>
        <a:lstStyle/>
        <a:p>
          <a:endParaRPr lang="it-IT"/>
        </a:p>
      </dgm:t>
    </dgm:pt>
    <dgm:pt modelId="{A8B06E62-2804-4E1A-BD36-0C4F598A7221}">
      <dgm:prSet custT="1"/>
      <dgm:spPr/>
      <dgm:t>
        <a:bodyPr/>
        <a:lstStyle/>
        <a:p>
          <a:pPr algn="l">
            <a:buNone/>
          </a:pPr>
          <a:endParaRPr lang="it-IT" sz="1600" dirty="0"/>
        </a:p>
      </dgm:t>
    </dgm:pt>
    <dgm:pt modelId="{56BF81D6-4FEE-48A4-8981-1C86CB4497E1}" type="parTrans" cxnId="{13110855-AFF9-4331-AFA8-B0EF85B988D2}">
      <dgm:prSet/>
      <dgm:spPr/>
      <dgm:t>
        <a:bodyPr/>
        <a:lstStyle/>
        <a:p>
          <a:endParaRPr lang="it-IT"/>
        </a:p>
      </dgm:t>
    </dgm:pt>
    <dgm:pt modelId="{156CBDEB-FD4A-4665-AEAA-3051A894535E}" type="sibTrans" cxnId="{13110855-AFF9-4331-AFA8-B0EF85B988D2}">
      <dgm:prSet/>
      <dgm:spPr/>
      <dgm:t>
        <a:bodyPr/>
        <a:lstStyle/>
        <a:p>
          <a:endParaRPr lang="it-IT"/>
        </a:p>
      </dgm:t>
    </dgm:pt>
    <dgm:pt modelId="{8C747FE4-6BE3-4938-A56F-7E4B0564E82C}">
      <dgm:prSet custT="1"/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it-IT" sz="1600" dirty="0"/>
            <a:t>20, </a:t>
          </a:r>
          <a:r>
            <a:rPr lang="it-IT" sz="1600" dirty="0" err="1"/>
            <a:t>Preamble</a:t>
          </a:r>
          <a:r>
            <a:rPr lang="it-IT" sz="1600" dirty="0"/>
            <a:t>: </a:t>
          </a:r>
          <a:r>
            <a:rPr lang="it-IT" sz="1600" dirty="0" err="1"/>
            <a:t>socialist</a:t>
          </a:r>
          <a:r>
            <a:rPr lang="it-IT" sz="1600" dirty="0"/>
            <a:t> </a:t>
          </a:r>
          <a:r>
            <a:rPr lang="it-IT" sz="1600" dirty="0" err="1"/>
            <a:t>ecological</a:t>
          </a:r>
          <a:r>
            <a:rPr lang="it-IT" sz="1600" dirty="0"/>
            <a:t> progress</a:t>
          </a:r>
        </a:p>
      </dgm:t>
    </dgm:pt>
    <dgm:pt modelId="{E5134FA8-A5FD-452E-9B09-1A6A810C755F}" type="parTrans" cxnId="{61475122-326A-44C8-820B-7FAC7F722937}">
      <dgm:prSet/>
      <dgm:spPr/>
      <dgm:t>
        <a:bodyPr/>
        <a:lstStyle/>
        <a:p>
          <a:endParaRPr lang="it-IT"/>
        </a:p>
      </dgm:t>
    </dgm:pt>
    <dgm:pt modelId="{2A21FD31-4EC7-462E-81E1-22290453901B}" type="sibTrans" cxnId="{61475122-326A-44C8-820B-7FAC7F722937}">
      <dgm:prSet/>
      <dgm:spPr/>
      <dgm:t>
        <a:bodyPr/>
        <a:lstStyle/>
        <a:p>
          <a:endParaRPr lang="it-IT"/>
        </a:p>
      </dgm:t>
    </dgm:pt>
    <dgm:pt modelId="{8D62E5EB-F182-4115-9016-877102345429}" type="pres">
      <dgm:prSet presAssocID="{46359685-8713-4253-9ECD-691B2417A6F7}" presName="linear" presStyleCnt="0">
        <dgm:presLayoutVars>
          <dgm:animLvl val="lvl"/>
          <dgm:resizeHandles val="exact"/>
        </dgm:presLayoutVars>
      </dgm:prSet>
      <dgm:spPr/>
    </dgm:pt>
    <dgm:pt modelId="{CDDB3AF4-CB1D-438A-A02D-1F3C24A9E05E}" type="pres">
      <dgm:prSet presAssocID="{CF54267D-CD12-4426-8582-FE577A175237}" presName="parentText" presStyleLbl="node1" presStyleIdx="0" presStyleCnt="2" custScaleY="54597" custLinFactNeighborY="-28370">
        <dgm:presLayoutVars>
          <dgm:chMax val="0"/>
          <dgm:bulletEnabled val="1"/>
        </dgm:presLayoutVars>
      </dgm:prSet>
      <dgm:spPr/>
    </dgm:pt>
    <dgm:pt modelId="{7C2B29D5-39B8-4D52-9D18-8D35D2CAD322}" type="pres">
      <dgm:prSet presAssocID="{CF54267D-CD12-4426-8582-FE577A175237}" presName="childText" presStyleLbl="revTx" presStyleIdx="0" presStyleCnt="1">
        <dgm:presLayoutVars>
          <dgm:bulletEnabled val="1"/>
        </dgm:presLayoutVars>
      </dgm:prSet>
      <dgm:spPr/>
    </dgm:pt>
    <dgm:pt modelId="{731EC2A8-05F4-4C3A-9743-B71EFDA2879A}" type="pres">
      <dgm:prSet presAssocID="{6A4656EB-7922-41E6-839A-540CAA28F1FA}" presName="parentText" presStyleLbl="node1" presStyleIdx="1" presStyleCnt="2" custScaleX="100000">
        <dgm:presLayoutVars>
          <dgm:chMax val="0"/>
          <dgm:bulletEnabled val="1"/>
        </dgm:presLayoutVars>
      </dgm:prSet>
      <dgm:spPr/>
    </dgm:pt>
  </dgm:ptLst>
  <dgm:cxnLst>
    <dgm:cxn modelId="{41CE8319-7F52-4574-87E8-A3310CC2F485}" type="presOf" srcId="{8C747FE4-6BE3-4938-A56F-7E4B0564E82C}" destId="{7C2B29D5-39B8-4D52-9D18-8D35D2CAD322}" srcOrd="0" destOrd="2" presId="urn:microsoft.com/office/officeart/2005/8/layout/vList2"/>
    <dgm:cxn modelId="{1D9E391E-B2A7-4CEB-91E2-F6E4D60A4740}" type="presOf" srcId="{46359685-8713-4253-9ECD-691B2417A6F7}" destId="{8D62E5EB-F182-4115-9016-877102345429}" srcOrd="0" destOrd="0" presId="urn:microsoft.com/office/officeart/2005/8/layout/vList2"/>
    <dgm:cxn modelId="{61475122-326A-44C8-820B-7FAC7F722937}" srcId="{CF54267D-CD12-4426-8582-FE577A175237}" destId="{8C747FE4-6BE3-4938-A56F-7E4B0564E82C}" srcOrd="2" destOrd="0" parTransId="{E5134FA8-A5FD-452E-9B09-1A6A810C755F}" sibTransId="{2A21FD31-4EC7-462E-81E1-22290453901B}"/>
    <dgm:cxn modelId="{13110855-AFF9-4331-AFA8-B0EF85B988D2}" srcId="{CF54267D-CD12-4426-8582-FE577A175237}" destId="{A8B06E62-2804-4E1A-BD36-0C4F598A7221}" srcOrd="3" destOrd="0" parTransId="{56BF81D6-4FEE-48A4-8981-1C86CB4497E1}" sibTransId="{156CBDEB-FD4A-4665-AEAA-3051A894535E}"/>
    <dgm:cxn modelId="{52B55FA1-0AFF-458B-9E95-EEC291C22220}" type="presOf" srcId="{CF54267D-CD12-4426-8582-FE577A175237}" destId="{CDDB3AF4-CB1D-438A-A02D-1F3C24A9E05E}" srcOrd="0" destOrd="0" presId="urn:microsoft.com/office/officeart/2005/8/layout/vList2"/>
    <dgm:cxn modelId="{A5DBD0A2-1839-4477-8876-436875C7DC2B}" srcId="{CF54267D-CD12-4426-8582-FE577A175237}" destId="{7089ABAF-61D9-4858-8D67-49B6C7954EC4}" srcOrd="0" destOrd="0" parTransId="{33AFF580-EC1A-46C7-A9E8-D2E37A1BB7FD}" sibTransId="{32454FF0-773D-446C-8B34-BE0300AB45ED}"/>
    <dgm:cxn modelId="{832020A5-3E55-4021-85D4-0BAA5754F0F6}" srcId="{CF54267D-CD12-4426-8582-FE577A175237}" destId="{EFFF8672-648A-405D-A3B3-7F4A804C3FE1}" srcOrd="1" destOrd="0" parTransId="{934A9593-E538-4FF4-802D-755A0D175DDB}" sibTransId="{E5D60883-B390-420F-B270-8F480632454E}"/>
    <dgm:cxn modelId="{4C0854A5-2B13-41DA-A1EE-496F81755464}" type="presOf" srcId="{EFFF8672-648A-405D-A3B3-7F4A804C3FE1}" destId="{7C2B29D5-39B8-4D52-9D18-8D35D2CAD322}" srcOrd="0" destOrd="1" presId="urn:microsoft.com/office/officeart/2005/8/layout/vList2"/>
    <dgm:cxn modelId="{EE7AD3B7-240B-49D3-AD0E-439AA1BDE8C3}" type="presOf" srcId="{A8B06E62-2804-4E1A-BD36-0C4F598A7221}" destId="{7C2B29D5-39B8-4D52-9D18-8D35D2CAD322}" srcOrd="0" destOrd="3" presId="urn:microsoft.com/office/officeart/2005/8/layout/vList2"/>
    <dgm:cxn modelId="{A1A7A3C4-90CD-4466-BE60-F780CC9240B1}" type="presOf" srcId="{7089ABAF-61D9-4858-8D67-49B6C7954EC4}" destId="{7C2B29D5-39B8-4D52-9D18-8D35D2CAD322}" srcOrd="0" destOrd="0" presId="urn:microsoft.com/office/officeart/2005/8/layout/vList2"/>
    <dgm:cxn modelId="{3C8E20D4-0756-4F5B-8703-CA43118992CC}" type="presOf" srcId="{6A4656EB-7922-41E6-839A-540CAA28F1FA}" destId="{731EC2A8-05F4-4C3A-9743-B71EFDA2879A}" srcOrd="0" destOrd="0" presId="urn:microsoft.com/office/officeart/2005/8/layout/vList2"/>
    <dgm:cxn modelId="{C6F9CBF4-1518-4918-8BE0-C9DCC3A20B81}" srcId="{46359685-8713-4253-9ECD-691B2417A6F7}" destId="{6A4656EB-7922-41E6-839A-540CAA28F1FA}" srcOrd="1" destOrd="0" parTransId="{B122C8C1-C11A-460E-806A-B3EB78D3DDEB}" sibTransId="{533F6672-64D7-479F-9180-64DFFE6C1C5F}"/>
    <dgm:cxn modelId="{72350DF8-D580-48DA-99C1-F1A535DFD258}" srcId="{46359685-8713-4253-9ECD-691B2417A6F7}" destId="{CF54267D-CD12-4426-8582-FE577A175237}" srcOrd="0" destOrd="0" parTransId="{95E350FE-E64C-446B-8CC6-70B3E43EBB00}" sibTransId="{83C78750-4A7D-419E-8B49-3502EB13667B}"/>
    <dgm:cxn modelId="{5CBAE44B-B0C9-4D0C-8E9A-55AC781C4BA1}" type="presParOf" srcId="{8D62E5EB-F182-4115-9016-877102345429}" destId="{CDDB3AF4-CB1D-438A-A02D-1F3C24A9E05E}" srcOrd="0" destOrd="0" presId="urn:microsoft.com/office/officeart/2005/8/layout/vList2"/>
    <dgm:cxn modelId="{2E13FA10-A117-4FCE-B4DD-20C57C558DAD}" type="presParOf" srcId="{8D62E5EB-F182-4115-9016-877102345429}" destId="{7C2B29D5-39B8-4D52-9D18-8D35D2CAD322}" srcOrd="1" destOrd="0" presId="urn:microsoft.com/office/officeart/2005/8/layout/vList2"/>
    <dgm:cxn modelId="{07178667-CC3F-4CB5-A112-CB71FE470E9A}" type="presParOf" srcId="{8D62E5EB-F182-4115-9016-877102345429}" destId="{731EC2A8-05F4-4C3A-9743-B71EFDA2879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73665A-4AAE-400B-A460-C879AFCE91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7A78029-3CC1-4E89-8830-D8FC95C566B6}">
      <dgm:prSet phldrT="[Testo]"/>
      <dgm:spPr>
        <a:solidFill>
          <a:srgbClr val="FFC000"/>
        </a:solidFill>
      </dgm:spPr>
      <dgm:t>
        <a:bodyPr/>
        <a:lstStyle/>
        <a:p>
          <a:pPr algn="ctr"/>
          <a:r>
            <a:rPr lang="it-IT" b="1" dirty="0" err="1"/>
            <a:t>Publicity</a:t>
          </a:r>
          <a:endParaRPr lang="it-IT" b="1" dirty="0"/>
        </a:p>
      </dgm:t>
    </dgm:pt>
    <dgm:pt modelId="{71C9EC62-6BF5-49A8-8D51-E55C09CCCCFB}" type="parTrans" cxnId="{3F64811A-FE8C-4F5A-99A4-49BDA6BA9A9F}">
      <dgm:prSet/>
      <dgm:spPr/>
      <dgm:t>
        <a:bodyPr/>
        <a:lstStyle/>
        <a:p>
          <a:endParaRPr lang="it-IT"/>
        </a:p>
      </dgm:t>
    </dgm:pt>
    <dgm:pt modelId="{7CB2FCB0-8C5C-4461-916F-1B89288D6CD3}" type="sibTrans" cxnId="{3F64811A-FE8C-4F5A-99A4-49BDA6BA9A9F}">
      <dgm:prSet/>
      <dgm:spPr/>
      <dgm:t>
        <a:bodyPr/>
        <a:lstStyle/>
        <a:p>
          <a:endParaRPr lang="it-IT"/>
        </a:p>
      </dgm:t>
    </dgm:pt>
    <dgm:pt modelId="{525B45C0-D2FB-4275-A120-9DF8355DF544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/>
            <a:t>SASAC Report to the National </a:t>
          </a:r>
          <a:r>
            <a:rPr lang="it-IT" sz="2400" dirty="0" err="1"/>
            <a:t>People’s</a:t>
          </a:r>
          <a:r>
            <a:rPr lang="it-IT" sz="2400" dirty="0"/>
            <a:t> </a:t>
          </a:r>
          <a:r>
            <a:rPr lang="it-IT" sz="2400" dirty="0" err="1"/>
            <a:t>Congress</a:t>
          </a:r>
          <a:r>
            <a:rPr lang="it-IT" sz="2400" dirty="0"/>
            <a:t> </a:t>
          </a:r>
        </a:p>
      </dgm:t>
    </dgm:pt>
    <dgm:pt modelId="{6D69E442-7307-457C-8365-0646B245A1ED}" type="parTrans" cxnId="{37E884A8-EFEA-4F02-95E9-0BEDE84E7AD7}">
      <dgm:prSet/>
      <dgm:spPr/>
      <dgm:t>
        <a:bodyPr/>
        <a:lstStyle/>
        <a:p>
          <a:endParaRPr lang="it-IT"/>
        </a:p>
      </dgm:t>
    </dgm:pt>
    <dgm:pt modelId="{C34B7AEC-40D8-4B36-A7F4-8F38C50234E1}" type="sibTrans" cxnId="{37E884A8-EFEA-4F02-95E9-0BEDE84E7AD7}">
      <dgm:prSet/>
      <dgm:spPr/>
      <dgm:t>
        <a:bodyPr/>
        <a:lstStyle/>
        <a:p>
          <a:endParaRPr lang="it-IT"/>
        </a:p>
      </dgm:t>
    </dgm:pt>
    <dgm:pt modelId="{44F32E2A-1B1F-4C62-9914-69F966DBA1F2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 err="1"/>
            <a:t>MNCs</a:t>
          </a:r>
          <a:r>
            <a:rPr lang="it-IT" sz="2400" dirty="0"/>
            <a:t> Report to Party </a:t>
          </a:r>
          <a:r>
            <a:rPr lang="it-IT" sz="2400" dirty="0" err="1"/>
            <a:t>Groups</a:t>
          </a:r>
          <a:r>
            <a:rPr lang="it-IT" sz="2400" dirty="0"/>
            <a:t> </a:t>
          </a:r>
        </a:p>
      </dgm:t>
    </dgm:pt>
    <dgm:pt modelId="{6B8B363E-253B-46EF-89A3-7D5F35872EFB}" type="parTrans" cxnId="{7A6ADA5F-6655-4A3D-B48F-CDA04C220A51}">
      <dgm:prSet/>
      <dgm:spPr/>
      <dgm:t>
        <a:bodyPr/>
        <a:lstStyle/>
        <a:p>
          <a:endParaRPr lang="it-IT"/>
        </a:p>
      </dgm:t>
    </dgm:pt>
    <dgm:pt modelId="{65F40D6E-1338-4C1C-AD6E-D56FFE07878C}" type="sibTrans" cxnId="{7A6ADA5F-6655-4A3D-B48F-CDA04C220A51}">
      <dgm:prSet/>
      <dgm:spPr/>
      <dgm:t>
        <a:bodyPr/>
        <a:lstStyle/>
        <a:p>
          <a:endParaRPr lang="it-IT"/>
        </a:p>
      </dgm:t>
    </dgm:pt>
    <dgm:pt modelId="{D329EACC-3CA1-452A-8382-E089C26B2B97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 err="1"/>
            <a:t>MNCs</a:t>
          </a:r>
          <a:r>
            <a:rPr lang="it-IT" sz="2400" dirty="0"/>
            <a:t> Report to </a:t>
          </a:r>
          <a:r>
            <a:rPr lang="it-IT" sz="2400" dirty="0" err="1"/>
            <a:t>Inspection</a:t>
          </a:r>
          <a:r>
            <a:rPr lang="it-IT" sz="2400" dirty="0"/>
            <a:t> Tour </a:t>
          </a:r>
          <a:r>
            <a:rPr lang="it-IT" sz="2400" dirty="0" err="1"/>
            <a:t>Groups</a:t>
          </a:r>
          <a:endParaRPr lang="it-IT" sz="2400" dirty="0"/>
        </a:p>
      </dgm:t>
    </dgm:pt>
    <dgm:pt modelId="{8B51FDB3-CB8A-4057-A26C-62389DA94DF5}" type="parTrans" cxnId="{5402BE99-7E21-4CFD-8206-3607D226FE27}">
      <dgm:prSet/>
      <dgm:spPr/>
      <dgm:t>
        <a:bodyPr/>
        <a:lstStyle/>
        <a:p>
          <a:endParaRPr lang="it-IT"/>
        </a:p>
      </dgm:t>
    </dgm:pt>
    <dgm:pt modelId="{F6C3DC44-DE80-4D08-9ACC-83B23D348C98}" type="sibTrans" cxnId="{5402BE99-7E21-4CFD-8206-3607D226FE27}">
      <dgm:prSet/>
      <dgm:spPr/>
      <dgm:t>
        <a:bodyPr/>
        <a:lstStyle/>
        <a:p>
          <a:endParaRPr lang="it-IT"/>
        </a:p>
      </dgm:t>
    </dgm:pt>
    <dgm:pt modelId="{0B2ED925-368C-43B4-8902-E3E877A6B033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 err="1"/>
            <a:t>MNCs</a:t>
          </a:r>
          <a:r>
            <a:rPr lang="it-IT" sz="2400" dirty="0"/>
            <a:t> </a:t>
          </a:r>
          <a:r>
            <a:rPr lang="it-IT" sz="2400" dirty="0" err="1"/>
            <a:t>Disclosure</a:t>
          </a:r>
          <a:r>
            <a:rPr lang="it-IT" sz="2400" dirty="0"/>
            <a:t> of Audits by </a:t>
          </a:r>
          <a:r>
            <a:rPr lang="it-IT" sz="2400" dirty="0" err="1"/>
            <a:t>Inspection</a:t>
          </a:r>
          <a:r>
            <a:rPr lang="it-IT" sz="2400" dirty="0"/>
            <a:t> Tour </a:t>
          </a:r>
          <a:r>
            <a:rPr lang="it-IT" sz="2400" dirty="0" err="1"/>
            <a:t>Groups</a:t>
          </a:r>
          <a:r>
            <a:rPr lang="it-IT" sz="2400" dirty="0"/>
            <a:t> </a:t>
          </a:r>
        </a:p>
      </dgm:t>
    </dgm:pt>
    <dgm:pt modelId="{8223DA62-6329-4BB6-830F-FA960106BF79}" type="parTrans" cxnId="{C6139202-5988-4E12-8C7F-3D903EFE6C1A}">
      <dgm:prSet/>
      <dgm:spPr/>
      <dgm:t>
        <a:bodyPr/>
        <a:lstStyle/>
        <a:p>
          <a:endParaRPr lang="it-IT"/>
        </a:p>
      </dgm:t>
    </dgm:pt>
    <dgm:pt modelId="{EFEF3390-2C8E-425A-954E-E9CC9F5EE56E}" type="sibTrans" cxnId="{C6139202-5988-4E12-8C7F-3D903EFE6C1A}">
      <dgm:prSet/>
      <dgm:spPr/>
      <dgm:t>
        <a:bodyPr/>
        <a:lstStyle/>
        <a:p>
          <a:endParaRPr lang="it-IT"/>
        </a:p>
      </dgm:t>
    </dgm:pt>
    <dgm:pt modelId="{87543667-FAEF-4FD6-9F4F-6E30E0B811AF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/>
            <a:t>National Enterprise Credit Information </a:t>
          </a:r>
          <a:r>
            <a:rPr lang="it-IT" sz="2400" dirty="0" err="1"/>
            <a:t>Publicity</a:t>
          </a:r>
          <a:r>
            <a:rPr lang="it-IT" sz="2400" dirty="0"/>
            <a:t> System</a:t>
          </a:r>
        </a:p>
      </dgm:t>
    </dgm:pt>
    <dgm:pt modelId="{30582259-0BBE-4E20-A650-F3A9A56FD9B6}" type="parTrans" cxnId="{18B28669-A66A-4A97-903C-3B017F130F75}">
      <dgm:prSet/>
      <dgm:spPr/>
      <dgm:t>
        <a:bodyPr/>
        <a:lstStyle/>
        <a:p>
          <a:endParaRPr lang="it-IT"/>
        </a:p>
      </dgm:t>
    </dgm:pt>
    <dgm:pt modelId="{FABC58DA-937C-4EF7-868C-0A2BB0F94761}" type="sibTrans" cxnId="{18B28669-A66A-4A97-903C-3B017F130F75}">
      <dgm:prSet/>
      <dgm:spPr/>
      <dgm:t>
        <a:bodyPr/>
        <a:lstStyle/>
        <a:p>
          <a:endParaRPr lang="it-IT"/>
        </a:p>
      </dgm:t>
    </dgm:pt>
    <dgm:pt modelId="{28476C37-9F49-4F4E-873C-FED355507686}">
      <dgm:prSet phldrT="[Tes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it-IT" sz="2400" dirty="0"/>
            <a:t>«</a:t>
          </a:r>
          <a:r>
            <a:rPr lang="it-IT" sz="2400" dirty="0" err="1"/>
            <a:t>Conventional</a:t>
          </a:r>
          <a:r>
            <a:rPr lang="it-IT" sz="2400" dirty="0"/>
            <a:t>» CSR Reports</a:t>
          </a:r>
        </a:p>
      </dgm:t>
    </dgm:pt>
    <dgm:pt modelId="{2762E162-6216-4262-BE60-1E5DC9DBC02F}" type="parTrans" cxnId="{E0D9DCB0-18B0-4AEA-908A-781981488459}">
      <dgm:prSet/>
      <dgm:spPr/>
      <dgm:t>
        <a:bodyPr/>
        <a:lstStyle/>
        <a:p>
          <a:endParaRPr lang="it-IT"/>
        </a:p>
      </dgm:t>
    </dgm:pt>
    <dgm:pt modelId="{D207A5F7-CD44-42C9-9B25-D2BA22ECE24B}" type="sibTrans" cxnId="{E0D9DCB0-18B0-4AEA-908A-781981488459}">
      <dgm:prSet/>
      <dgm:spPr/>
      <dgm:t>
        <a:bodyPr/>
        <a:lstStyle/>
        <a:p>
          <a:endParaRPr lang="it-IT"/>
        </a:p>
      </dgm:t>
    </dgm:pt>
    <dgm:pt modelId="{FD909210-F2B1-4D9E-AF82-D49E489C0640}" type="pres">
      <dgm:prSet presAssocID="{8273665A-4AAE-400B-A460-C879AFCE9119}" presName="linear" presStyleCnt="0">
        <dgm:presLayoutVars>
          <dgm:animLvl val="lvl"/>
          <dgm:resizeHandles val="exact"/>
        </dgm:presLayoutVars>
      </dgm:prSet>
      <dgm:spPr/>
    </dgm:pt>
    <dgm:pt modelId="{A5CEBA87-D342-421A-B062-C573341D8F5E}" type="pres">
      <dgm:prSet presAssocID="{17A78029-3CC1-4E89-8830-D8FC95C566B6}" presName="parentText" presStyleLbl="node1" presStyleIdx="0" presStyleCnt="1" custScaleY="43729" custLinFactNeighborX="1429" custLinFactNeighborY="-41625">
        <dgm:presLayoutVars>
          <dgm:chMax val="0"/>
          <dgm:bulletEnabled val="1"/>
        </dgm:presLayoutVars>
      </dgm:prSet>
      <dgm:spPr/>
    </dgm:pt>
    <dgm:pt modelId="{CA845A3C-FF0A-43D0-903E-379E5518D827}" type="pres">
      <dgm:prSet presAssocID="{17A78029-3CC1-4E89-8830-D8FC95C566B6}" presName="childText" presStyleLbl="revTx" presStyleIdx="0" presStyleCnt="1" custLinFactNeighborY="-13747">
        <dgm:presLayoutVars>
          <dgm:bulletEnabled val="1"/>
        </dgm:presLayoutVars>
      </dgm:prSet>
      <dgm:spPr/>
    </dgm:pt>
  </dgm:ptLst>
  <dgm:cxnLst>
    <dgm:cxn modelId="{C6139202-5988-4E12-8C7F-3D903EFE6C1A}" srcId="{17A78029-3CC1-4E89-8830-D8FC95C566B6}" destId="{0B2ED925-368C-43B4-8902-E3E877A6B033}" srcOrd="3" destOrd="0" parTransId="{8223DA62-6329-4BB6-830F-FA960106BF79}" sibTransId="{EFEF3390-2C8E-425A-954E-E9CC9F5EE56E}"/>
    <dgm:cxn modelId="{3F64811A-FE8C-4F5A-99A4-49BDA6BA9A9F}" srcId="{8273665A-4AAE-400B-A460-C879AFCE9119}" destId="{17A78029-3CC1-4E89-8830-D8FC95C566B6}" srcOrd="0" destOrd="0" parTransId="{71C9EC62-6BF5-49A8-8D51-E55C09CCCCFB}" sibTransId="{7CB2FCB0-8C5C-4461-916F-1B89288D6CD3}"/>
    <dgm:cxn modelId="{8D96792C-8A53-489E-AEBA-3D206F1CCF07}" type="presOf" srcId="{525B45C0-D2FB-4275-A120-9DF8355DF544}" destId="{CA845A3C-FF0A-43D0-903E-379E5518D827}" srcOrd="0" destOrd="0" presId="urn:microsoft.com/office/officeart/2005/8/layout/vList2"/>
    <dgm:cxn modelId="{200DD43E-E131-436C-8A9B-3FAEE47F15C1}" type="presOf" srcId="{8273665A-4AAE-400B-A460-C879AFCE9119}" destId="{FD909210-F2B1-4D9E-AF82-D49E489C0640}" srcOrd="0" destOrd="0" presId="urn:microsoft.com/office/officeart/2005/8/layout/vList2"/>
    <dgm:cxn modelId="{49381540-20A0-45FD-906D-B5863AF594F2}" type="presOf" srcId="{D329EACC-3CA1-452A-8382-E089C26B2B97}" destId="{CA845A3C-FF0A-43D0-903E-379E5518D827}" srcOrd="0" destOrd="2" presId="urn:microsoft.com/office/officeart/2005/8/layout/vList2"/>
    <dgm:cxn modelId="{7A6ADA5F-6655-4A3D-B48F-CDA04C220A51}" srcId="{17A78029-3CC1-4E89-8830-D8FC95C566B6}" destId="{44F32E2A-1B1F-4C62-9914-69F966DBA1F2}" srcOrd="1" destOrd="0" parTransId="{6B8B363E-253B-46EF-89A3-7D5F35872EFB}" sibTransId="{65F40D6E-1338-4C1C-AD6E-D56FFE07878C}"/>
    <dgm:cxn modelId="{18B28669-A66A-4A97-903C-3B017F130F75}" srcId="{17A78029-3CC1-4E89-8830-D8FC95C566B6}" destId="{87543667-FAEF-4FD6-9F4F-6E30E0B811AF}" srcOrd="4" destOrd="0" parTransId="{30582259-0BBE-4E20-A650-F3A9A56FD9B6}" sibTransId="{FABC58DA-937C-4EF7-868C-0A2BB0F94761}"/>
    <dgm:cxn modelId="{5859DB71-1BAF-4CD1-B337-9D50837F40A1}" type="presOf" srcId="{44F32E2A-1B1F-4C62-9914-69F966DBA1F2}" destId="{CA845A3C-FF0A-43D0-903E-379E5518D827}" srcOrd="0" destOrd="1" presId="urn:microsoft.com/office/officeart/2005/8/layout/vList2"/>
    <dgm:cxn modelId="{8D18487D-2590-4571-AC0A-2BA607AF05CD}" type="presOf" srcId="{28476C37-9F49-4F4E-873C-FED355507686}" destId="{CA845A3C-FF0A-43D0-903E-379E5518D827}" srcOrd="0" destOrd="5" presId="urn:microsoft.com/office/officeart/2005/8/layout/vList2"/>
    <dgm:cxn modelId="{F2B0FF8C-059B-4CC0-B53F-E6EA136C8BDC}" type="presOf" srcId="{17A78029-3CC1-4E89-8830-D8FC95C566B6}" destId="{A5CEBA87-D342-421A-B062-C573341D8F5E}" srcOrd="0" destOrd="0" presId="urn:microsoft.com/office/officeart/2005/8/layout/vList2"/>
    <dgm:cxn modelId="{5402BE99-7E21-4CFD-8206-3607D226FE27}" srcId="{17A78029-3CC1-4E89-8830-D8FC95C566B6}" destId="{D329EACC-3CA1-452A-8382-E089C26B2B97}" srcOrd="2" destOrd="0" parTransId="{8B51FDB3-CB8A-4057-A26C-62389DA94DF5}" sibTransId="{F6C3DC44-DE80-4D08-9ACC-83B23D348C98}"/>
    <dgm:cxn modelId="{37E884A8-EFEA-4F02-95E9-0BEDE84E7AD7}" srcId="{17A78029-3CC1-4E89-8830-D8FC95C566B6}" destId="{525B45C0-D2FB-4275-A120-9DF8355DF544}" srcOrd="0" destOrd="0" parTransId="{6D69E442-7307-457C-8365-0646B245A1ED}" sibTransId="{C34B7AEC-40D8-4B36-A7F4-8F38C50234E1}"/>
    <dgm:cxn modelId="{E0D9DCB0-18B0-4AEA-908A-781981488459}" srcId="{17A78029-3CC1-4E89-8830-D8FC95C566B6}" destId="{28476C37-9F49-4F4E-873C-FED355507686}" srcOrd="5" destOrd="0" parTransId="{2762E162-6216-4262-BE60-1E5DC9DBC02F}" sibTransId="{D207A5F7-CD44-42C9-9B25-D2BA22ECE24B}"/>
    <dgm:cxn modelId="{B55974B7-248F-4FA4-83A1-582489BBD6A3}" type="presOf" srcId="{87543667-FAEF-4FD6-9F4F-6E30E0B811AF}" destId="{CA845A3C-FF0A-43D0-903E-379E5518D827}" srcOrd="0" destOrd="4" presId="urn:microsoft.com/office/officeart/2005/8/layout/vList2"/>
    <dgm:cxn modelId="{9136E3E3-5791-4A58-ACF2-B228CC65197B}" type="presOf" srcId="{0B2ED925-368C-43B4-8902-E3E877A6B033}" destId="{CA845A3C-FF0A-43D0-903E-379E5518D827}" srcOrd="0" destOrd="3" presId="urn:microsoft.com/office/officeart/2005/8/layout/vList2"/>
    <dgm:cxn modelId="{BB987FA9-B1F7-44B7-86DB-6BCFA8F7F940}" type="presParOf" srcId="{FD909210-F2B1-4D9E-AF82-D49E489C0640}" destId="{A5CEBA87-D342-421A-B062-C573341D8F5E}" srcOrd="0" destOrd="0" presId="urn:microsoft.com/office/officeart/2005/8/layout/vList2"/>
    <dgm:cxn modelId="{DCB23DA8-5E99-49CB-86CA-5A7043D4D947}" type="presParOf" srcId="{FD909210-F2B1-4D9E-AF82-D49E489C0640}" destId="{CA845A3C-FF0A-43D0-903E-379E5518D82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73665A-4AAE-400B-A460-C879AFCE91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7A78029-3CC1-4E89-8830-D8FC95C566B6}">
      <dgm:prSet phldrT="[Testo]"/>
      <dgm:spPr>
        <a:solidFill>
          <a:srgbClr val="FFC000"/>
        </a:solidFill>
      </dgm:spPr>
      <dgm:t>
        <a:bodyPr/>
        <a:lstStyle/>
        <a:p>
          <a:pPr algn="ctr"/>
          <a:r>
            <a:rPr lang="it-IT" b="1" dirty="0"/>
            <a:t>Ranking and Evaluation</a:t>
          </a:r>
        </a:p>
      </dgm:t>
    </dgm:pt>
    <dgm:pt modelId="{71C9EC62-6BF5-49A8-8D51-E55C09CCCCFB}" type="parTrans" cxnId="{3F64811A-FE8C-4F5A-99A4-49BDA6BA9A9F}">
      <dgm:prSet/>
      <dgm:spPr/>
      <dgm:t>
        <a:bodyPr/>
        <a:lstStyle/>
        <a:p>
          <a:endParaRPr lang="it-IT"/>
        </a:p>
      </dgm:t>
    </dgm:pt>
    <dgm:pt modelId="{7CB2FCB0-8C5C-4461-916F-1B89288D6CD3}" type="sibTrans" cxnId="{3F64811A-FE8C-4F5A-99A4-49BDA6BA9A9F}">
      <dgm:prSet/>
      <dgm:spPr/>
      <dgm:t>
        <a:bodyPr/>
        <a:lstStyle/>
        <a:p>
          <a:endParaRPr lang="it-IT"/>
        </a:p>
      </dgm:t>
    </dgm:pt>
    <dgm:pt modelId="{525B45C0-D2FB-4275-A120-9DF8355DF544}">
      <dgm:prSet phldrT="[Testo]" custT="1"/>
      <dgm:spPr/>
      <dgm:t>
        <a:bodyPr/>
        <a:lstStyle/>
        <a:p>
          <a:pPr algn="ctr">
            <a:buNone/>
          </a:pPr>
          <a:r>
            <a:rPr lang="it-IT" sz="2400" b="1" dirty="0"/>
            <a:t>Social</a:t>
          </a:r>
          <a:r>
            <a:rPr lang="it-IT" sz="2400" b="1" baseline="0" dirty="0"/>
            <a:t> </a:t>
          </a:r>
          <a:r>
            <a:rPr lang="it-IT" sz="2400" b="1" baseline="0" dirty="0" err="1"/>
            <a:t>Responsibility</a:t>
          </a:r>
          <a:r>
            <a:rPr lang="it-IT" sz="2400" b="1" baseline="0" dirty="0"/>
            <a:t> </a:t>
          </a:r>
          <a:r>
            <a:rPr lang="it-IT" sz="2400" b="1" baseline="0" dirty="0" err="1"/>
            <a:t>is</a:t>
          </a:r>
          <a:r>
            <a:rPr lang="it-IT" sz="2400" b="1" baseline="0" dirty="0"/>
            <a:t> an </a:t>
          </a:r>
          <a:r>
            <a:rPr lang="it-IT" sz="2400" b="1" baseline="0" dirty="0" err="1"/>
            <a:t>important</a:t>
          </a:r>
          <a:r>
            <a:rPr lang="it-IT" sz="2400" b="1" baseline="0" dirty="0"/>
            <a:t> component of the </a:t>
          </a:r>
          <a:r>
            <a:rPr lang="it-IT" sz="2400" b="1" baseline="0" dirty="0" err="1"/>
            <a:t>evaluation</a:t>
          </a:r>
          <a:r>
            <a:rPr lang="it-IT" sz="2400" b="1" baseline="0" dirty="0"/>
            <a:t> of «</a:t>
          </a:r>
          <a:r>
            <a:rPr lang="it-IT" sz="2400" b="1" baseline="0" dirty="0" err="1"/>
            <a:t>political</a:t>
          </a:r>
          <a:r>
            <a:rPr lang="it-IT" sz="2400" b="1" baseline="0" dirty="0"/>
            <a:t> </a:t>
          </a:r>
          <a:r>
            <a:rPr lang="it-IT" sz="2400" b="1" baseline="0" dirty="0" err="1"/>
            <a:t>quality</a:t>
          </a:r>
          <a:r>
            <a:rPr lang="it-IT" sz="2400" b="1" baseline="0" dirty="0"/>
            <a:t>»</a:t>
          </a:r>
          <a:endParaRPr lang="it-IT" sz="2400" b="1" dirty="0"/>
        </a:p>
      </dgm:t>
    </dgm:pt>
    <dgm:pt modelId="{6D69E442-7307-457C-8365-0646B245A1ED}" type="parTrans" cxnId="{37E884A8-EFEA-4F02-95E9-0BEDE84E7AD7}">
      <dgm:prSet/>
      <dgm:spPr/>
      <dgm:t>
        <a:bodyPr/>
        <a:lstStyle/>
        <a:p>
          <a:endParaRPr lang="it-IT"/>
        </a:p>
      </dgm:t>
    </dgm:pt>
    <dgm:pt modelId="{C34B7AEC-40D8-4B36-A7F4-8F38C50234E1}" type="sibTrans" cxnId="{37E884A8-EFEA-4F02-95E9-0BEDE84E7AD7}">
      <dgm:prSet/>
      <dgm:spPr/>
      <dgm:t>
        <a:bodyPr/>
        <a:lstStyle/>
        <a:p>
          <a:endParaRPr lang="it-IT"/>
        </a:p>
      </dgm:t>
    </dgm:pt>
    <dgm:pt modelId="{3591D671-32C3-4931-829B-CDD601903D80}">
      <dgm:prSet phldrT="[Testo]" custT="1"/>
      <dgm:spPr/>
      <dgm:t>
        <a:bodyPr/>
        <a:lstStyle/>
        <a:p>
          <a:pPr algn="l"/>
          <a:r>
            <a:rPr lang="it-IT" sz="2000" dirty="0"/>
            <a:t>Evaluation and ranking </a:t>
          </a:r>
          <a:r>
            <a:rPr lang="it-IT" sz="2000" dirty="0" err="1"/>
            <a:t>mechanisms</a:t>
          </a:r>
          <a:r>
            <a:rPr lang="it-IT" sz="2000" dirty="0"/>
            <a:t> </a:t>
          </a:r>
          <a:r>
            <a:rPr lang="it-IT" sz="2000" dirty="0" err="1"/>
            <a:t>internal</a:t>
          </a:r>
          <a:r>
            <a:rPr lang="it-IT" sz="2000" dirty="0"/>
            <a:t> to the Party</a:t>
          </a:r>
        </a:p>
      </dgm:t>
    </dgm:pt>
    <dgm:pt modelId="{2AAE4335-870B-4886-8C60-5FF24A3E651D}" type="parTrans" cxnId="{20FFBDBE-8364-42AF-8E75-062C4E1DE950}">
      <dgm:prSet/>
      <dgm:spPr/>
      <dgm:t>
        <a:bodyPr/>
        <a:lstStyle/>
        <a:p>
          <a:endParaRPr lang="it-IT"/>
        </a:p>
      </dgm:t>
    </dgm:pt>
    <dgm:pt modelId="{AD9919B5-E953-43CA-A199-59245F771CAF}" type="sibTrans" cxnId="{20FFBDBE-8364-42AF-8E75-062C4E1DE950}">
      <dgm:prSet/>
      <dgm:spPr/>
      <dgm:t>
        <a:bodyPr/>
        <a:lstStyle/>
        <a:p>
          <a:endParaRPr lang="it-IT"/>
        </a:p>
      </dgm:t>
    </dgm:pt>
    <dgm:pt modelId="{04914D51-8983-45D3-81F2-CDFD5E1E9CD2}">
      <dgm:prSet phldrT="[Testo]" custT="1"/>
      <dgm:spPr/>
      <dgm:t>
        <a:bodyPr/>
        <a:lstStyle/>
        <a:p>
          <a:pPr algn="l"/>
          <a:r>
            <a:rPr lang="it-IT" sz="2000" dirty="0"/>
            <a:t>Use of </a:t>
          </a:r>
          <a:r>
            <a:rPr lang="it-IT" sz="2000" dirty="0" err="1"/>
            <a:t>domestic</a:t>
          </a:r>
          <a:r>
            <a:rPr lang="it-IT" sz="2000" dirty="0"/>
            <a:t> and </a:t>
          </a:r>
          <a:r>
            <a:rPr lang="it-IT" sz="2000" dirty="0" err="1"/>
            <a:t>transnational</a:t>
          </a:r>
          <a:r>
            <a:rPr lang="it-IT" sz="2000" dirty="0"/>
            <a:t> non-</a:t>
          </a:r>
          <a:r>
            <a:rPr lang="it-IT" sz="2000" dirty="0" err="1"/>
            <a:t>binding</a:t>
          </a:r>
          <a:r>
            <a:rPr lang="it-IT" sz="2000" dirty="0"/>
            <a:t> </a:t>
          </a:r>
          <a:r>
            <a:rPr lang="it-IT" sz="2000" dirty="0" err="1"/>
            <a:t>guidelines</a:t>
          </a:r>
          <a:r>
            <a:rPr lang="it-IT" sz="2000" dirty="0"/>
            <a:t> on social </a:t>
          </a:r>
          <a:r>
            <a:rPr lang="it-IT" sz="2000" dirty="0" err="1"/>
            <a:t>responsibility</a:t>
          </a:r>
          <a:endParaRPr lang="it-IT" sz="2000" dirty="0"/>
        </a:p>
      </dgm:t>
    </dgm:pt>
    <dgm:pt modelId="{B368CF09-D555-4EBB-A2F4-322E2E1F5468}" type="parTrans" cxnId="{C6245744-38AD-4C23-94FA-96BEB594CC05}">
      <dgm:prSet/>
      <dgm:spPr/>
      <dgm:t>
        <a:bodyPr/>
        <a:lstStyle/>
        <a:p>
          <a:endParaRPr lang="it-IT"/>
        </a:p>
      </dgm:t>
    </dgm:pt>
    <dgm:pt modelId="{A8328D88-B43E-4CAB-A83E-18B43884FC07}" type="sibTrans" cxnId="{C6245744-38AD-4C23-94FA-96BEB594CC05}">
      <dgm:prSet/>
      <dgm:spPr/>
      <dgm:t>
        <a:bodyPr/>
        <a:lstStyle/>
        <a:p>
          <a:endParaRPr lang="it-IT"/>
        </a:p>
      </dgm:t>
    </dgm:pt>
    <dgm:pt modelId="{073A7D1F-5307-40A2-912A-3D9FBB987745}">
      <dgm:prSet phldrT="[Testo]" custT="1"/>
      <dgm:spPr/>
      <dgm:t>
        <a:bodyPr/>
        <a:lstStyle/>
        <a:p>
          <a:pPr algn="l"/>
          <a:r>
            <a:rPr lang="it-IT" sz="2000" dirty="0"/>
            <a:t>Use of </a:t>
          </a:r>
          <a:r>
            <a:rPr lang="it-IT" sz="2000" dirty="0" err="1"/>
            <a:t>domestic</a:t>
          </a:r>
          <a:r>
            <a:rPr lang="it-IT" sz="2000" dirty="0"/>
            <a:t> </a:t>
          </a:r>
          <a:r>
            <a:rPr lang="it-IT" sz="2000" dirty="0" err="1"/>
            <a:t>standards</a:t>
          </a:r>
          <a:r>
            <a:rPr lang="it-IT" sz="2000" dirty="0"/>
            <a:t> on CSR, </a:t>
          </a:r>
          <a:r>
            <a:rPr lang="it-IT" sz="2000" dirty="0" err="1"/>
            <a:t>safety</a:t>
          </a:r>
          <a:r>
            <a:rPr lang="it-IT" sz="2000" dirty="0"/>
            <a:t>, social credit, etc. </a:t>
          </a:r>
        </a:p>
      </dgm:t>
    </dgm:pt>
    <dgm:pt modelId="{F6F6EBB5-EDAA-48FE-8B88-8519BF194883}" type="parTrans" cxnId="{1458B79D-BC37-4498-B06E-D66B46767814}">
      <dgm:prSet/>
      <dgm:spPr/>
      <dgm:t>
        <a:bodyPr/>
        <a:lstStyle/>
        <a:p>
          <a:endParaRPr lang="it-IT"/>
        </a:p>
      </dgm:t>
    </dgm:pt>
    <dgm:pt modelId="{6EDA175B-8CC6-416F-B14D-91C138303354}" type="sibTrans" cxnId="{1458B79D-BC37-4498-B06E-D66B46767814}">
      <dgm:prSet/>
      <dgm:spPr/>
      <dgm:t>
        <a:bodyPr/>
        <a:lstStyle/>
        <a:p>
          <a:endParaRPr lang="it-IT"/>
        </a:p>
      </dgm:t>
    </dgm:pt>
    <dgm:pt modelId="{B68FCAB0-8C7F-4E33-90D2-3B0CCDCC6605}">
      <dgm:prSet phldrT="[Testo]" custT="1"/>
      <dgm:spPr/>
      <dgm:t>
        <a:bodyPr/>
        <a:lstStyle/>
        <a:p>
          <a:pPr algn="l"/>
          <a:r>
            <a:rPr lang="it-IT" sz="2000" dirty="0"/>
            <a:t>Evaluation and ranking </a:t>
          </a:r>
          <a:r>
            <a:rPr lang="it-IT" sz="2000" dirty="0" err="1"/>
            <a:t>mechanisms</a:t>
          </a:r>
          <a:r>
            <a:rPr lang="it-IT" sz="2000" dirty="0"/>
            <a:t> </a:t>
          </a:r>
          <a:r>
            <a:rPr lang="it-IT" sz="2000" dirty="0" err="1"/>
            <a:t>targeted</a:t>
          </a:r>
          <a:r>
            <a:rPr lang="it-IT" sz="2000" dirty="0"/>
            <a:t> to State-</a:t>
          </a:r>
          <a:r>
            <a:rPr lang="it-IT" sz="2000" dirty="0" err="1"/>
            <a:t>owned</a:t>
          </a:r>
          <a:r>
            <a:rPr lang="it-IT" sz="2000" dirty="0"/>
            <a:t> </a:t>
          </a:r>
          <a:r>
            <a:rPr lang="it-IT" sz="2000" dirty="0" err="1"/>
            <a:t>MNCs</a:t>
          </a:r>
          <a:endParaRPr lang="it-IT" sz="2000" dirty="0"/>
        </a:p>
      </dgm:t>
    </dgm:pt>
    <dgm:pt modelId="{011CDF8F-986F-4716-907B-62837D8911EE}" type="parTrans" cxnId="{9C9306CB-61B6-4B75-B8E9-EFDA2B7C45D7}">
      <dgm:prSet/>
      <dgm:spPr/>
      <dgm:t>
        <a:bodyPr/>
        <a:lstStyle/>
        <a:p>
          <a:endParaRPr lang="it-IT"/>
        </a:p>
      </dgm:t>
    </dgm:pt>
    <dgm:pt modelId="{3DDEA79E-8725-4209-A350-7B4A56CD429E}" type="sibTrans" cxnId="{9C9306CB-61B6-4B75-B8E9-EFDA2B7C45D7}">
      <dgm:prSet/>
      <dgm:spPr/>
      <dgm:t>
        <a:bodyPr/>
        <a:lstStyle/>
        <a:p>
          <a:endParaRPr lang="it-IT"/>
        </a:p>
      </dgm:t>
    </dgm:pt>
    <dgm:pt modelId="{2036DEBF-5F78-4920-A6CD-4B1BC5CE5BCA}">
      <dgm:prSet phldrT="[Testo]" custT="1"/>
      <dgm:spPr/>
      <dgm:t>
        <a:bodyPr/>
        <a:lstStyle/>
        <a:p>
          <a:pPr algn="l"/>
          <a:r>
            <a:rPr lang="it-IT" sz="2000" dirty="0" err="1"/>
            <a:t>Computation</a:t>
          </a:r>
          <a:r>
            <a:rPr lang="it-IT" sz="2000" dirty="0"/>
            <a:t> of ‘social credit </a:t>
          </a:r>
          <a:r>
            <a:rPr lang="it-IT" sz="2000" dirty="0" err="1"/>
            <a:t>scores</a:t>
          </a:r>
          <a:r>
            <a:rPr lang="it-IT" sz="2000" dirty="0"/>
            <a:t>’</a:t>
          </a:r>
        </a:p>
      </dgm:t>
    </dgm:pt>
    <dgm:pt modelId="{AAD47415-FDC8-42AE-964B-EC0664E58A3D}" type="parTrans" cxnId="{23AAE853-5AED-4788-880C-5DFDE22FC9DB}">
      <dgm:prSet/>
      <dgm:spPr/>
      <dgm:t>
        <a:bodyPr/>
        <a:lstStyle/>
        <a:p>
          <a:endParaRPr lang="it-IT"/>
        </a:p>
      </dgm:t>
    </dgm:pt>
    <dgm:pt modelId="{409378A7-FF10-4D29-9281-26A207042AA0}" type="sibTrans" cxnId="{23AAE853-5AED-4788-880C-5DFDE22FC9DB}">
      <dgm:prSet/>
      <dgm:spPr/>
      <dgm:t>
        <a:bodyPr/>
        <a:lstStyle/>
        <a:p>
          <a:endParaRPr lang="it-IT"/>
        </a:p>
      </dgm:t>
    </dgm:pt>
    <dgm:pt modelId="{5E9B76AC-BC69-4F27-A875-A8DA474C0CA8}">
      <dgm:prSet phldrT="[Testo]" custT="1"/>
      <dgm:spPr/>
      <dgm:t>
        <a:bodyPr/>
        <a:lstStyle/>
        <a:p>
          <a:pPr algn="l"/>
          <a:r>
            <a:rPr lang="it-IT" sz="2000" dirty="0" err="1"/>
            <a:t>Blacklisting</a:t>
          </a:r>
          <a:r>
            <a:rPr lang="it-IT" sz="2000" dirty="0"/>
            <a:t> of non </a:t>
          </a:r>
          <a:r>
            <a:rPr lang="it-IT" sz="2000" dirty="0" err="1"/>
            <a:t>compliant</a:t>
          </a:r>
          <a:r>
            <a:rPr lang="it-IT" sz="2000" dirty="0"/>
            <a:t> </a:t>
          </a:r>
          <a:r>
            <a:rPr lang="it-IT" sz="2000" dirty="0" err="1"/>
            <a:t>enterprises</a:t>
          </a:r>
          <a:endParaRPr lang="it-IT" sz="2000" dirty="0"/>
        </a:p>
      </dgm:t>
    </dgm:pt>
    <dgm:pt modelId="{3D4A4CDA-448E-448C-AEE4-4764345F0A7D}" type="parTrans" cxnId="{73C45510-A488-4A14-B37C-7E4549AEBC2D}">
      <dgm:prSet/>
      <dgm:spPr/>
      <dgm:t>
        <a:bodyPr/>
        <a:lstStyle/>
        <a:p>
          <a:endParaRPr lang="it-IT"/>
        </a:p>
      </dgm:t>
    </dgm:pt>
    <dgm:pt modelId="{9E1029DE-7384-44C6-B7FD-CC9658E4745D}" type="sibTrans" cxnId="{73C45510-A488-4A14-B37C-7E4549AEBC2D}">
      <dgm:prSet/>
      <dgm:spPr/>
      <dgm:t>
        <a:bodyPr/>
        <a:lstStyle/>
        <a:p>
          <a:endParaRPr lang="it-IT"/>
        </a:p>
      </dgm:t>
    </dgm:pt>
    <dgm:pt modelId="{4E895C2F-5A7B-4FCA-8327-F861EE6B084C}">
      <dgm:prSet phldrT="[Testo]" custT="1"/>
      <dgm:spPr/>
      <dgm:t>
        <a:bodyPr/>
        <a:lstStyle/>
        <a:p>
          <a:pPr algn="l">
            <a:buNone/>
          </a:pPr>
          <a:endParaRPr lang="it-IT" sz="2000" b="1" dirty="0"/>
        </a:p>
      </dgm:t>
    </dgm:pt>
    <dgm:pt modelId="{5399A375-E95D-4212-9600-32D7E047DFB8}" type="parTrans" cxnId="{91E346D5-5B3D-41BA-A334-846F69A31C07}">
      <dgm:prSet/>
      <dgm:spPr/>
      <dgm:t>
        <a:bodyPr/>
        <a:lstStyle/>
        <a:p>
          <a:endParaRPr lang="it-IT"/>
        </a:p>
      </dgm:t>
    </dgm:pt>
    <dgm:pt modelId="{79A22244-2094-4F9D-BBE4-27A95D2029D6}" type="sibTrans" cxnId="{91E346D5-5B3D-41BA-A334-846F69A31C07}">
      <dgm:prSet/>
      <dgm:spPr/>
      <dgm:t>
        <a:bodyPr/>
        <a:lstStyle/>
        <a:p>
          <a:endParaRPr lang="it-IT"/>
        </a:p>
      </dgm:t>
    </dgm:pt>
    <dgm:pt modelId="{FD909210-F2B1-4D9E-AF82-D49E489C0640}" type="pres">
      <dgm:prSet presAssocID="{8273665A-4AAE-400B-A460-C879AFCE9119}" presName="linear" presStyleCnt="0">
        <dgm:presLayoutVars>
          <dgm:animLvl val="lvl"/>
          <dgm:resizeHandles val="exact"/>
        </dgm:presLayoutVars>
      </dgm:prSet>
      <dgm:spPr/>
    </dgm:pt>
    <dgm:pt modelId="{A5CEBA87-D342-421A-B062-C573341D8F5E}" type="pres">
      <dgm:prSet presAssocID="{17A78029-3CC1-4E89-8830-D8FC95C566B6}" presName="parentText" presStyleLbl="node1" presStyleIdx="0" presStyleCnt="1" custScaleY="26296" custLinFactNeighborX="1429" custLinFactNeighborY="-41625">
        <dgm:presLayoutVars>
          <dgm:chMax val="0"/>
          <dgm:bulletEnabled val="1"/>
        </dgm:presLayoutVars>
      </dgm:prSet>
      <dgm:spPr/>
    </dgm:pt>
    <dgm:pt modelId="{CA845A3C-FF0A-43D0-903E-379E5518D827}" type="pres">
      <dgm:prSet presAssocID="{17A78029-3CC1-4E89-8830-D8FC95C566B6}" presName="childText" presStyleLbl="revTx" presStyleIdx="0" presStyleCnt="1" custLinFactNeighborX="-176" custLinFactNeighborY="15841">
        <dgm:presLayoutVars>
          <dgm:bulletEnabled val="1"/>
        </dgm:presLayoutVars>
      </dgm:prSet>
      <dgm:spPr/>
    </dgm:pt>
  </dgm:ptLst>
  <dgm:cxnLst>
    <dgm:cxn modelId="{73C45510-A488-4A14-B37C-7E4549AEBC2D}" srcId="{17A78029-3CC1-4E89-8830-D8FC95C566B6}" destId="{5E9B76AC-BC69-4F27-A875-A8DA474C0CA8}" srcOrd="7" destOrd="0" parTransId="{3D4A4CDA-448E-448C-AEE4-4764345F0A7D}" sibTransId="{9E1029DE-7384-44C6-B7FD-CC9658E4745D}"/>
    <dgm:cxn modelId="{37753716-76AE-43E3-A180-AF59E5C6DCCD}" type="presOf" srcId="{3591D671-32C3-4931-829B-CDD601903D80}" destId="{CA845A3C-FF0A-43D0-903E-379E5518D827}" srcOrd="0" destOrd="2" presId="urn:microsoft.com/office/officeart/2005/8/layout/vList2"/>
    <dgm:cxn modelId="{3F64811A-FE8C-4F5A-99A4-49BDA6BA9A9F}" srcId="{8273665A-4AAE-400B-A460-C879AFCE9119}" destId="{17A78029-3CC1-4E89-8830-D8FC95C566B6}" srcOrd="0" destOrd="0" parTransId="{71C9EC62-6BF5-49A8-8D51-E55C09CCCCFB}" sibTransId="{7CB2FCB0-8C5C-4461-916F-1B89288D6CD3}"/>
    <dgm:cxn modelId="{17188927-6CD7-4DFC-9E1B-93779904D732}" type="presOf" srcId="{073A7D1F-5307-40A2-912A-3D9FBB987745}" destId="{CA845A3C-FF0A-43D0-903E-379E5518D827}" srcOrd="0" destOrd="4" presId="urn:microsoft.com/office/officeart/2005/8/layout/vList2"/>
    <dgm:cxn modelId="{8D96792C-8A53-489E-AEBA-3D206F1CCF07}" type="presOf" srcId="{525B45C0-D2FB-4275-A120-9DF8355DF544}" destId="{CA845A3C-FF0A-43D0-903E-379E5518D827}" srcOrd="0" destOrd="0" presId="urn:microsoft.com/office/officeart/2005/8/layout/vList2"/>
    <dgm:cxn modelId="{200DD43E-E131-436C-8A9B-3FAEE47F15C1}" type="presOf" srcId="{8273665A-4AAE-400B-A460-C879AFCE9119}" destId="{FD909210-F2B1-4D9E-AF82-D49E489C0640}" srcOrd="0" destOrd="0" presId="urn:microsoft.com/office/officeart/2005/8/layout/vList2"/>
    <dgm:cxn modelId="{239C0D41-3391-458D-A089-E303CC3B0336}" type="presOf" srcId="{04914D51-8983-45D3-81F2-CDFD5E1E9CD2}" destId="{CA845A3C-FF0A-43D0-903E-379E5518D827}" srcOrd="0" destOrd="3" presId="urn:microsoft.com/office/officeart/2005/8/layout/vList2"/>
    <dgm:cxn modelId="{C6245744-38AD-4C23-94FA-96BEB594CC05}" srcId="{17A78029-3CC1-4E89-8830-D8FC95C566B6}" destId="{04914D51-8983-45D3-81F2-CDFD5E1E9CD2}" srcOrd="3" destOrd="0" parTransId="{B368CF09-D555-4EBB-A2F4-322E2E1F5468}" sibTransId="{A8328D88-B43E-4CAB-A83E-18B43884FC07}"/>
    <dgm:cxn modelId="{E06FF448-9403-4816-BE4A-4BEF5CEC14D5}" type="presOf" srcId="{4E895C2F-5A7B-4FCA-8327-F861EE6B084C}" destId="{CA845A3C-FF0A-43D0-903E-379E5518D827}" srcOrd="0" destOrd="1" presId="urn:microsoft.com/office/officeart/2005/8/layout/vList2"/>
    <dgm:cxn modelId="{23AAE853-5AED-4788-880C-5DFDE22FC9DB}" srcId="{17A78029-3CC1-4E89-8830-D8FC95C566B6}" destId="{2036DEBF-5F78-4920-A6CD-4B1BC5CE5BCA}" srcOrd="6" destOrd="0" parTransId="{AAD47415-FDC8-42AE-964B-EC0664E58A3D}" sibTransId="{409378A7-FF10-4D29-9281-26A207042AA0}"/>
    <dgm:cxn modelId="{3698D36A-3427-420A-A413-3651DFE52F9D}" type="presOf" srcId="{2036DEBF-5F78-4920-A6CD-4B1BC5CE5BCA}" destId="{CA845A3C-FF0A-43D0-903E-379E5518D827}" srcOrd="0" destOrd="6" presId="urn:microsoft.com/office/officeart/2005/8/layout/vList2"/>
    <dgm:cxn modelId="{F2E7656F-0856-44AD-9144-8D9F8ACF0FCF}" type="presOf" srcId="{5E9B76AC-BC69-4F27-A875-A8DA474C0CA8}" destId="{CA845A3C-FF0A-43D0-903E-379E5518D827}" srcOrd="0" destOrd="7" presId="urn:microsoft.com/office/officeart/2005/8/layout/vList2"/>
    <dgm:cxn modelId="{F2B0FF8C-059B-4CC0-B53F-E6EA136C8BDC}" type="presOf" srcId="{17A78029-3CC1-4E89-8830-D8FC95C566B6}" destId="{A5CEBA87-D342-421A-B062-C573341D8F5E}" srcOrd="0" destOrd="0" presId="urn:microsoft.com/office/officeart/2005/8/layout/vList2"/>
    <dgm:cxn modelId="{865D058F-8830-42B5-A2AB-9031401C89DB}" type="presOf" srcId="{B68FCAB0-8C7F-4E33-90D2-3B0CCDCC6605}" destId="{CA845A3C-FF0A-43D0-903E-379E5518D827}" srcOrd="0" destOrd="5" presId="urn:microsoft.com/office/officeart/2005/8/layout/vList2"/>
    <dgm:cxn modelId="{1458B79D-BC37-4498-B06E-D66B46767814}" srcId="{17A78029-3CC1-4E89-8830-D8FC95C566B6}" destId="{073A7D1F-5307-40A2-912A-3D9FBB987745}" srcOrd="4" destOrd="0" parTransId="{F6F6EBB5-EDAA-48FE-8B88-8519BF194883}" sibTransId="{6EDA175B-8CC6-416F-B14D-91C138303354}"/>
    <dgm:cxn modelId="{37E884A8-EFEA-4F02-95E9-0BEDE84E7AD7}" srcId="{17A78029-3CC1-4E89-8830-D8FC95C566B6}" destId="{525B45C0-D2FB-4275-A120-9DF8355DF544}" srcOrd="0" destOrd="0" parTransId="{6D69E442-7307-457C-8365-0646B245A1ED}" sibTransId="{C34B7AEC-40D8-4B36-A7F4-8F38C50234E1}"/>
    <dgm:cxn modelId="{20FFBDBE-8364-42AF-8E75-062C4E1DE950}" srcId="{17A78029-3CC1-4E89-8830-D8FC95C566B6}" destId="{3591D671-32C3-4931-829B-CDD601903D80}" srcOrd="2" destOrd="0" parTransId="{2AAE4335-870B-4886-8C60-5FF24A3E651D}" sibTransId="{AD9919B5-E953-43CA-A199-59245F771CAF}"/>
    <dgm:cxn modelId="{9C9306CB-61B6-4B75-B8E9-EFDA2B7C45D7}" srcId="{17A78029-3CC1-4E89-8830-D8FC95C566B6}" destId="{B68FCAB0-8C7F-4E33-90D2-3B0CCDCC6605}" srcOrd="5" destOrd="0" parTransId="{011CDF8F-986F-4716-907B-62837D8911EE}" sibTransId="{3DDEA79E-8725-4209-A350-7B4A56CD429E}"/>
    <dgm:cxn modelId="{91E346D5-5B3D-41BA-A334-846F69A31C07}" srcId="{17A78029-3CC1-4E89-8830-D8FC95C566B6}" destId="{4E895C2F-5A7B-4FCA-8327-F861EE6B084C}" srcOrd="1" destOrd="0" parTransId="{5399A375-E95D-4212-9600-32D7E047DFB8}" sibTransId="{79A22244-2094-4F9D-BBE4-27A95D2029D6}"/>
    <dgm:cxn modelId="{BB987FA9-B1F7-44B7-86DB-6BCFA8F7F940}" type="presParOf" srcId="{FD909210-F2B1-4D9E-AF82-D49E489C0640}" destId="{A5CEBA87-D342-421A-B062-C573341D8F5E}" srcOrd="0" destOrd="0" presId="urn:microsoft.com/office/officeart/2005/8/layout/vList2"/>
    <dgm:cxn modelId="{DCB23DA8-5E99-49CB-86CA-5A7043D4D947}" type="presParOf" srcId="{FD909210-F2B1-4D9E-AF82-D49E489C0640}" destId="{CA845A3C-FF0A-43D0-903E-379E5518D82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6E1319-0D68-4340-B169-0B34C46FEA9F}">
      <dsp:nvSpPr>
        <dsp:cNvPr id="0" name=""/>
        <dsp:cNvSpPr/>
      </dsp:nvSpPr>
      <dsp:spPr>
        <a:xfrm>
          <a:off x="1496717" y="281304"/>
          <a:ext cx="2136930" cy="2136930"/>
        </a:xfrm>
        <a:prstGeom prst="pieWedge">
          <a:avLst/>
        </a:prstGeom>
        <a:solidFill>
          <a:srgbClr val="C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Regulation</a:t>
          </a:r>
          <a:endParaRPr lang="it-IT" sz="1800" b="1" kern="1200" dirty="0"/>
        </a:p>
      </dsp:txBody>
      <dsp:txXfrm>
        <a:off x="2122609" y="907196"/>
        <a:ext cx="1511038" cy="1511038"/>
      </dsp:txXfrm>
    </dsp:sp>
    <dsp:sp modelId="{9514FE99-FBBF-4729-A280-D369DCD8A728}">
      <dsp:nvSpPr>
        <dsp:cNvPr id="0" name=""/>
        <dsp:cNvSpPr/>
      </dsp:nvSpPr>
      <dsp:spPr>
        <a:xfrm rot="5400000">
          <a:off x="3732351" y="281304"/>
          <a:ext cx="2136930" cy="2136930"/>
        </a:xfrm>
        <a:prstGeom prst="pieWedge">
          <a:avLst/>
        </a:prstGeom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Actors</a:t>
          </a:r>
        </a:p>
      </dsp:txBody>
      <dsp:txXfrm rot="-5400000">
        <a:off x="3732351" y="907196"/>
        <a:ext cx="1511038" cy="1511038"/>
      </dsp:txXfrm>
    </dsp:sp>
    <dsp:sp modelId="{0EAAB583-C4B0-4577-9161-1896950DB8D8}">
      <dsp:nvSpPr>
        <dsp:cNvPr id="0" name=""/>
        <dsp:cNvSpPr/>
      </dsp:nvSpPr>
      <dsp:spPr>
        <a:xfrm rot="10800000">
          <a:off x="3732351" y="2516938"/>
          <a:ext cx="2136930" cy="21369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Goals</a:t>
          </a:r>
          <a:endParaRPr lang="it-IT" sz="1800" b="1" kern="1200" dirty="0"/>
        </a:p>
      </dsp:txBody>
      <dsp:txXfrm rot="10800000">
        <a:off x="3732351" y="2516938"/>
        <a:ext cx="1511038" cy="1511038"/>
      </dsp:txXfrm>
    </dsp:sp>
    <dsp:sp modelId="{E0137BBC-F4EF-4A91-83A7-F08272BD4733}">
      <dsp:nvSpPr>
        <dsp:cNvPr id="0" name=""/>
        <dsp:cNvSpPr/>
      </dsp:nvSpPr>
      <dsp:spPr>
        <a:xfrm rot="16200000">
          <a:off x="1496717" y="2516938"/>
          <a:ext cx="2136930" cy="2136930"/>
        </a:xfrm>
        <a:prstGeom prst="pieWedge">
          <a:avLst/>
        </a:prstGeom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/>
            <a:t>Mechanisms</a:t>
          </a:r>
          <a:endParaRPr lang="it-IT" sz="1800" b="1" kern="1200" dirty="0"/>
        </a:p>
      </dsp:txBody>
      <dsp:txXfrm rot="5400000">
        <a:off x="2122609" y="2516938"/>
        <a:ext cx="1511038" cy="1511038"/>
      </dsp:txXfrm>
    </dsp:sp>
    <dsp:sp modelId="{0036F006-4EA1-4BB4-BC3C-8FE4609CE59D}">
      <dsp:nvSpPr>
        <dsp:cNvPr id="0" name=""/>
        <dsp:cNvSpPr/>
      </dsp:nvSpPr>
      <dsp:spPr>
        <a:xfrm>
          <a:off x="3314095" y="2023421"/>
          <a:ext cx="737808" cy="6415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F2F930-3750-4C1D-884B-36D3C5AAC4FE}">
      <dsp:nvSpPr>
        <dsp:cNvPr id="0" name=""/>
        <dsp:cNvSpPr/>
      </dsp:nvSpPr>
      <dsp:spPr>
        <a:xfrm rot="10800000">
          <a:off x="3314095" y="2270180"/>
          <a:ext cx="737808" cy="64157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844FE-F903-4E58-9057-7B16AC022D2B}">
      <dsp:nvSpPr>
        <dsp:cNvPr id="0" name=""/>
        <dsp:cNvSpPr/>
      </dsp:nvSpPr>
      <dsp:spPr>
        <a:xfrm rot="16200000">
          <a:off x="3692658" y="-2252557"/>
          <a:ext cx="2659841" cy="8624643"/>
        </a:xfrm>
        <a:prstGeom prst="round2SameRect">
          <a:avLst>
            <a:gd name="adj1" fmla="val 16670"/>
            <a:gd name="adj2" fmla="val 0"/>
          </a:avLst>
        </a:prstGeom>
        <a:solidFill>
          <a:srgbClr val="D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127000" rIns="114300" bIns="127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CPC </a:t>
          </a:r>
          <a:r>
            <a:rPr lang="it-IT" sz="2000" b="1" kern="1200" dirty="0" err="1">
              <a:solidFill>
                <a:schemeClr val="bg1"/>
              </a:solidFill>
            </a:rPr>
            <a:t>Regulatory</a:t>
          </a:r>
          <a:r>
            <a:rPr lang="it-IT" sz="2000" b="1" kern="1200" dirty="0">
              <a:solidFill>
                <a:schemeClr val="bg1"/>
              </a:solidFill>
            </a:rPr>
            <a:t> System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b="1" kern="1200" dirty="0">
            <a:solidFill>
              <a:schemeClr val="bg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 err="1">
              <a:solidFill>
                <a:schemeClr val="bg1"/>
              </a:solidFill>
            </a:rPr>
            <a:t>Political</a:t>
          </a:r>
          <a:r>
            <a:rPr lang="it-IT" sz="1800" b="1" kern="1200" dirty="0">
              <a:solidFill>
                <a:schemeClr val="bg1"/>
              </a:solidFill>
            </a:rPr>
            <a:t> task </a:t>
          </a:r>
          <a:r>
            <a:rPr lang="it-IT" sz="1800" b="1" kern="1200" dirty="0" err="1">
              <a:solidFill>
                <a:schemeClr val="bg1"/>
              </a:solidFill>
            </a:rPr>
            <a:t>Binding</a:t>
          </a:r>
          <a:r>
            <a:rPr lang="it-IT" sz="1800" b="1" kern="1200" dirty="0">
              <a:solidFill>
                <a:schemeClr val="bg1"/>
              </a:solidFill>
            </a:rPr>
            <a:t> on: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chemeClr val="bg1"/>
              </a:solidFill>
            </a:rPr>
            <a:t>- Party </a:t>
          </a:r>
          <a:r>
            <a:rPr lang="it-IT" sz="1800" b="1" kern="1200" dirty="0" err="1">
              <a:solidFill>
                <a:schemeClr val="bg1"/>
              </a:solidFill>
            </a:rPr>
            <a:t>members</a:t>
          </a:r>
          <a:r>
            <a:rPr lang="it-IT" sz="1800" b="1" kern="1200" dirty="0">
              <a:solidFill>
                <a:schemeClr val="bg1"/>
              </a:solidFill>
            </a:rPr>
            <a:t>, and </a:t>
          </a:r>
          <a:r>
            <a:rPr lang="it-IT" sz="1800" b="1" kern="1200" dirty="0" err="1">
              <a:solidFill>
                <a:schemeClr val="bg1"/>
              </a:solidFill>
            </a:rPr>
            <a:t>institutions</a:t>
          </a:r>
          <a:endParaRPr lang="it-IT" sz="1800" b="1" kern="1200" dirty="0">
            <a:solidFill>
              <a:schemeClr val="bg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chemeClr val="bg1"/>
              </a:solidFill>
            </a:rPr>
            <a:t>- </a:t>
          </a:r>
          <a:r>
            <a:rPr lang="it-IT" sz="1800" b="1" kern="1200" dirty="0" err="1">
              <a:solidFill>
                <a:schemeClr val="bg1"/>
              </a:solidFill>
            </a:rPr>
            <a:t>All</a:t>
          </a:r>
          <a:r>
            <a:rPr lang="it-IT" sz="1800" b="1" kern="1200" dirty="0">
              <a:solidFill>
                <a:schemeClr val="bg1"/>
              </a:solidFill>
            </a:rPr>
            <a:t> </a:t>
          </a:r>
          <a:r>
            <a:rPr lang="it-IT" sz="1800" b="1" kern="1200" dirty="0" err="1">
              <a:solidFill>
                <a:schemeClr val="bg1"/>
              </a:solidFill>
            </a:rPr>
            <a:t>enterprises</a:t>
          </a:r>
          <a:r>
            <a:rPr lang="it-IT" sz="1800" b="1" kern="1200" dirty="0">
              <a:solidFill>
                <a:schemeClr val="bg1"/>
              </a:solidFill>
            </a:rPr>
            <a:t> with a Party group</a:t>
          </a:r>
        </a:p>
      </dsp:txBody>
      <dsp:txXfrm rot="5400000">
        <a:off x="840123" y="859710"/>
        <a:ext cx="8494777" cy="2400109"/>
      </dsp:txXfrm>
    </dsp:sp>
    <dsp:sp modelId="{DD6A21C6-4A6F-4921-9463-294D6DC40D83}">
      <dsp:nvSpPr>
        <dsp:cNvPr id="0" name=""/>
        <dsp:cNvSpPr/>
      </dsp:nvSpPr>
      <dsp:spPr>
        <a:xfrm rot="5400000">
          <a:off x="6209883" y="-92594"/>
          <a:ext cx="2659841" cy="4347967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27000" rIns="76200" bIns="127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tx1"/>
              </a:solidFill>
            </a:rPr>
            <a:t>State </a:t>
          </a:r>
          <a:r>
            <a:rPr lang="it-IT" sz="2000" b="1" kern="1200" dirty="0" err="1">
              <a:solidFill>
                <a:schemeClr val="tx1"/>
              </a:solidFill>
            </a:rPr>
            <a:t>legal</a:t>
          </a:r>
          <a:r>
            <a:rPr lang="it-IT" sz="2000" b="1" kern="1200" dirty="0">
              <a:solidFill>
                <a:schemeClr val="tx1"/>
              </a:solidFill>
            </a:rPr>
            <a:t> system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b="1" kern="1200" dirty="0">
            <a:solidFill>
              <a:schemeClr val="tx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>
              <a:solidFill>
                <a:schemeClr val="tx1"/>
              </a:solidFill>
            </a:rPr>
            <a:t>Declaratory</a:t>
          </a:r>
          <a:r>
            <a:rPr lang="it-IT" sz="2000" b="1" kern="1200" dirty="0">
              <a:solidFill>
                <a:schemeClr val="tx1"/>
              </a:solidFill>
            </a:rPr>
            <a:t>, non-</a:t>
          </a:r>
          <a:r>
            <a:rPr lang="it-IT" sz="2000" b="1" kern="1200" dirty="0" err="1">
              <a:solidFill>
                <a:schemeClr val="tx1"/>
              </a:solidFill>
            </a:rPr>
            <a:t>binding</a:t>
          </a:r>
          <a:r>
            <a:rPr lang="it-IT" sz="2000" b="1" kern="1200" dirty="0">
              <a:solidFill>
                <a:schemeClr val="tx1"/>
              </a:solidFill>
            </a:rPr>
            <a:t> </a:t>
          </a:r>
          <a:r>
            <a:rPr lang="it-IT" sz="2000" b="1" kern="1200" dirty="0" err="1">
              <a:solidFill>
                <a:schemeClr val="tx1"/>
              </a:solidFill>
            </a:rPr>
            <a:t>provisions</a:t>
          </a:r>
          <a:endParaRPr lang="it-IT" sz="2000" b="1" kern="1200" dirty="0">
            <a:solidFill>
              <a:schemeClr val="tx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chemeClr val="tx1"/>
              </a:solidFill>
            </a:rPr>
            <a:t>(5, Company Law; 7, Partnership Enterprises Law)</a:t>
          </a:r>
        </a:p>
      </dsp:txBody>
      <dsp:txXfrm rot="-5400000">
        <a:off x="5365820" y="881335"/>
        <a:ext cx="4218101" cy="2400109"/>
      </dsp:txXfrm>
    </dsp:sp>
    <dsp:sp modelId="{33ED69D3-67F6-4031-91E3-7DF1ABD3EA0E}">
      <dsp:nvSpPr>
        <dsp:cNvPr id="0" name=""/>
        <dsp:cNvSpPr/>
      </dsp:nvSpPr>
      <dsp:spPr>
        <a:xfrm>
          <a:off x="4426052" y="-106011"/>
          <a:ext cx="1699253" cy="1699170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69BEC-C488-406B-85E2-2247C0D32CB0}">
      <dsp:nvSpPr>
        <dsp:cNvPr id="0" name=""/>
        <dsp:cNvSpPr/>
      </dsp:nvSpPr>
      <dsp:spPr>
        <a:xfrm rot="10800000">
          <a:off x="4516418" y="2544095"/>
          <a:ext cx="1699253" cy="1699170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B3AF4-CB1D-438A-A02D-1F3C24A9E05E}">
      <dsp:nvSpPr>
        <dsp:cNvPr id="0" name=""/>
        <dsp:cNvSpPr/>
      </dsp:nvSpPr>
      <dsp:spPr>
        <a:xfrm>
          <a:off x="0" y="146335"/>
          <a:ext cx="8649252" cy="664336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 dirty="0"/>
        </a:p>
      </dsp:txBody>
      <dsp:txXfrm>
        <a:off x="32430" y="178765"/>
        <a:ext cx="8584392" cy="599476"/>
      </dsp:txXfrm>
    </dsp:sp>
    <dsp:sp modelId="{7C2B29D5-39B8-4D52-9D18-8D35D2CAD322}">
      <dsp:nvSpPr>
        <dsp:cNvPr id="0" name=""/>
        <dsp:cNvSpPr/>
      </dsp:nvSpPr>
      <dsp:spPr>
        <a:xfrm>
          <a:off x="0" y="1182846"/>
          <a:ext cx="8649252" cy="1311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614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1600" kern="1200" dirty="0"/>
            <a:t>11, </a:t>
          </a:r>
          <a:r>
            <a:rPr lang="it-IT" sz="1600" kern="1200" dirty="0" err="1"/>
            <a:t>Preamble</a:t>
          </a:r>
          <a:r>
            <a:rPr lang="it-IT" sz="1600" kern="1200" dirty="0"/>
            <a:t>: </a:t>
          </a:r>
          <a:r>
            <a:rPr lang="en-US" sz="1600" kern="1200" dirty="0"/>
            <a:t>principal contradiction between the People’s </a:t>
          </a:r>
          <a:r>
            <a:rPr lang="en-US" sz="1600" kern="1200" dirty="0" err="1"/>
            <a:t>evergrowing</a:t>
          </a:r>
          <a:r>
            <a:rPr lang="en-US" sz="1600" kern="1200" dirty="0"/>
            <a:t> needs for a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1600" kern="1200" dirty="0">
              <a:solidFill>
                <a:srgbClr val="C00000"/>
              </a:solidFill>
            </a:rPr>
            <a:t>better life </a:t>
          </a:r>
          <a:r>
            <a:rPr lang="en-US" sz="1600" kern="1200" dirty="0"/>
            <a:t>and unbalanced and inadequate development. People-centered, innovative, coordinated, green, and open development that is for everyone.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1600" kern="1200" dirty="0"/>
            <a:t>20, </a:t>
          </a:r>
          <a:r>
            <a:rPr lang="it-IT" sz="1600" kern="1200" dirty="0" err="1"/>
            <a:t>Preamble</a:t>
          </a:r>
          <a:r>
            <a:rPr lang="it-IT" sz="1600" kern="1200" dirty="0"/>
            <a:t>: </a:t>
          </a:r>
          <a:r>
            <a:rPr lang="it-IT" sz="1600" kern="1200" dirty="0" err="1"/>
            <a:t>socialist</a:t>
          </a:r>
          <a:r>
            <a:rPr lang="it-IT" sz="1600" kern="1200" dirty="0"/>
            <a:t> </a:t>
          </a:r>
          <a:r>
            <a:rPr lang="it-IT" sz="1600" kern="1200" dirty="0" err="1"/>
            <a:t>ecological</a:t>
          </a:r>
          <a:r>
            <a:rPr lang="it-IT" sz="1600" kern="1200" dirty="0"/>
            <a:t> progress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it-IT" sz="1600" kern="1200" dirty="0"/>
        </a:p>
      </dsp:txBody>
      <dsp:txXfrm>
        <a:off x="0" y="1182846"/>
        <a:ext cx="8649252" cy="1311862"/>
      </dsp:txXfrm>
    </dsp:sp>
    <dsp:sp modelId="{731EC2A8-05F4-4C3A-9743-B71EFDA2879A}">
      <dsp:nvSpPr>
        <dsp:cNvPr id="0" name=""/>
        <dsp:cNvSpPr/>
      </dsp:nvSpPr>
      <dsp:spPr>
        <a:xfrm>
          <a:off x="0" y="2494709"/>
          <a:ext cx="8649252" cy="1216800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500" kern="1200"/>
        </a:p>
      </dsp:txBody>
      <dsp:txXfrm>
        <a:off x="59399" y="2554108"/>
        <a:ext cx="8530454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EBA87-D342-421A-B062-C573341D8F5E}">
      <dsp:nvSpPr>
        <dsp:cNvPr id="0" name=""/>
        <dsp:cNvSpPr/>
      </dsp:nvSpPr>
      <dsp:spPr>
        <a:xfrm>
          <a:off x="0" y="0"/>
          <a:ext cx="7984197" cy="671257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 err="1"/>
            <a:t>Publicity</a:t>
          </a:r>
          <a:endParaRPr lang="it-IT" sz="2800" b="1" kern="1200" dirty="0"/>
        </a:p>
      </dsp:txBody>
      <dsp:txXfrm>
        <a:off x="32768" y="32768"/>
        <a:ext cx="7918661" cy="605721"/>
      </dsp:txXfrm>
    </dsp:sp>
    <dsp:sp modelId="{CA845A3C-FF0A-43D0-903E-379E5518D827}">
      <dsp:nvSpPr>
        <dsp:cNvPr id="0" name=""/>
        <dsp:cNvSpPr/>
      </dsp:nvSpPr>
      <dsp:spPr>
        <a:xfrm>
          <a:off x="0" y="1004696"/>
          <a:ext cx="7984197" cy="245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/>
            <a:t>SASAC Report to the National </a:t>
          </a:r>
          <a:r>
            <a:rPr lang="it-IT" sz="2400" kern="1200" dirty="0" err="1"/>
            <a:t>People’s</a:t>
          </a:r>
          <a:r>
            <a:rPr lang="it-IT" sz="2400" kern="1200" dirty="0"/>
            <a:t> </a:t>
          </a:r>
          <a:r>
            <a:rPr lang="it-IT" sz="2400" kern="1200" dirty="0" err="1"/>
            <a:t>Congress</a:t>
          </a:r>
          <a:r>
            <a:rPr lang="it-IT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 err="1"/>
            <a:t>MNCs</a:t>
          </a:r>
          <a:r>
            <a:rPr lang="it-IT" sz="2400" kern="1200" dirty="0"/>
            <a:t> Report to Party </a:t>
          </a:r>
          <a:r>
            <a:rPr lang="it-IT" sz="2400" kern="1200" dirty="0" err="1"/>
            <a:t>Groups</a:t>
          </a:r>
          <a:r>
            <a:rPr lang="it-IT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 err="1"/>
            <a:t>MNCs</a:t>
          </a:r>
          <a:r>
            <a:rPr lang="it-IT" sz="2400" kern="1200" dirty="0"/>
            <a:t> Report to </a:t>
          </a:r>
          <a:r>
            <a:rPr lang="it-IT" sz="2400" kern="1200" dirty="0" err="1"/>
            <a:t>Inspection</a:t>
          </a:r>
          <a:r>
            <a:rPr lang="it-IT" sz="2400" kern="1200" dirty="0"/>
            <a:t> Tour </a:t>
          </a:r>
          <a:r>
            <a:rPr lang="it-IT" sz="2400" kern="1200" dirty="0" err="1"/>
            <a:t>Groups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 err="1"/>
            <a:t>MNCs</a:t>
          </a:r>
          <a:r>
            <a:rPr lang="it-IT" sz="2400" kern="1200" dirty="0"/>
            <a:t> </a:t>
          </a:r>
          <a:r>
            <a:rPr lang="it-IT" sz="2400" kern="1200" dirty="0" err="1"/>
            <a:t>Disclosure</a:t>
          </a:r>
          <a:r>
            <a:rPr lang="it-IT" sz="2400" kern="1200" dirty="0"/>
            <a:t> of Audits by </a:t>
          </a:r>
          <a:r>
            <a:rPr lang="it-IT" sz="2400" kern="1200" dirty="0" err="1"/>
            <a:t>Inspection</a:t>
          </a:r>
          <a:r>
            <a:rPr lang="it-IT" sz="2400" kern="1200" dirty="0"/>
            <a:t> Tour </a:t>
          </a:r>
          <a:r>
            <a:rPr lang="it-IT" sz="2400" kern="1200" dirty="0" err="1"/>
            <a:t>Groups</a:t>
          </a:r>
          <a:r>
            <a:rPr lang="it-IT" sz="2400" kern="1200" dirty="0"/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/>
            <a:t>National Enterprise Credit Information </a:t>
          </a:r>
          <a:r>
            <a:rPr lang="it-IT" sz="2400" kern="1200" dirty="0" err="1"/>
            <a:t>Publicity</a:t>
          </a:r>
          <a:r>
            <a:rPr lang="it-IT" sz="2400" kern="1200" dirty="0"/>
            <a:t> System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it-IT" sz="2400" kern="1200" dirty="0"/>
            <a:t>«</a:t>
          </a:r>
          <a:r>
            <a:rPr lang="it-IT" sz="2400" kern="1200" dirty="0" err="1"/>
            <a:t>Conventional</a:t>
          </a:r>
          <a:r>
            <a:rPr lang="it-IT" sz="2400" kern="1200" dirty="0"/>
            <a:t>» CSR Reports</a:t>
          </a:r>
        </a:p>
      </dsp:txBody>
      <dsp:txXfrm>
        <a:off x="0" y="1004696"/>
        <a:ext cx="7984197" cy="2450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EBA87-D342-421A-B062-C573341D8F5E}">
      <dsp:nvSpPr>
        <dsp:cNvPr id="0" name=""/>
        <dsp:cNvSpPr/>
      </dsp:nvSpPr>
      <dsp:spPr>
        <a:xfrm>
          <a:off x="0" y="0"/>
          <a:ext cx="7984197" cy="6694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b="1" kern="1200" dirty="0"/>
            <a:t>Ranking and Evaluation</a:t>
          </a:r>
        </a:p>
      </dsp:txBody>
      <dsp:txXfrm>
        <a:off x="32681" y="32681"/>
        <a:ext cx="7918835" cy="604113"/>
      </dsp:txXfrm>
    </dsp:sp>
    <dsp:sp modelId="{CA845A3C-FF0A-43D0-903E-379E5518D827}">
      <dsp:nvSpPr>
        <dsp:cNvPr id="0" name=""/>
        <dsp:cNvSpPr/>
      </dsp:nvSpPr>
      <dsp:spPr>
        <a:xfrm>
          <a:off x="0" y="906014"/>
          <a:ext cx="7984197" cy="3444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498" tIns="30480" rIns="170688" bIns="3048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it-IT" sz="2400" b="1" kern="1200" dirty="0"/>
            <a:t>Social</a:t>
          </a:r>
          <a:r>
            <a:rPr lang="it-IT" sz="2400" b="1" kern="1200" baseline="0" dirty="0"/>
            <a:t> </a:t>
          </a:r>
          <a:r>
            <a:rPr lang="it-IT" sz="2400" b="1" kern="1200" baseline="0" dirty="0" err="1"/>
            <a:t>Responsibility</a:t>
          </a:r>
          <a:r>
            <a:rPr lang="it-IT" sz="2400" b="1" kern="1200" baseline="0" dirty="0"/>
            <a:t> </a:t>
          </a:r>
          <a:r>
            <a:rPr lang="it-IT" sz="2400" b="1" kern="1200" baseline="0" dirty="0" err="1"/>
            <a:t>is</a:t>
          </a:r>
          <a:r>
            <a:rPr lang="it-IT" sz="2400" b="1" kern="1200" baseline="0" dirty="0"/>
            <a:t> an </a:t>
          </a:r>
          <a:r>
            <a:rPr lang="it-IT" sz="2400" b="1" kern="1200" baseline="0" dirty="0" err="1"/>
            <a:t>important</a:t>
          </a:r>
          <a:r>
            <a:rPr lang="it-IT" sz="2400" b="1" kern="1200" baseline="0" dirty="0"/>
            <a:t> component of the </a:t>
          </a:r>
          <a:r>
            <a:rPr lang="it-IT" sz="2400" b="1" kern="1200" baseline="0" dirty="0" err="1"/>
            <a:t>evaluation</a:t>
          </a:r>
          <a:r>
            <a:rPr lang="it-IT" sz="2400" b="1" kern="1200" baseline="0" dirty="0"/>
            <a:t> of «</a:t>
          </a:r>
          <a:r>
            <a:rPr lang="it-IT" sz="2400" b="1" kern="1200" baseline="0" dirty="0" err="1"/>
            <a:t>political</a:t>
          </a:r>
          <a:r>
            <a:rPr lang="it-IT" sz="2400" b="1" kern="1200" baseline="0" dirty="0"/>
            <a:t> </a:t>
          </a:r>
          <a:r>
            <a:rPr lang="it-IT" sz="2400" b="1" kern="1200" baseline="0" dirty="0" err="1"/>
            <a:t>quality</a:t>
          </a:r>
          <a:r>
            <a:rPr lang="it-IT" sz="2400" b="1" kern="1200" baseline="0" dirty="0"/>
            <a:t>»</a:t>
          </a:r>
          <a:endParaRPr lang="it-IT" sz="24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it-IT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/>
            <a:t>Evaluation and ranking </a:t>
          </a:r>
          <a:r>
            <a:rPr lang="it-IT" sz="2000" kern="1200" dirty="0" err="1"/>
            <a:t>mechanisms</a:t>
          </a:r>
          <a:r>
            <a:rPr lang="it-IT" sz="2000" kern="1200" dirty="0"/>
            <a:t> </a:t>
          </a:r>
          <a:r>
            <a:rPr lang="it-IT" sz="2000" kern="1200" dirty="0" err="1"/>
            <a:t>internal</a:t>
          </a:r>
          <a:r>
            <a:rPr lang="it-IT" sz="2000" kern="1200" dirty="0"/>
            <a:t> to the Party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/>
            <a:t>Use of </a:t>
          </a:r>
          <a:r>
            <a:rPr lang="it-IT" sz="2000" kern="1200" dirty="0" err="1"/>
            <a:t>domestic</a:t>
          </a:r>
          <a:r>
            <a:rPr lang="it-IT" sz="2000" kern="1200" dirty="0"/>
            <a:t> and </a:t>
          </a:r>
          <a:r>
            <a:rPr lang="it-IT" sz="2000" kern="1200" dirty="0" err="1"/>
            <a:t>transnational</a:t>
          </a:r>
          <a:r>
            <a:rPr lang="it-IT" sz="2000" kern="1200" dirty="0"/>
            <a:t> non-</a:t>
          </a:r>
          <a:r>
            <a:rPr lang="it-IT" sz="2000" kern="1200" dirty="0" err="1"/>
            <a:t>binding</a:t>
          </a:r>
          <a:r>
            <a:rPr lang="it-IT" sz="2000" kern="1200" dirty="0"/>
            <a:t> </a:t>
          </a:r>
          <a:r>
            <a:rPr lang="it-IT" sz="2000" kern="1200" dirty="0" err="1"/>
            <a:t>guidelines</a:t>
          </a:r>
          <a:r>
            <a:rPr lang="it-IT" sz="2000" kern="1200" dirty="0"/>
            <a:t> on social </a:t>
          </a:r>
          <a:r>
            <a:rPr lang="it-IT" sz="2000" kern="1200" dirty="0" err="1"/>
            <a:t>responsibility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/>
            <a:t>Use of </a:t>
          </a:r>
          <a:r>
            <a:rPr lang="it-IT" sz="2000" kern="1200" dirty="0" err="1"/>
            <a:t>domestic</a:t>
          </a:r>
          <a:r>
            <a:rPr lang="it-IT" sz="2000" kern="1200" dirty="0"/>
            <a:t> </a:t>
          </a:r>
          <a:r>
            <a:rPr lang="it-IT" sz="2000" kern="1200" dirty="0" err="1"/>
            <a:t>standards</a:t>
          </a:r>
          <a:r>
            <a:rPr lang="it-IT" sz="2000" kern="1200" dirty="0"/>
            <a:t> on CSR, </a:t>
          </a:r>
          <a:r>
            <a:rPr lang="it-IT" sz="2000" kern="1200" dirty="0" err="1"/>
            <a:t>safety</a:t>
          </a:r>
          <a:r>
            <a:rPr lang="it-IT" sz="2000" kern="1200" dirty="0"/>
            <a:t>, social credit, etc.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/>
            <a:t>Evaluation and ranking </a:t>
          </a:r>
          <a:r>
            <a:rPr lang="it-IT" sz="2000" kern="1200" dirty="0" err="1"/>
            <a:t>mechanisms</a:t>
          </a:r>
          <a:r>
            <a:rPr lang="it-IT" sz="2000" kern="1200" dirty="0"/>
            <a:t> </a:t>
          </a:r>
          <a:r>
            <a:rPr lang="it-IT" sz="2000" kern="1200" dirty="0" err="1"/>
            <a:t>targeted</a:t>
          </a:r>
          <a:r>
            <a:rPr lang="it-IT" sz="2000" kern="1200" dirty="0"/>
            <a:t> to State-</a:t>
          </a:r>
          <a:r>
            <a:rPr lang="it-IT" sz="2000" kern="1200" dirty="0" err="1"/>
            <a:t>owned</a:t>
          </a:r>
          <a:r>
            <a:rPr lang="it-IT" sz="2000" kern="1200" dirty="0"/>
            <a:t> </a:t>
          </a:r>
          <a:r>
            <a:rPr lang="it-IT" sz="2000" kern="1200" dirty="0" err="1"/>
            <a:t>MNCs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 err="1"/>
            <a:t>Computation</a:t>
          </a:r>
          <a:r>
            <a:rPr lang="it-IT" sz="2000" kern="1200" dirty="0"/>
            <a:t> of ‘social credit </a:t>
          </a:r>
          <a:r>
            <a:rPr lang="it-IT" sz="2000" kern="1200" dirty="0" err="1"/>
            <a:t>scores</a:t>
          </a:r>
          <a:r>
            <a:rPr lang="it-IT" sz="2000" kern="1200" dirty="0"/>
            <a:t>’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000" kern="1200" dirty="0" err="1"/>
            <a:t>Blacklisting</a:t>
          </a:r>
          <a:r>
            <a:rPr lang="it-IT" sz="2000" kern="1200" dirty="0"/>
            <a:t> of non </a:t>
          </a:r>
          <a:r>
            <a:rPr lang="it-IT" sz="2000" kern="1200" dirty="0" err="1"/>
            <a:t>compliant</a:t>
          </a:r>
          <a:r>
            <a:rPr lang="it-IT" sz="2000" kern="1200" dirty="0"/>
            <a:t> </a:t>
          </a:r>
          <a:r>
            <a:rPr lang="it-IT" sz="2000" kern="1200" dirty="0" err="1"/>
            <a:t>enterprises</a:t>
          </a:r>
          <a:endParaRPr lang="it-IT" sz="2000" kern="1200" dirty="0"/>
        </a:p>
      </dsp:txBody>
      <dsp:txXfrm>
        <a:off x="0" y="906014"/>
        <a:ext cx="7984197" cy="3444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AFDFD-9A73-4228-8724-081C5920F8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618497-0839-47A7-B164-7FDED371F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04B5C2-70A4-4883-BB52-16FF3902E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0DE24D-4A4E-4139-8D10-97C96BA17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88FC42-222C-429A-AB1F-41A7592C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90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CFA21-E6E5-4A36-9988-9A3B5AAC8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87BB829-B68F-498D-BC49-52EF8FE3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7FFA03-5396-4519-A892-1B81052F1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2C9BF3-17D2-4615-A3E8-4480FE09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BFB131-B288-49BB-BCAC-55FC3C67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45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1BF008D-203F-4689-B5FD-383164666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6C5C1F-DF19-42B6-A05A-AA4546F25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5A90FF-B526-40BE-8781-2172A57FE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38C70F-6D4C-4BBE-8C19-23CF1086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A0F467-73B4-4422-A4F6-ED2C0459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70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73BF37-B8FB-415A-9F4C-3EDE9A79D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08FF9A-85E9-43C9-8002-651A64FD2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7AFE53-74BA-4B04-9825-A9D066CA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988D24-84B9-4ECA-967B-D45262F50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8A1E59-25A2-4D9D-8C1C-977C52C6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41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D34140-0DA9-444B-AB5F-48B038C5E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C8D9F9-83D0-4D8C-B3A8-2C08472D4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303286-B8B8-4A6A-AB54-6DE613DF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AB2683-C20D-4AD0-A5BA-64D6BC3BA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6427AE-C7A9-4A2F-A4F4-6CE1B7E3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96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5E748F-A26E-4AF5-8603-AED5C39C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A7F8E3-6A23-4AC3-B7FA-95697E3B5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2BAF2F4-711D-41E5-8D72-DA7749271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5976FF-8BA9-4FCA-B181-F6F16154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987AE7-5B63-4CAA-A5FB-58A9ACD70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9F9FBF-E5E3-414F-AD1F-1A2FD3A4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09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B07F8E-AC28-45EB-BACA-5BE9543C4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C6C25D-96A9-47B6-857A-30A6B91CD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C3F46F-872F-458C-95C4-6EE398FA7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3383455-27CF-48C5-AD4C-44EB4824D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7DB618D-9600-4F7D-9132-0E35EFC4E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FDE90A-B4ED-4D5B-9FA9-965CEB01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364C82B-CA64-4CCF-91A4-C06B5390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40EF0A-9B1F-4B69-A687-A2ED008C8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0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A45C1D-D869-486B-8E29-6E52209E8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F8CD5D7-17B0-4711-83FE-DA30ED4D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AAEEFA-C9B9-4193-8F84-3A6EAC98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22C9DB-A293-4280-BAE7-B2A311BB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13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CBAE123-D7AB-4EE1-BADE-D7A4CC60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BAFF95-B2AF-4CA9-AAE2-AB49AE4E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1F61EC5-750B-4007-B593-94795A0F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26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982ABB-71FC-4D7C-8C4B-78C5C317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EA2E19-FEF8-4A6B-A735-16EC18233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E323BF-B58F-40F6-A6AD-0BE8B9EE6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6391DB-3931-4748-8068-5770DD07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82586B-9BA5-4FE4-B22D-905252A0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5404C4-A68B-4F87-8328-8EEB7753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14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04E7A7-68E5-4F37-BE38-07DF5E237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EDA1EDB-545F-49D9-AD14-C8BFBFA36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252346-3876-4C3D-8BBA-A66D379A8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F5E89-0D7E-41AB-8B76-F185B7D4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FED5AAC-C5DD-4BA8-9369-A3BC0BDD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344669-BBFB-4A1D-970C-1A8F20D7F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75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B1A2E3-B0CB-40B5-94D9-B3AEDE7DF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46C444-F92D-4B6D-B23D-380269D30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698F2A-C087-4AF5-BC7B-F5279E39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2E469-91DD-40C3-A3B7-ABB6812EEE98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8CC274-3BDA-4FE4-9EF7-5C737D6CC1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B12581-C6E2-4525-A358-C95538019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B3398-B158-4FC8-9A13-4D26A69DF91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60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B814EFCF-72E9-4C77-B9E6-14031D4E0B75}"/>
              </a:ext>
            </a:extLst>
          </p:cNvPr>
          <p:cNvSpPr/>
          <p:nvPr/>
        </p:nvSpPr>
        <p:spPr>
          <a:xfrm>
            <a:off x="371061" y="384312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400" dirty="0"/>
              <a:t>The </a:t>
            </a:r>
            <a:r>
              <a:rPr lang="it-IT" sz="4400" dirty="0" err="1"/>
              <a:t>Role</a:t>
            </a:r>
            <a:r>
              <a:rPr lang="it-IT" sz="4400" dirty="0"/>
              <a:t> of </a:t>
            </a:r>
            <a:r>
              <a:rPr lang="it-IT" sz="4400" dirty="0" err="1"/>
              <a:t>Groups</a:t>
            </a:r>
            <a:r>
              <a:rPr lang="it-IT" sz="4400" dirty="0"/>
              <a:t> of the </a:t>
            </a:r>
            <a:r>
              <a:rPr lang="it-IT" sz="4400" dirty="0" err="1"/>
              <a:t>Communist</a:t>
            </a:r>
            <a:r>
              <a:rPr lang="it-IT" sz="4400" dirty="0"/>
              <a:t> Party of China in </a:t>
            </a:r>
            <a:r>
              <a:rPr lang="it-IT" sz="4400" dirty="0" err="1"/>
              <a:t>MNCs</a:t>
            </a:r>
            <a:r>
              <a:rPr lang="it-IT" sz="4400" dirty="0"/>
              <a:t>’ Social </a:t>
            </a:r>
            <a:r>
              <a:rPr lang="it-IT" sz="4400" dirty="0" err="1"/>
              <a:t>Responsibility</a:t>
            </a:r>
            <a:endParaRPr lang="it-IT" sz="4400" dirty="0"/>
          </a:p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C3F2C7-00BA-4AA1-8755-EFF1210F82D5}"/>
              </a:ext>
            </a:extLst>
          </p:cNvPr>
          <p:cNvSpPr txBox="1"/>
          <p:nvPr/>
        </p:nvSpPr>
        <p:spPr>
          <a:xfrm>
            <a:off x="2146852" y="3697357"/>
            <a:ext cx="81103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/>
              <a:t>Regulation</a:t>
            </a:r>
            <a:r>
              <a:rPr lang="it-IT" sz="2800" dirty="0"/>
              <a:t> with </a:t>
            </a:r>
            <a:r>
              <a:rPr lang="it-IT" sz="2800" dirty="0" err="1"/>
              <a:t>Socialist</a:t>
            </a:r>
            <a:r>
              <a:rPr lang="it-IT" sz="2800" dirty="0"/>
              <a:t> </a:t>
            </a:r>
            <a:r>
              <a:rPr lang="it-IT" sz="2800" dirty="0" err="1"/>
              <a:t>Characteristics</a:t>
            </a:r>
            <a:r>
              <a:rPr lang="it-IT" sz="2800" dirty="0"/>
              <a:t> in the New Era</a:t>
            </a: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89FF18B-BAC7-45EB-AEEF-0A13CE2CF9A9}"/>
              </a:ext>
            </a:extLst>
          </p:cNvPr>
          <p:cNvSpPr txBox="1"/>
          <p:nvPr/>
        </p:nvSpPr>
        <p:spPr>
          <a:xfrm>
            <a:off x="1815548" y="4321746"/>
            <a:ext cx="84416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Flora Sapio</a:t>
            </a:r>
          </a:p>
          <a:p>
            <a:pPr algn="ctr"/>
            <a:endParaRPr lang="it-IT" sz="2800" dirty="0"/>
          </a:p>
          <a:p>
            <a:pPr algn="ctr"/>
            <a:r>
              <a:rPr lang="it-IT" sz="1600" dirty="0" err="1"/>
              <a:t>Paper</a:t>
            </a:r>
            <a:r>
              <a:rPr lang="it-IT" sz="1600" dirty="0"/>
              <a:t> </a:t>
            </a:r>
            <a:r>
              <a:rPr lang="it-IT" sz="1600" dirty="0" err="1"/>
              <a:t>prepared</a:t>
            </a:r>
            <a:r>
              <a:rPr lang="it-IT" sz="1600" dirty="0"/>
              <a:t> for the Conference «</a:t>
            </a:r>
            <a:r>
              <a:rPr lang="it-IT" sz="1600" dirty="0" err="1"/>
              <a:t>Rule</a:t>
            </a:r>
            <a:r>
              <a:rPr lang="it-IT" sz="1600" dirty="0"/>
              <a:t> of Law and </a:t>
            </a:r>
            <a:r>
              <a:rPr lang="it-IT" sz="1600" dirty="0" err="1"/>
              <a:t>Governance</a:t>
            </a:r>
            <a:r>
              <a:rPr lang="it-IT" sz="1600" dirty="0"/>
              <a:t> in China </a:t>
            </a:r>
            <a:r>
              <a:rPr lang="it-IT" sz="1600" dirty="0" err="1"/>
              <a:t>at</a:t>
            </a:r>
            <a:r>
              <a:rPr lang="it-IT" sz="1600" dirty="0"/>
              <a:t> Home and </a:t>
            </a:r>
            <a:r>
              <a:rPr lang="it-IT" sz="1600" dirty="0" err="1"/>
              <a:t>Abroad</a:t>
            </a:r>
            <a:r>
              <a:rPr lang="it-IT" sz="1600" dirty="0"/>
              <a:t>», </a:t>
            </a:r>
          </a:p>
          <a:p>
            <a:pPr algn="ctr"/>
            <a:r>
              <a:rPr lang="it-IT" dirty="0"/>
              <a:t>Pennsylvania State </a:t>
            </a:r>
            <a:r>
              <a:rPr lang="it-IT" dirty="0" err="1"/>
              <a:t>University</a:t>
            </a:r>
            <a:endParaRPr lang="it-IT" dirty="0"/>
          </a:p>
          <a:p>
            <a:pPr algn="ctr"/>
            <a:r>
              <a:rPr lang="it-IT" dirty="0"/>
              <a:t>March 15, 2018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019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/>
              <a:t>Mechanisms</a:t>
            </a:r>
            <a:r>
              <a:rPr lang="it-IT" sz="3200" b="1" dirty="0"/>
              <a:t> of CSR  in the «New Era»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7BDABF91-1ED0-447F-ACF3-32ED7A4CF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5773077"/>
              </p:ext>
            </p:extLst>
          </p:nvPr>
        </p:nvGraphicFramePr>
        <p:xfrm>
          <a:off x="1989797" y="1617784"/>
          <a:ext cx="7984197" cy="4211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6567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/>
              <a:t>Mechanisms</a:t>
            </a:r>
            <a:r>
              <a:rPr lang="it-IT" sz="3200" b="1" dirty="0"/>
              <a:t> of CSR  in the «New Era»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7BDABF91-1ED0-447F-ACF3-32ED7A4CFA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826014"/>
              </p:ext>
            </p:extLst>
          </p:nvPr>
        </p:nvGraphicFramePr>
        <p:xfrm>
          <a:off x="2103899" y="1500630"/>
          <a:ext cx="7984197" cy="4350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5459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47869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349275" y="757030"/>
            <a:ext cx="9223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/>
              <a:t>Opportunities</a:t>
            </a:r>
            <a:r>
              <a:rPr lang="it-IT" sz="3200" b="1" dirty="0"/>
              <a:t> and </a:t>
            </a:r>
            <a:r>
              <a:rPr lang="it-IT" sz="3200" b="1" dirty="0" err="1"/>
              <a:t>Challenges</a:t>
            </a:r>
            <a:r>
              <a:rPr lang="it-IT" sz="3200" b="1" dirty="0"/>
              <a:t> of 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in the «New Era»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5782DF-378F-451D-B9BF-E2C7050728D3}"/>
              </a:ext>
            </a:extLst>
          </p:cNvPr>
          <p:cNvSpPr txBox="1"/>
          <p:nvPr/>
        </p:nvSpPr>
        <p:spPr>
          <a:xfrm>
            <a:off x="1349275" y="2243409"/>
            <a:ext cx="956725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err="1"/>
              <a:t>Opportunities</a:t>
            </a:r>
            <a:endParaRPr lang="it-IT" sz="2800" b="1" dirty="0"/>
          </a:p>
          <a:p>
            <a:endParaRPr lang="it-IT" sz="2000" b="1" dirty="0"/>
          </a:p>
          <a:p>
            <a:r>
              <a:rPr lang="it-IT" sz="2000" b="1" dirty="0"/>
              <a:t># 1. </a:t>
            </a:r>
            <a:r>
              <a:rPr lang="it-IT" sz="2000" dirty="0" err="1"/>
              <a:t>Consistent</a:t>
            </a:r>
            <a:r>
              <a:rPr lang="it-IT" sz="2000" dirty="0"/>
              <a:t> with global </a:t>
            </a:r>
            <a:r>
              <a:rPr lang="it-IT" sz="2000" dirty="0" err="1"/>
              <a:t>approaches</a:t>
            </a:r>
            <a:r>
              <a:rPr lang="it-IT" sz="2000" dirty="0"/>
              <a:t> to social </a:t>
            </a:r>
            <a:r>
              <a:rPr lang="it-IT" sz="2000" dirty="0" err="1"/>
              <a:t>responsibility</a:t>
            </a:r>
            <a:r>
              <a:rPr lang="it-IT" sz="2000" dirty="0"/>
              <a:t>. </a:t>
            </a:r>
            <a:r>
              <a:rPr lang="it-IT" sz="2000" b="1" dirty="0"/>
              <a:t>Party </a:t>
            </a:r>
            <a:r>
              <a:rPr lang="it-IT" sz="2000" b="1" dirty="0" err="1"/>
              <a:t>membership</a:t>
            </a:r>
            <a:r>
              <a:rPr lang="it-IT" sz="2000" b="1" dirty="0"/>
              <a:t> </a:t>
            </a:r>
            <a:r>
              <a:rPr lang="it-IT" sz="2000" b="1" dirty="0" err="1"/>
              <a:t>creates</a:t>
            </a:r>
            <a:r>
              <a:rPr lang="it-IT" sz="2000" b="1" dirty="0"/>
              <a:t> </a:t>
            </a:r>
            <a:r>
              <a:rPr lang="it-IT" sz="2000" b="1" dirty="0" err="1"/>
              <a:t>binding</a:t>
            </a:r>
            <a:r>
              <a:rPr lang="it-IT" sz="2000" b="1" dirty="0"/>
              <a:t> </a:t>
            </a:r>
            <a:r>
              <a:rPr lang="it-IT" sz="2000" b="1" dirty="0" err="1"/>
              <a:t>obligations</a:t>
            </a:r>
            <a:r>
              <a:rPr lang="it-IT" sz="2000" b="1" dirty="0"/>
              <a:t> </a:t>
            </a:r>
            <a:r>
              <a:rPr lang="it-IT" sz="2000" b="1" dirty="0" err="1"/>
              <a:t>but</a:t>
            </a:r>
            <a:r>
              <a:rPr lang="it-IT" sz="2000" b="1" dirty="0"/>
              <a:t> the </a:t>
            </a:r>
            <a:r>
              <a:rPr lang="it-IT" sz="2000" b="1" dirty="0" err="1"/>
              <a:t>decision</a:t>
            </a:r>
            <a:r>
              <a:rPr lang="it-IT" sz="2000" b="1" dirty="0"/>
              <a:t> to join the CPC </a:t>
            </a:r>
            <a:r>
              <a:rPr lang="it-IT" sz="2000" b="1" dirty="0" err="1"/>
              <a:t>is</a:t>
            </a:r>
            <a:r>
              <a:rPr lang="it-IT" sz="2000" b="1" dirty="0"/>
              <a:t> </a:t>
            </a:r>
            <a:r>
              <a:rPr lang="it-IT" sz="2000" b="1" dirty="0" err="1"/>
              <a:t>entirely</a:t>
            </a:r>
            <a:r>
              <a:rPr lang="it-IT" sz="2000" b="1" dirty="0"/>
              <a:t> </a:t>
            </a:r>
            <a:r>
              <a:rPr lang="it-IT" sz="2000" b="1" dirty="0" err="1"/>
              <a:t>voluntary</a:t>
            </a:r>
            <a:r>
              <a:rPr lang="it-IT" sz="2000" b="1" dirty="0"/>
              <a:t>.</a:t>
            </a:r>
          </a:p>
          <a:p>
            <a:endParaRPr lang="it-IT" sz="2000" dirty="0"/>
          </a:p>
          <a:p>
            <a:r>
              <a:rPr lang="it-IT" sz="2000" b="1" dirty="0"/>
              <a:t># 2. </a:t>
            </a:r>
            <a:r>
              <a:rPr lang="it-IT" sz="2000" dirty="0" err="1"/>
              <a:t>Premised</a:t>
            </a:r>
            <a:r>
              <a:rPr lang="it-IT" sz="2000" dirty="0"/>
              <a:t> on multi-stakeholder </a:t>
            </a:r>
            <a:r>
              <a:rPr lang="it-IT" sz="2000" dirty="0" err="1"/>
              <a:t>approaches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</a:t>
            </a:r>
            <a:r>
              <a:rPr lang="it-IT" sz="2000" dirty="0" err="1"/>
              <a:t>actors</a:t>
            </a:r>
            <a:r>
              <a:rPr lang="it-IT" sz="2000" dirty="0"/>
              <a:t>’ </a:t>
            </a:r>
            <a:r>
              <a:rPr lang="it-IT" sz="2000" dirty="0" err="1"/>
              <a:t>diversity</a:t>
            </a:r>
            <a:r>
              <a:rPr lang="it-IT" sz="2000" dirty="0"/>
              <a:t> and </a:t>
            </a:r>
            <a:r>
              <a:rPr lang="it-IT" sz="2000" dirty="0" err="1"/>
              <a:t>inclusion</a:t>
            </a:r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# 3. </a:t>
            </a:r>
            <a:r>
              <a:rPr lang="it-IT" sz="2000" dirty="0"/>
              <a:t>Use of non-state </a:t>
            </a:r>
            <a:r>
              <a:rPr lang="it-IT" sz="2000" dirty="0" err="1"/>
              <a:t>based</a:t>
            </a:r>
            <a:r>
              <a:rPr lang="it-IT" sz="2000" dirty="0"/>
              <a:t>, state </a:t>
            </a:r>
            <a:r>
              <a:rPr lang="it-IT" sz="2000" dirty="0" err="1"/>
              <a:t>based</a:t>
            </a:r>
            <a:r>
              <a:rPr lang="it-IT" sz="2000" dirty="0"/>
              <a:t>, </a:t>
            </a:r>
            <a:r>
              <a:rPr lang="it-IT" sz="2000" dirty="0" err="1"/>
              <a:t>societal</a:t>
            </a:r>
            <a:r>
              <a:rPr lang="it-IT" sz="2000" dirty="0"/>
              <a:t>, </a:t>
            </a:r>
            <a:r>
              <a:rPr lang="it-IT" sz="2000" dirty="0" err="1"/>
              <a:t>judicial</a:t>
            </a:r>
            <a:r>
              <a:rPr lang="it-IT" sz="2000" dirty="0"/>
              <a:t> and non-</a:t>
            </a:r>
            <a:r>
              <a:rPr lang="it-IT" sz="2000" dirty="0" err="1"/>
              <a:t>judicial</a:t>
            </a:r>
            <a:r>
              <a:rPr lang="it-IT" sz="2000" dirty="0"/>
              <a:t> </a:t>
            </a:r>
            <a:r>
              <a:rPr lang="it-IT" sz="2000" dirty="0" err="1"/>
              <a:t>mechanisms</a:t>
            </a:r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#4. </a:t>
            </a:r>
            <a:r>
              <a:rPr lang="it-IT" sz="2000" dirty="0" err="1"/>
              <a:t>Leverage</a:t>
            </a:r>
            <a:r>
              <a:rPr lang="it-IT" sz="2000" dirty="0"/>
              <a:t> </a:t>
            </a:r>
            <a:r>
              <a:rPr lang="it-IT" sz="2000" dirty="0" err="1"/>
              <a:t>not</a:t>
            </a:r>
            <a:r>
              <a:rPr lang="it-IT" sz="2000" dirty="0"/>
              <a:t> </a:t>
            </a:r>
            <a:r>
              <a:rPr lang="it-IT" sz="2000" dirty="0" err="1"/>
              <a:t>only</a:t>
            </a:r>
            <a:r>
              <a:rPr lang="it-IT" sz="2000" dirty="0"/>
              <a:t> by </a:t>
            </a:r>
            <a:r>
              <a:rPr lang="it-IT" sz="2000" dirty="0" err="1"/>
              <a:t>apex</a:t>
            </a:r>
            <a:r>
              <a:rPr lang="it-IT" sz="2000" dirty="0"/>
              <a:t> </a:t>
            </a:r>
            <a:r>
              <a:rPr lang="it-IT" sz="2000" dirty="0" err="1"/>
              <a:t>enterprises</a:t>
            </a:r>
            <a:r>
              <a:rPr lang="it-IT" sz="2000" dirty="0"/>
              <a:t> </a:t>
            </a:r>
            <a:r>
              <a:rPr lang="it-IT" sz="2000" dirty="0" err="1"/>
              <a:t>but</a:t>
            </a:r>
            <a:r>
              <a:rPr lang="it-IT" sz="2000" dirty="0"/>
              <a:t> by Party </a:t>
            </a:r>
            <a:r>
              <a:rPr lang="it-IT" sz="2000" dirty="0" err="1"/>
              <a:t>institutions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 </a:t>
            </a:r>
            <a:r>
              <a:rPr lang="it-IT" sz="2000" dirty="0" err="1"/>
              <a:t>well</a:t>
            </a:r>
            <a:endParaRPr lang="it-IT" sz="2000" dirty="0"/>
          </a:p>
          <a:p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862436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47869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349275" y="757030"/>
            <a:ext cx="92235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/>
              <a:t>Opportunities</a:t>
            </a:r>
            <a:r>
              <a:rPr lang="it-IT" sz="3200" b="1" dirty="0"/>
              <a:t> and </a:t>
            </a:r>
            <a:r>
              <a:rPr lang="it-IT" sz="3200" b="1" dirty="0" err="1"/>
              <a:t>Challenges</a:t>
            </a:r>
            <a:r>
              <a:rPr lang="it-IT" sz="3200" b="1" dirty="0"/>
              <a:t> of 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in the «New Era»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5782DF-378F-451D-B9BF-E2C7050728D3}"/>
              </a:ext>
            </a:extLst>
          </p:cNvPr>
          <p:cNvSpPr txBox="1"/>
          <p:nvPr/>
        </p:nvSpPr>
        <p:spPr>
          <a:xfrm>
            <a:off x="1349275" y="2243409"/>
            <a:ext cx="956725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err="1"/>
              <a:t>Challenges</a:t>
            </a:r>
            <a:endParaRPr lang="it-IT" sz="2800" b="1" dirty="0"/>
          </a:p>
          <a:p>
            <a:endParaRPr lang="it-IT" sz="2000" b="1" dirty="0"/>
          </a:p>
          <a:p>
            <a:r>
              <a:rPr lang="it-IT" sz="2000" b="1" dirty="0"/>
              <a:t># 1. </a:t>
            </a:r>
            <a:r>
              <a:rPr lang="it-IT" sz="2000" dirty="0" err="1"/>
              <a:t>Difficulty</a:t>
            </a:r>
            <a:r>
              <a:rPr lang="it-IT" sz="2000" dirty="0"/>
              <a:t> in </a:t>
            </a:r>
            <a:r>
              <a:rPr lang="it-IT" sz="2000" dirty="0" err="1"/>
              <a:t>conducting</a:t>
            </a:r>
            <a:r>
              <a:rPr lang="it-IT" sz="2000" dirty="0"/>
              <a:t> audits </a:t>
            </a:r>
            <a:r>
              <a:rPr lang="it-IT" sz="2000" dirty="0" err="1"/>
              <a:t>beyond</a:t>
            </a:r>
            <a:r>
              <a:rPr lang="it-IT" sz="2000" dirty="0"/>
              <a:t> </a:t>
            </a:r>
            <a:r>
              <a:rPr lang="it-IT" sz="2000" dirty="0" err="1"/>
              <a:t>third-tier</a:t>
            </a:r>
            <a:r>
              <a:rPr lang="it-IT" sz="2000" dirty="0"/>
              <a:t> </a:t>
            </a:r>
            <a:r>
              <a:rPr lang="it-IT" sz="2000" dirty="0" err="1"/>
              <a:t>subsidiaries</a:t>
            </a:r>
            <a:endParaRPr lang="it-IT" sz="2000" b="1" dirty="0"/>
          </a:p>
          <a:p>
            <a:endParaRPr lang="it-IT" sz="2000" dirty="0"/>
          </a:p>
          <a:p>
            <a:r>
              <a:rPr lang="it-IT" sz="2000" b="1" dirty="0"/>
              <a:t># 2. </a:t>
            </a:r>
            <a:r>
              <a:rPr lang="it-IT" sz="2000" dirty="0" err="1"/>
              <a:t>All</a:t>
            </a:r>
            <a:r>
              <a:rPr lang="it-IT" sz="2000" dirty="0"/>
              <a:t> monitoring, </a:t>
            </a:r>
            <a:r>
              <a:rPr lang="it-IT" sz="2000" dirty="0" err="1"/>
              <a:t>assessment</a:t>
            </a:r>
            <a:r>
              <a:rPr lang="it-IT" sz="2000" dirty="0"/>
              <a:t>, audit and </a:t>
            </a:r>
            <a:r>
              <a:rPr lang="it-IT" sz="2000" dirty="0" err="1"/>
              <a:t>compliance</a:t>
            </a:r>
            <a:r>
              <a:rPr lang="it-IT" sz="2000" dirty="0"/>
              <a:t> systems are </a:t>
            </a:r>
            <a:r>
              <a:rPr lang="it-IT" sz="2000" dirty="0" err="1"/>
              <a:t>limited</a:t>
            </a:r>
            <a:r>
              <a:rPr lang="it-IT" sz="2000" dirty="0"/>
              <a:t> to the </a:t>
            </a:r>
            <a:r>
              <a:rPr lang="it-IT" sz="2000" dirty="0" err="1"/>
              <a:t>territory</a:t>
            </a:r>
            <a:r>
              <a:rPr lang="it-IT" sz="2000" dirty="0"/>
              <a:t> of the PRC</a:t>
            </a:r>
          </a:p>
          <a:p>
            <a:endParaRPr lang="it-IT" sz="2000" dirty="0"/>
          </a:p>
          <a:p>
            <a:r>
              <a:rPr lang="it-IT" sz="2000" b="1" dirty="0"/>
              <a:t># 3. </a:t>
            </a:r>
            <a:r>
              <a:rPr lang="it-IT" sz="2000" dirty="0"/>
              <a:t>Corporate social </a:t>
            </a:r>
            <a:r>
              <a:rPr lang="it-IT" sz="2000" dirty="0" err="1"/>
              <a:t>responsibility</a:t>
            </a:r>
            <a:r>
              <a:rPr lang="it-IT" sz="2000" dirty="0"/>
              <a:t> </a:t>
            </a:r>
            <a:r>
              <a:rPr lang="it-IT" sz="2000" dirty="0" err="1"/>
              <a:t>mechanisms</a:t>
            </a:r>
            <a:r>
              <a:rPr lang="it-IT" sz="2000" dirty="0"/>
              <a:t> </a:t>
            </a:r>
            <a:r>
              <a:rPr lang="it-IT" sz="2000" dirty="0" err="1"/>
              <a:t>based</a:t>
            </a:r>
            <a:r>
              <a:rPr lang="it-IT" sz="2000" dirty="0"/>
              <a:t> on non-state </a:t>
            </a:r>
            <a:r>
              <a:rPr lang="it-IT" sz="2000" dirty="0" err="1"/>
              <a:t>institutions</a:t>
            </a:r>
            <a:r>
              <a:rPr lang="it-IT" sz="2000" dirty="0"/>
              <a:t> are </a:t>
            </a:r>
            <a:r>
              <a:rPr lang="it-IT" sz="2000" dirty="0" err="1"/>
              <a:t>misunderstood</a:t>
            </a:r>
            <a:r>
              <a:rPr lang="it-IT" sz="2000" dirty="0"/>
              <a:t> and </a:t>
            </a:r>
            <a:r>
              <a:rPr lang="it-IT" sz="2000" dirty="0" err="1"/>
              <a:t>misrepresented</a:t>
            </a:r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#4.  </a:t>
            </a:r>
            <a:r>
              <a:rPr lang="it-IT" sz="2000" dirty="0" err="1"/>
              <a:t>Partial</a:t>
            </a:r>
            <a:r>
              <a:rPr lang="it-IT" sz="2000" dirty="0"/>
              <a:t> </a:t>
            </a:r>
            <a:r>
              <a:rPr lang="it-IT" sz="2000" dirty="0" err="1"/>
              <a:t>coverage</a:t>
            </a:r>
            <a:r>
              <a:rPr lang="it-IT" sz="2000" dirty="0"/>
              <a:t> of Party-</a:t>
            </a:r>
            <a:r>
              <a:rPr lang="it-IT" sz="2000" dirty="0" err="1"/>
              <a:t>based</a:t>
            </a:r>
            <a:r>
              <a:rPr lang="it-IT" sz="2000" dirty="0"/>
              <a:t> CSR </a:t>
            </a:r>
            <a:r>
              <a:rPr lang="it-IT" sz="2000"/>
              <a:t>mechanisms </a:t>
            </a:r>
            <a:endParaRPr lang="it-IT" sz="2000" dirty="0"/>
          </a:p>
          <a:p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929881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79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47869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653132" y="608152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CSR With </a:t>
            </a:r>
            <a:r>
              <a:rPr lang="it-IT" sz="3200" b="1" dirty="0" err="1"/>
              <a:t>Socialist</a:t>
            </a:r>
            <a:r>
              <a:rPr lang="it-IT" sz="3200" b="1" dirty="0"/>
              <a:t> </a:t>
            </a:r>
            <a:r>
              <a:rPr lang="it-IT" sz="3200" b="1" dirty="0" err="1"/>
              <a:t>Charactericts</a:t>
            </a:r>
            <a:r>
              <a:rPr lang="it-IT" sz="3200" b="1" dirty="0"/>
              <a:t> in the New Era</a:t>
            </a:r>
          </a:p>
        </p:txBody>
      </p:sp>
      <p:graphicFrame>
        <p:nvGraphicFramePr>
          <p:cNvPr id="23" name="Diagramma 22">
            <a:extLst>
              <a:ext uri="{FF2B5EF4-FFF2-40B4-BE49-F238E27FC236}">
                <a16:creationId xmlns:a16="http://schemas.microsoft.com/office/drawing/2014/main" id="{771FA525-6E81-4587-9437-4A090478F1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4510907"/>
              </p:ext>
            </p:extLst>
          </p:nvPr>
        </p:nvGraphicFramePr>
        <p:xfrm>
          <a:off x="2502375" y="1314674"/>
          <a:ext cx="7366000" cy="4935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BF497E5-7127-420A-B383-C672F3652843}"/>
              </a:ext>
            </a:extLst>
          </p:cNvPr>
          <p:cNvSpPr txBox="1"/>
          <p:nvPr/>
        </p:nvSpPr>
        <p:spPr>
          <a:xfrm>
            <a:off x="1051106" y="1940923"/>
            <a:ext cx="3657600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Party</a:t>
            </a:r>
          </a:p>
          <a:p>
            <a:r>
              <a:rPr lang="it-IT" dirty="0"/>
              <a:t>State</a:t>
            </a:r>
          </a:p>
          <a:p>
            <a:r>
              <a:rPr lang="it-IT" dirty="0" err="1"/>
              <a:t>Voluntary</a:t>
            </a:r>
            <a:r>
              <a:rPr lang="it-IT" dirty="0"/>
              <a:t> </a:t>
            </a:r>
          </a:p>
          <a:p>
            <a:r>
              <a:rPr lang="it-IT" dirty="0" err="1"/>
              <a:t>Transnational</a:t>
            </a:r>
            <a:endParaRPr lang="it-IT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781A4007-75BB-463A-A76E-20FAEC86205F}"/>
              </a:ext>
            </a:extLst>
          </p:cNvPr>
          <p:cNvSpPr txBox="1"/>
          <p:nvPr/>
        </p:nvSpPr>
        <p:spPr>
          <a:xfrm>
            <a:off x="931838" y="4087027"/>
            <a:ext cx="3657600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Party Leadership and </a:t>
            </a:r>
            <a:r>
              <a:rPr lang="it-IT" dirty="0" err="1"/>
              <a:t>Oversight</a:t>
            </a:r>
            <a:endParaRPr lang="it-IT" dirty="0"/>
          </a:p>
          <a:p>
            <a:r>
              <a:rPr lang="it-IT" dirty="0"/>
              <a:t>Party </a:t>
            </a:r>
            <a:r>
              <a:rPr lang="it-IT" dirty="0" err="1"/>
              <a:t>Remedial</a:t>
            </a:r>
            <a:r>
              <a:rPr lang="it-IT" dirty="0"/>
              <a:t> </a:t>
            </a:r>
            <a:r>
              <a:rPr lang="it-IT" dirty="0" err="1"/>
              <a:t>Mechanisms</a:t>
            </a:r>
            <a:endParaRPr lang="it-IT" dirty="0"/>
          </a:p>
          <a:p>
            <a:r>
              <a:rPr lang="it-IT" dirty="0"/>
              <a:t>Big Data</a:t>
            </a:r>
          </a:p>
          <a:p>
            <a:r>
              <a:rPr lang="it-IT" dirty="0"/>
              <a:t>Ranking and </a:t>
            </a:r>
            <a:r>
              <a:rPr lang="it-IT" dirty="0" err="1"/>
              <a:t>evaluation</a:t>
            </a:r>
            <a:r>
              <a:rPr lang="it-IT" dirty="0"/>
              <a:t> </a:t>
            </a:r>
            <a:r>
              <a:rPr lang="it-IT" dirty="0" err="1"/>
              <a:t>algorithms</a:t>
            </a:r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1D1868F4-0B57-43B7-96B2-1BC9B73309E5}"/>
              </a:ext>
            </a:extLst>
          </p:cNvPr>
          <p:cNvSpPr txBox="1"/>
          <p:nvPr/>
        </p:nvSpPr>
        <p:spPr>
          <a:xfrm>
            <a:off x="7781312" y="1901313"/>
            <a:ext cx="365760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t-IT" dirty="0"/>
              <a:t>Party </a:t>
            </a:r>
            <a:r>
              <a:rPr lang="it-IT" dirty="0" err="1"/>
              <a:t>Groups</a:t>
            </a:r>
            <a:endParaRPr lang="it-IT" dirty="0"/>
          </a:p>
          <a:p>
            <a:pPr algn="r"/>
            <a:r>
              <a:rPr lang="it-IT" dirty="0" err="1"/>
              <a:t>Inspection</a:t>
            </a:r>
            <a:r>
              <a:rPr lang="it-IT" dirty="0"/>
              <a:t> Tours</a:t>
            </a:r>
          </a:p>
          <a:p>
            <a:pPr algn="r"/>
            <a:r>
              <a:rPr lang="it-IT" dirty="0"/>
              <a:t>SASAC</a:t>
            </a:r>
          </a:p>
          <a:p>
            <a:pPr algn="r"/>
            <a:r>
              <a:rPr lang="it-IT" dirty="0"/>
              <a:t>Consultative </a:t>
            </a:r>
            <a:r>
              <a:rPr lang="it-IT" dirty="0" err="1"/>
              <a:t>Bodies</a:t>
            </a:r>
            <a:endParaRPr lang="it-IT" dirty="0"/>
          </a:p>
          <a:p>
            <a:pPr algn="r"/>
            <a:r>
              <a:rPr lang="it-IT" dirty="0"/>
              <a:t>Local and Global </a:t>
            </a:r>
            <a:r>
              <a:rPr lang="it-IT" dirty="0" err="1"/>
              <a:t>Societal</a:t>
            </a:r>
            <a:r>
              <a:rPr lang="it-IT" dirty="0"/>
              <a:t> Actors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AE252AA3-0BEC-4B8D-9071-5390EC6B61B4}"/>
              </a:ext>
            </a:extLst>
          </p:cNvPr>
          <p:cNvSpPr txBox="1"/>
          <p:nvPr/>
        </p:nvSpPr>
        <p:spPr>
          <a:xfrm>
            <a:off x="8142512" y="4087027"/>
            <a:ext cx="329640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t-IT" dirty="0" err="1"/>
              <a:t>Inclusiveness</a:t>
            </a:r>
            <a:r>
              <a:rPr lang="it-IT" dirty="0"/>
              <a:t>, </a:t>
            </a:r>
            <a:r>
              <a:rPr lang="it-IT" dirty="0" err="1"/>
              <a:t>transparency</a:t>
            </a:r>
            <a:r>
              <a:rPr lang="it-IT" dirty="0"/>
              <a:t>, </a:t>
            </a:r>
            <a:r>
              <a:rPr lang="it-IT" dirty="0" err="1"/>
              <a:t>sustainability</a:t>
            </a:r>
            <a:endParaRPr lang="it-IT" dirty="0"/>
          </a:p>
          <a:p>
            <a:pPr algn="r"/>
            <a:r>
              <a:rPr lang="it-IT" dirty="0" err="1"/>
              <a:t>Clean</a:t>
            </a:r>
            <a:r>
              <a:rPr lang="it-IT" dirty="0"/>
              <a:t> </a:t>
            </a:r>
            <a:r>
              <a:rPr lang="it-IT" dirty="0" err="1"/>
              <a:t>Governance</a:t>
            </a:r>
            <a:endParaRPr lang="it-IT" dirty="0"/>
          </a:p>
          <a:p>
            <a:pPr algn="r"/>
            <a:r>
              <a:rPr lang="it-IT" dirty="0" err="1"/>
              <a:t>Labor</a:t>
            </a:r>
            <a:r>
              <a:rPr lang="it-IT" dirty="0"/>
              <a:t>, </a:t>
            </a:r>
            <a:r>
              <a:rPr lang="it-IT" dirty="0" err="1"/>
              <a:t>safety</a:t>
            </a:r>
            <a:r>
              <a:rPr lang="it-IT" dirty="0"/>
              <a:t>, </a:t>
            </a:r>
            <a:r>
              <a:rPr lang="it-IT" dirty="0" err="1"/>
              <a:t>quality</a:t>
            </a:r>
            <a:endParaRPr lang="it-IT" dirty="0"/>
          </a:p>
          <a:p>
            <a:pPr algn="r"/>
            <a:r>
              <a:rPr lang="it-IT" dirty="0"/>
              <a:t>International </a:t>
            </a:r>
            <a:r>
              <a:rPr lang="it-IT" dirty="0" err="1"/>
              <a:t>Competitiveness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274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84312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391478" y="1166191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CSR in </a:t>
            </a:r>
            <a:r>
              <a:rPr lang="it-IT" sz="3200" b="1" dirty="0" err="1"/>
              <a:t>Chinese</a:t>
            </a:r>
            <a:r>
              <a:rPr lang="it-IT" sz="3200" b="1" dirty="0"/>
              <a:t> Party-State </a:t>
            </a:r>
            <a:r>
              <a:rPr lang="it-IT" sz="3200" b="1" dirty="0" err="1"/>
              <a:t>Constitutionalism</a:t>
            </a:r>
            <a:endParaRPr lang="it-IT" sz="3200" b="1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977F6E9C-57C4-4D80-B79E-2959531801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0247239"/>
              </p:ext>
            </p:extLst>
          </p:nvPr>
        </p:nvGraphicFramePr>
        <p:xfrm>
          <a:off x="1073426" y="2001078"/>
          <a:ext cx="10071652" cy="4137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227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47869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391478" y="1166191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CSR and the Party </a:t>
            </a:r>
            <a:r>
              <a:rPr lang="it-IT" sz="3200" b="1" dirty="0" err="1"/>
              <a:t>Constitution</a:t>
            </a:r>
            <a:endParaRPr lang="it-IT" sz="3200" b="1" dirty="0"/>
          </a:p>
        </p:txBody>
      </p:sp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124CF37F-320D-4BE8-B3DB-19ABCF8860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735654"/>
              </p:ext>
            </p:extLst>
          </p:nvPr>
        </p:nvGraphicFramePr>
        <p:xfrm>
          <a:off x="1771374" y="1933527"/>
          <a:ext cx="8649252" cy="4230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E644EC63-ABE5-4AF3-A5CB-7844AD495BA7}"/>
              </a:ext>
            </a:extLst>
          </p:cNvPr>
          <p:cNvSpPr txBox="1"/>
          <p:nvPr/>
        </p:nvSpPr>
        <p:spPr>
          <a:xfrm>
            <a:off x="2358887" y="2199956"/>
            <a:ext cx="747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</a:rPr>
              <a:t>Xi</a:t>
            </a:r>
            <a:r>
              <a:rPr lang="it-IT" b="1" dirty="0">
                <a:solidFill>
                  <a:schemeClr val="bg1"/>
                </a:solidFill>
              </a:rPr>
              <a:t> Jinping </a:t>
            </a:r>
            <a:r>
              <a:rPr lang="it-IT" b="1" dirty="0" err="1">
                <a:solidFill>
                  <a:schemeClr val="bg1"/>
                </a:solidFill>
              </a:rPr>
              <a:t>Thought</a:t>
            </a:r>
            <a:r>
              <a:rPr lang="it-IT" b="1" dirty="0">
                <a:solidFill>
                  <a:schemeClr val="bg1"/>
                </a:solidFill>
              </a:rPr>
              <a:t> on </a:t>
            </a:r>
            <a:r>
              <a:rPr lang="it-IT" b="1" dirty="0" err="1">
                <a:solidFill>
                  <a:schemeClr val="bg1"/>
                </a:solidFill>
              </a:rPr>
              <a:t>Socialism</a:t>
            </a:r>
            <a:r>
              <a:rPr lang="it-IT" b="1" dirty="0">
                <a:solidFill>
                  <a:schemeClr val="bg1"/>
                </a:solidFill>
              </a:rPr>
              <a:t> With </a:t>
            </a:r>
            <a:r>
              <a:rPr lang="it-IT" b="1" dirty="0" err="1">
                <a:solidFill>
                  <a:schemeClr val="bg1"/>
                </a:solidFill>
              </a:rPr>
              <a:t>Chinese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Characteristics</a:t>
            </a:r>
            <a:r>
              <a:rPr lang="it-IT" b="1" dirty="0">
                <a:solidFill>
                  <a:schemeClr val="bg1"/>
                </a:solidFill>
              </a:rPr>
              <a:t> for a New Era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6A592E8-B91A-4F72-B8DE-51CC5FB9AF17}"/>
              </a:ext>
            </a:extLst>
          </p:cNvPr>
          <p:cNvSpPr txBox="1"/>
          <p:nvPr/>
        </p:nvSpPr>
        <p:spPr>
          <a:xfrm>
            <a:off x="2358887" y="4618478"/>
            <a:ext cx="7474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chemeClr val="bg1"/>
                </a:solidFill>
              </a:rPr>
              <a:t>Includes</a:t>
            </a:r>
            <a:r>
              <a:rPr lang="it-IT" b="1" dirty="0">
                <a:solidFill>
                  <a:schemeClr val="bg1"/>
                </a:solidFill>
              </a:rPr>
              <a:t>, and </a:t>
            </a:r>
            <a:r>
              <a:rPr lang="it-IT" b="1" dirty="0" err="1">
                <a:solidFill>
                  <a:schemeClr val="bg1"/>
                </a:solidFill>
              </a:rPr>
              <a:t>builds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upon</a:t>
            </a:r>
            <a:r>
              <a:rPr lang="it-IT" b="1" dirty="0">
                <a:solidFill>
                  <a:schemeClr val="bg1"/>
                </a:solidFill>
              </a:rPr>
              <a:t> the </a:t>
            </a:r>
            <a:r>
              <a:rPr lang="it-IT" b="1" dirty="0" err="1">
                <a:solidFill>
                  <a:schemeClr val="bg1"/>
                </a:solidFill>
              </a:rPr>
              <a:t>concept</a:t>
            </a:r>
            <a:r>
              <a:rPr lang="it-IT" b="1" dirty="0">
                <a:solidFill>
                  <a:schemeClr val="bg1"/>
                </a:solidFill>
              </a:rPr>
              <a:t> of a </a:t>
            </a:r>
            <a:r>
              <a:rPr lang="it-IT" b="1" dirty="0" err="1">
                <a:solidFill>
                  <a:schemeClr val="bg1"/>
                </a:solidFill>
              </a:rPr>
              <a:t>comprehensive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sustainable</a:t>
            </a:r>
            <a:r>
              <a:rPr lang="it-IT" b="1" dirty="0">
                <a:solidFill>
                  <a:schemeClr val="bg1"/>
                </a:solidFill>
              </a:rPr>
              <a:t>, </a:t>
            </a:r>
            <a:r>
              <a:rPr lang="it-IT" b="1" dirty="0" err="1">
                <a:solidFill>
                  <a:schemeClr val="bg1"/>
                </a:solidFill>
              </a:rPr>
              <a:t>coordinated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growth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that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respects</a:t>
            </a:r>
            <a:r>
              <a:rPr lang="it-IT" b="1" dirty="0">
                <a:solidFill>
                  <a:schemeClr val="bg1"/>
                </a:solidFill>
              </a:rPr>
              <a:t> man and the </a:t>
            </a:r>
            <a:r>
              <a:rPr lang="it-IT" b="1" dirty="0" err="1">
                <a:solidFill>
                  <a:schemeClr val="bg1"/>
                </a:solidFill>
              </a:rPr>
              <a:t>natural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environment</a:t>
            </a:r>
            <a:r>
              <a:rPr lang="it-IT" b="1" dirty="0">
                <a:solidFill>
                  <a:schemeClr val="bg1"/>
                </a:solidFill>
              </a:rPr>
              <a:t> (</a:t>
            </a:r>
            <a:r>
              <a:rPr lang="it-IT" b="1" dirty="0" err="1">
                <a:solidFill>
                  <a:schemeClr val="bg1"/>
                </a:solidFill>
              </a:rPr>
              <a:t>Scientific</a:t>
            </a:r>
            <a:r>
              <a:rPr lang="it-IT" b="1" dirty="0">
                <a:solidFill>
                  <a:schemeClr val="bg1"/>
                </a:solidFill>
              </a:rPr>
              <a:t> </a:t>
            </a:r>
            <a:r>
              <a:rPr lang="it-IT" b="1" dirty="0" err="1">
                <a:solidFill>
                  <a:schemeClr val="bg1"/>
                </a:solidFill>
              </a:rPr>
              <a:t>outlook</a:t>
            </a:r>
            <a:r>
              <a:rPr lang="it-IT" b="1" dirty="0">
                <a:solidFill>
                  <a:schemeClr val="bg1"/>
                </a:solidFill>
              </a:rPr>
              <a:t> on </a:t>
            </a:r>
            <a:r>
              <a:rPr lang="it-IT" b="1" dirty="0" err="1">
                <a:solidFill>
                  <a:schemeClr val="bg1"/>
                </a:solidFill>
              </a:rPr>
              <a:t>development</a:t>
            </a:r>
            <a:r>
              <a:rPr lang="it-IT" b="1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5831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1" y="347869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391478" y="1166191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and Party </a:t>
            </a:r>
            <a:r>
              <a:rPr lang="it-IT" sz="3200" b="1" dirty="0" err="1"/>
              <a:t>Organizations</a:t>
            </a:r>
            <a:endParaRPr lang="it-IT" sz="32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FD60261-83F0-4742-8B02-F807BF23FE7D}"/>
              </a:ext>
            </a:extLst>
          </p:cNvPr>
          <p:cNvSpPr txBox="1"/>
          <p:nvPr/>
        </p:nvSpPr>
        <p:spPr>
          <a:xfrm>
            <a:off x="2405269" y="2676939"/>
            <a:ext cx="73814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>
                <a:solidFill>
                  <a:srgbClr val="92D050"/>
                </a:solidFill>
              </a:rPr>
              <a:t>25% </a:t>
            </a:r>
            <a:r>
              <a:rPr lang="it-IT" sz="4800" b="1" dirty="0"/>
              <a:t>- Party </a:t>
            </a:r>
            <a:r>
              <a:rPr lang="it-IT" sz="4800" b="1" dirty="0" err="1"/>
              <a:t>members</a:t>
            </a:r>
            <a:r>
              <a:rPr lang="it-IT" sz="4800" b="1" dirty="0"/>
              <a:t> in State-</a:t>
            </a:r>
            <a:r>
              <a:rPr lang="it-IT" sz="4800" b="1" dirty="0" err="1"/>
              <a:t>owned</a:t>
            </a:r>
            <a:r>
              <a:rPr lang="it-IT" sz="4800" b="1" dirty="0"/>
              <a:t> </a:t>
            </a:r>
            <a:r>
              <a:rPr lang="it-IT" sz="4800" b="1" dirty="0" err="1"/>
              <a:t>MNCs</a:t>
            </a:r>
            <a:endParaRPr lang="it-IT" sz="4800" b="1" dirty="0"/>
          </a:p>
        </p:txBody>
      </p:sp>
    </p:spTree>
    <p:extLst>
      <p:ext uri="{BB962C8B-B14F-4D97-AF65-F5344CB8AC3E}">
        <p14:creationId xmlns:p14="http://schemas.microsoft.com/office/powerpoint/2010/main" val="184822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and Party </a:t>
            </a:r>
            <a:r>
              <a:rPr lang="it-IT" sz="3200" b="1" dirty="0" err="1"/>
              <a:t>Organizations</a:t>
            </a:r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6BC3923-2840-449A-BFC5-270DA9098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385" y="2159017"/>
            <a:ext cx="5297493" cy="4237994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D9CCC63-1245-4902-80A1-36C0AA2AF946}"/>
              </a:ext>
            </a:extLst>
          </p:cNvPr>
          <p:cNvSpPr/>
          <p:nvPr/>
        </p:nvSpPr>
        <p:spPr>
          <a:xfrm>
            <a:off x="1123146" y="2065606"/>
            <a:ext cx="1405953" cy="353353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Group of the </a:t>
            </a:r>
            <a:r>
              <a:rPr lang="it-IT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Communist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Party of China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4A73233F-60A0-434D-A743-70225C9092FE}"/>
              </a:ext>
            </a:extLst>
          </p:cNvPr>
          <p:cNvCxnSpPr/>
          <p:nvPr/>
        </p:nvCxnSpPr>
        <p:spPr>
          <a:xfrm>
            <a:off x="2677755" y="2747277"/>
            <a:ext cx="58309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CF6C4010-889A-4E89-9E39-2DA9B76BC76E}"/>
              </a:ext>
            </a:extLst>
          </p:cNvPr>
          <p:cNvCxnSpPr/>
          <p:nvPr/>
        </p:nvCxnSpPr>
        <p:spPr>
          <a:xfrm>
            <a:off x="2677755" y="3617130"/>
            <a:ext cx="58309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90082C0-E736-49AD-B7CF-1147A247DF61}"/>
              </a:ext>
            </a:extLst>
          </p:cNvPr>
          <p:cNvCxnSpPr/>
          <p:nvPr/>
        </p:nvCxnSpPr>
        <p:spPr>
          <a:xfrm>
            <a:off x="2677754" y="4237246"/>
            <a:ext cx="58309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496268FD-DB3C-4E40-B98B-FA9ABF8D39FD}"/>
              </a:ext>
            </a:extLst>
          </p:cNvPr>
          <p:cNvSpPr/>
          <p:nvPr/>
        </p:nvSpPr>
        <p:spPr>
          <a:xfrm>
            <a:off x="3318108" y="1460288"/>
            <a:ext cx="5297493" cy="4281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Inspection</a:t>
            </a:r>
            <a:r>
              <a:rPr lang="it-IT" dirty="0">
                <a:solidFill>
                  <a:schemeClr val="tx1"/>
                </a:solidFill>
              </a:rPr>
              <a:t> Tour </a:t>
            </a:r>
            <a:r>
              <a:rPr lang="it-IT" dirty="0" err="1">
                <a:solidFill>
                  <a:schemeClr val="tx1"/>
                </a:solidFill>
              </a:rPr>
              <a:t>Groups</a:t>
            </a:r>
            <a:r>
              <a:rPr lang="it-IT" dirty="0">
                <a:solidFill>
                  <a:schemeClr val="tx1"/>
                </a:solidFill>
              </a:rPr>
              <a:t> of the </a:t>
            </a:r>
            <a:r>
              <a:rPr lang="it-IT" dirty="0" err="1">
                <a:solidFill>
                  <a:schemeClr val="tx1"/>
                </a:solidFill>
              </a:rPr>
              <a:t>Communist</a:t>
            </a:r>
            <a:r>
              <a:rPr lang="it-IT" dirty="0">
                <a:solidFill>
                  <a:schemeClr val="tx1"/>
                </a:solidFill>
              </a:rPr>
              <a:t> Party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DC740AA7-7252-42B1-BBA5-36E59CB3C40E}"/>
              </a:ext>
            </a:extLst>
          </p:cNvPr>
          <p:cNvCxnSpPr>
            <a:cxnSpLocks/>
          </p:cNvCxnSpPr>
          <p:nvPr/>
        </p:nvCxnSpPr>
        <p:spPr>
          <a:xfrm>
            <a:off x="5740944" y="1888401"/>
            <a:ext cx="0" cy="4096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10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and Party </a:t>
            </a:r>
            <a:r>
              <a:rPr lang="it-IT" sz="3200" b="1" dirty="0" err="1"/>
              <a:t>Organizations</a:t>
            </a:r>
            <a:endParaRPr lang="it-IT" sz="3200" b="1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496268FD-DB3C-4E40-B98B-FA9ABF8D39FD}"/>
              </a:ext>
            </a:extLst>
          </p:cNvPr>
          <p:cNvSpPr/>
          <p:nvPr/>
        </p:nvSpPr>
        <p:spPr>
          <a:xfrm>
            <a:off x="1929620" y="1802116"/>
            <a:ext cx="8173328" cy="8046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Groups</a:t>
            </a:r>
            <a:r>
              <a:rPr lang="it-IT" sz="2400" b="1" dirty="0">
                <a:solidFill>
                  <a:schemeClr val="tx1"/>
                </a:solidFill>
              </a:rPr>
              <a:t> of the </a:t>
            </a:r>
            <a:r>
              <a:rPr lang="it-IT" sz="2400" b="1" dirty="0" err="1">
                <a:solidFill>
                  <a:schemeClr val="tx1"/>
                </a:solidFill>
              </a:rPr>
              <a:t>Communist</a:t>
            </a:r>
            <a:r>
              <a:rPr lang="it-IT" sz="2400" b="1" dirty="0">
                <a:solidFill>
                  <a:schemeClr val="tx1"/>
                </a:solidFill>
              </a:rPr>
              <a:t> Party of China </a:t>
            </a:r>
          </a:p>
          <a:p>
            <a:pPr algn="ctr"/>
            <a:r>
              <a:rPr lang="it-IT" sz="2400" b="1" dirty="0">
                <a:solidFill>
                  <a:schemeClr val="tx1"/>
                </a:solidFill>
              </a:rPr>
              <a:t>in State-</a:t>
            </a:r>
            <a:r>
              <a:rPr lang="it-IT" sz="2400" b="1" dirty="0" err="1">
                <a:solidFill>
                  <a:schemeClr val="tx1"/>
                </a:solidFill>
              </a:rPr>
              <a:t>Owned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MNCs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A441F2-79BE-4BA4-9201-A71CA278C2DD}"/>
              </a:ext>
            </a:extLst>
          </p:cNvPr>
          <p:cNvSpPr txBox="1"/>
          <p:nvPr/>
        </p:nvSpPr>
        <p:spPr>
          <a:xfrm>
            <a:off x="2009336" y="3105161"/>
            <a:ext cx="80936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Overlap</a:t>
            </a:r>
            <a:r>
              <a:rPr lang="it-IT" sz="2000" dirty="0"/>
              <a:t> with corporate </a:t>
            </a:r>
            <a:r>
              <a:rPr lang="it-IT" sz="2000" dirty="0" err="1"/>
              <a:t>governance</a:t>
            </a:r>
            <a:r>
              <a:rPr lang="it-IT" sz="2000" dirty="0"/>
              <a:t> </a:t>
            </a:r>
            <a:r>
              <a:rPr lang="it-IT" sz="2000" dirty="0" err="1"/>
              <a:t>organs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Implement</a:t>
            </a:r>
            <a:r>
              <a:rPr lang="it-IT" sz="2000" dirty="0"/>
              <a:t> Party </a:t>
            </a:r>
            <a:r>
              <a:rPr lang="it-IT" sz="2000" dirty="0" err="1"/>
              <a:t>regulations</a:t>
            </a:r>
            <a:r>
              <a:rPr lang="it-IT" sz="2000" dirty="0"/>
              <a:t> on social </a:t>
            </a:r>
            <a:r>
              <a:rPr lang="it-IT" sz="2000" dirty="0" err="1"/>
              <a:t>responsibility</a:t>
            </a:r>
            <a:r>
              <a:rPr lang="it-IT" sz="2000" dirty="0"/>
              <a:t>, and </a:t>
            </a:r>
            <a:r>
              <a:rPr lang="it-IT" sz="2000" dirty="0" err="1"/>
              <a:t>clean</a:t>
            </a:r>
            <a:r>
              <a:rPr lang="it-IT" sz="2000" dirty="0"/>
              <a:t> </a:t>
            </a:r>
            <a:r>
              <a:rPr lang="it-IT" sz="2000" dirty="0" err="1"/>
              <a:t>governance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Monitor the </a:t>
            </a:r>
            <a:r>
              <a:rPr lang="it-IT" sz="2000" dirty="0" err="1"/>
              <a:t>conduct</a:t>
            </a:r>
            <a:r>
              <a:rPr lang="it-IT" sz="2000" dirty="0"/>
              <a:t> of </a:t>
            </a:r>
            <a:r>
              <a:rPr lang="it-IT" sz="2000" dirty="0" err="1"/>
              <a:t>all</a:t>
            </a:r>
            <a:r>
              <a:rPr lang="it-IT" sz="2000" dirty="0"/>
              <a:t> Party </a:t>
            </a:r>
            <a:r>
              <a:rPr lang="it-IT" sz="2000" dirty="0" err="1"/>
              <a:t>members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Monitor </a:t>
            </a:r>
            <a:r>
              <a:rPr lang="it-IT" sz="2000" dirty="0" err="1"/>
              <a:t>subsidiaries</a:t>
            </a:r>
            <a:r>
              <a:rPr lang="it-IT" sz="2000" dirty="0"/>
              <a:t> of State-</a:t>
            </a:r>
            <a:r>
              <a:rPr lang="it-IT" sz="2000" dirty="0" err="1"/>
              <a:t>Owned</a:t>
            </a:r>
            <a:r>
              <a:rPr lang="it-IT" sz="2000" dirty="0"/>
              <a:t> </a:t>
            </a:r>
            <a:r>
              <a:rPr lang="it-IT" sz="2000" dirty="0" err="1"/>
              <a:t>MNCs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Maintain</a:t>
            </a:r>
            <a:r>
              <a:rPr lang="it-IT" sz="2000" dirty="0"/>
              <a:t> </a:t>
            </a:r>
            <a:r>
              <a:rPr lang="it-IT" sz="2000" dirty="0" err="1"/>
              <a:t>coherence</a:t>
            </a:r>
            <a:r>
              <a:rPr lang="it-IT" sz="2000" dirty="0"/>
              <a:t> and </a:t>
            </a:r>
            <a:r>
              <a:rPr lang="it-IT" sz="2000" dirty="0" err="1"/>
              <a:t>consistency</a:t>
            </a:r>
            <a:r>
              <a:rPr lang="it-IT" sz="2000" dirty="0"/>
              <a:t> </a:t>
            </a:r>
            <a:r>
              <a:rPr lang="it-IT" sz="2000" dirty="0" err="1"/>
              <a:t>between</a:t>
            </a:r>
            <a:r>
              <a:rPr lang="it-IT" sz="2000" dirty="0"/>
              <a:t> the Party line and corporate </a:t>
            </a:r>
            <a:r>
              <a:rPr lang="it-IT" sz="2000" dirty="0" err="1"/>
              <a:t>conduct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Vicarious</a:t>
            </a:r>
            <a:r>
              <a:rPr lang="it-IT" sz="2000" dirty="0"/>
              <a:t> </a:t>
            </a:r>
            <a:r>
              <a:rPr lang="it-IT" sz="2000" dirty="0" err="1"/>
              <a:t>liability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2690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Social </a:t>
            </a:r>
            <a:r>
              <a:rPr lang="it-IT" sz="3200" b="1" dirty="0" err="1"/>
              <a:t>Responsibility</a:t>
            </a:r>
            <a:r>
              <a:rPr lang="it-IT" sz="3200" b="1" dirty="0"/>
              <a:t> and Party </a:t>
            </a:r>
            <a:r>
              <a:rPr lang="it-IT" sz="3200" b="1" dirty="0" err="1"/>
              <a:t>Organizations</a:t>
            </a:r>
            <a:endParaRPr lang="it-IT" sz="3200" b="1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496268FD-DB3C-4E40-B98B-FA9ABF8D39FD}"/>
              </a:ext>
            </a:extLst>
          </p:cNvPr>
          <p:cNvSpPr/>
          <p:nvPr/>
        </p:nvSpPr>
        <p:spPr>
          <a:xfrm>
            <a:off x="1969478" y="1787839"/>
            <a:ext cx="8173328" cy="80461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Inspection</a:t>
            </a:r>
            <a:r>
              <a:rPr lang="it-IT" sz="2400" b="1" dirty="0">
                <a:solidFill>
                  <a:schemeClr val="tx1"/>
                </a:solidFill>
              </a:rPr>
              <a:t> Tour </a:t>
            </a:r>
            <a:r>
              <a:rPr lang="it-IT" sz="2400" b="1" dirty="0" err="1">
                <a:solidFill>
                  <a:schemeClr val="tx1"/>
                </a:solidFill>
              </a:rPr>
              <a:t>Groups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A441F2-79BE-4BA4-9201-A71CA278C2DD}"/>
              </a:ext>
            </a:extLst>
          </p:cNvPr>
          <p:cNvSpPr txBox="1"/>
          <p:nvPr/>
        </p:nvSpPr>
        <p:spPr>
          <a:xfrm>
            <a:off x="1969478" y="3193365"/>
            <a:ext cx="80936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Party </a:t>
            </a:r>
            <a:r>
              <a:rPr lang="it-IT" sz="2000" dirty="0" err="1"/>
              <a:t>organizations</a:t>
            </a:r>
            <a:r>
              <a:rPr lang="it-IT" sz="2000" dirty="0"/>
              <a:t> </a:t>
            </a:r>
            <a:r>
              <a:rPr lang="it-IT" sz="2000" dirty="0" err="1"/>
              <a:t>external</a:t>
            </a:r>
            <a:r>
              <a:rPr lang="it-IT" sz="2000" dirty="0"/>
              <a:t> to State-</a:t>
            </a:r>
            <a:r>
              <a:rPr lang="it-IT" sz="2000" dirty="0" err="1"/>
              <a:t>owned</a:t>
            </a:r>
            <a:r>
              <a:rPr lang="it-IT" sz="2000" dirty="0"/>
              <a:t> </a:t>
            </a:r>
            <a:r>
              <a:rPr lang="it-IT" sz="2000" dirty="0" err="1"/>
              <a:t>MNCs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Composed</a:t>
            </a:r>
            <a:r>
              <a:rPr lang="it-IT" sz="2000" dirty="0"/>
              <a:t> by Party investigative and anti-</a:t>
            </a:r>
            <a:r>
              <a:rPr lang="it-IT" sz="2000" dirty="0" err="1"/>
              <a:t>corruption</a:t>
            </a:r>
            <a:r>
              <a:rPr lang="it-IT" sz="2000" dirty="0"/>
              <a:t> </a:t>
            </a:r>
            <a:r>
              <a:rPr lang="it-IT" sz="2000" dirty="0" err="1"/>
              <a:t>organs</a:t>
            </a:r>
            <a:r>
              <a:rPr lang="it-IT" sz="2000" dirty="0"/>
              <a:t>, and by Party </a:t>
            </a:r>
            <a:r>
              <a:rPr lang="it-IT" sz="2000" dirty="0" err="1"/>
              <a:t>organization</a:t>
            </a:r>
            <a:r>
              <a:rPr lang="it-IT" sz="2000" dirty="0"/>
              <a:t> </a:t>
            </a:r>
            <a:r>
              <a:rPr lang="it-IT" sz="2000" dirty="0" err="1"/>
              <a:t>departments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External</a:t>
            </a:r>
            <a:r>
              <a:rPr lang="it-IT" sz="2000" dirty="0"/>
              <a:t>, </a:t>
            </a:r>
            <a:r>
              <a:rPr lang="it-IT" sz="2000" dirty="0" err="1"/>
              <a:t>comprehensive</a:t>
            </a:r>
            <a:r>
              <a:rPr lang="it-IT" sz="2000" dirty="0"/>
              <a:t> audits </a:t>
            </a:r>
            <a:r>
              <a:rPr lang="it-IT" sz="2000" dirty="0" err="1"/>
              <a:t>lasting</a:t>
            </a:r>
            <a:r>
              <a:rPr lang="it-IT" sz="2000" dirty="0"/>
              <a:t> from 30 </a:t>
            </a:r>
            <a:r>
              <a:rPr lang="it-IT" sz="2000" dirty="0" err="1"/>
              <a:t>days</a:t>
            </a:r>
            <a:r>
              <a:rPr lang="it-IT" sz="2000" dirty="0"/>
              <a:t> to 3-4 </a:t>
            </a:r>
            <a:r>
              <a:rPr lang="it-IT" sz="2000" dirty="0" err="1"/>
              <a:t>months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Organized</a:t>
            </a:r>
            <a:r>
              <a:rPr lang="it-IT" sz="2000" dirty="0"/>
              <a:t> by the Central </a:t>
            </a:r>
            <a:r>
              <a:rPr lang="it-IT" sz="2000" dirty="0" err="1"/>
              <a:t>Committee</a:t>
            </a:r>
            <a:r>
              <a:rPr lang="it-IT" sz="2000" dirty="0"/>
              <a:t> of the CPC and/or by SASAC</a:t>
            </a:r>
          </a:p>
        </p:txBody>
      </p:sp>
    </p:spTree>
    <p:extLst>
      <p:ext uri="{BB962C8B-B14F-4D97-AF65-F5344CB8AC3E}">
        <p14:creationId xmlns:p14="http://schemas.microsoft.com/office/powerpoint/2010/main" val="124258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D86301F4-744C-4771-9077-00D0A9B9BCD5}"/>
              </a:ext>
            </a:extLst>
          </p:cNvPr>
          <p:cNvSpPr/>
          <p:nvPr/>
        </p:nvSpPr>
        <p:spPr>
          <a:xfrm>
            <a:off x="371060" y="234750"/>
            <a:ext cx="11449878" cy="616226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4400" dirty="0"/>
          </a:p>
          <a:p>
            <a:pPr algn="ctr"/>
            <a:endParaRPr lang="it-IT" sz="4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4EA9A5F-7A8D-4FFE-97C1-6F8348F3D590}"/>
              </a:ext>
            </a:extLst>
          </p:cNvPr>
          <p:cNvSpPr txBox="1"/>
          <p:nvPr/>
        </p:nvSpPr>
        <p:spPr>
          <a:xfrm>
            <a:off x="1484242" y="718907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/>
              <a:t>Goals</a:t>
            </a:r>
            <a:r>
              <a:rPr lang="it-IT" sz="3200" b="1" dirty="0"/>
              <a:t> of Party </a:t>
            </a:r>
            <a:r>
              <a:rPr lang="it-IT" sz="3200" b="1" dirty="0" err="1"/>
              <a:t>Organizations</a:t>
            </a:r>
            <a:endParaRPr lang="it-IT" sz="3200" b="1" dirty="0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496268FD-DB3C-4E40-B98B-FA9ABF8D39FD}"/>
              </a:ext>
            </a:extLst>
          </p:cNvPr>
          <p:cNvSpPr/>
          <p:nvPr/>
        </p:nvSpPr>
        <p:spPr>
          <a:xfrm>
            <a:off x="1969478" y="1530149"/>
            <a:ext cx="8173328" cy="8046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>
                <a:solidFill>
                  <a:schemeClr val="tx1"/>
                </a:solidFill>
              </a:rPr>
              <a:t>Political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Goals</a:t>
            </a:r>
            <a:endParaRPr lang="it-IT" sz="2400" b="1" dirty="0">
              <a:solidFill>
                <a:schemeClr val="tx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A441F2-79BE-4BA4-9201-A71CA278C2DD}"/>
              </a:ext>
            </a:extLst>
          </p:cNvPr>
          <p:cNvSpPr txBox="1"/>
          <p:nvPr/>
        </p:nvSpPr>
        <p:spPr>
          <a:xfrm>
            <a:off x="2009336" y="2573074"/>
            <a:ext cx="80936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 err="1"/>
              <a:t>External</a:t>
            </a:r>
            <a:r>
              <a:rPr lang="it-IT" sz="2000" dirty="0"/>
              <a:t> audits: </a:t>
            </a:r>
          </a:p>
          <a:p>
            <a:r>
              <a:rPr lang="it-IT" sz="2000" dirty="0"/>
              <a:t> - </a:t>
            </a:r>
            <a:r>
              <a:rPr lang="it-IT" sz="2000" dirty="0" err="1"/>
              <a:t>Compliance</a:t>
            </a:r>
            <a:r>
              <a:rPr lang="it-IT" sz="2000" dirty="0"/>
              <a:t> with Party </a:t>
            </a:r>
            <a:r>
              <a:rPr lang="it-IT" sz="2000" dirty="0" err="1"/>
              <a:t>regulation</a:t>
            </a:r>
            <a:endParaRPr lang="it-IT" sz="2000" dirty="0"/>
          </a:p>
          <a:p>
            <a:r>
              <a:rPr lang="it-IT" sz="2000" dirty="0"/>
              <a:t>- </a:t>
            </a:r>
            <a:r>
              <a:rPr lang="it-IT" sz="2000" dirty="0" err="1"/>
              <a:t>Compliance</a:t>
            </a:r>
            <a:r>
              <a:rPr lang="it-IT" sz="2000" dirty="0"/>
              <a:t> with state </a:t>
            </a:r>
            <a:r>
              <a:rPr lang="it-IT" sz="2000" dirty="0" err="1"/>
              <a:t>regulation</a:t>
            </a:r>
            <a:endParaRPr lang="it-IT" sz="2000" dirty="0"/>
          </a:p>
          <a:p>
            <a:r>
              <a:rPr lang="it-IT" sz="2000" dirty="0"/>
              <a:t>- </a:t>
            </a:r>
            <a:r>
              <a:rPr lang="it-IT" sz="2000" dirty="0" err="1"/>
              <a:t>Compliance</a:t>
            </a:r>
            <a:r>
              <a:rPr lang="it-IT" sz="2000" dirty="0"/>
              <a:t> with </a:t>
            </a:r>
            <a:r>
              <a:rPr lang="it-IT" sz="2000" dirty="0" err="1"/>
              <a:t>enterprise</a:t>
            </a:r>
            <a:r>
              <a:rPr lang="it-IT" sz="2000" dirty="0"/>
              <a:t> self-</a:t>
            </a:r>
            <a:r>
              <a:rPr lang="it-IT" sz="2000" dirty="0" err="1"/>
              <a:t>regulation</a:t>
            </a:r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 err="1"/>
              <a:t>Compliance</a:t>
            </a:r>
            <a:r>
              <a:rPr lang="it-IT" sz="2000" dirty="0"/>
              <a:t> with </a:t>
            </a:r>
            <a:r>
              <a:rPr lang="it-IT" sz="2000" dirty="0" err="1"/>
              <a:t>domestic</a:t>
            </a:r>
            <a:r>
              <a:rPr lang="it-IT" sz="2000" dirty="0"/>
              <a:t> and </a:t>
            </a:r>
            <a:r>
              <a:rPr lang="it-IT" sz="2000" dirty="0" err="1"/>
              <a:t>international</a:t>
            </a:r>
            <a:r>
              <a:rPr lang="it-IT" sz="2000" dirty="0"/>
              <a:t> </a:t>
            </a:r>
            <a:r>
              <a:rPr lang="it-IT" sz="2000" dirty="0" err="1"/>
              <a:t>standards</a:t>
            </a:r>
            <a:r>
              <a:rPr lang="it-IT" sz="2000" dirty="0"/>
              <a:t> on </a:t>
            </a:r>
            <a:r>
              <a:rPr lang="it-IT" sz="2000" dirty="0" err="1"/>
              <a:t>safety</a:t>
            </a:r>
            <a:r>
              <a:rPr lang="it-IT" sz="2000" dirty="0"/>
              <a:t>, </a:t>
            </a:r>
            <a:r>
              <a:rPr lang="it-IT" sz="2000" dirty="0" err="1"/>
              <a:t>labor</a:t>
            </a:r>
            <a:r>
              <a:rPr lang="it-IT" sz="2000" dirty="0"/>
              <a:t>, </a:t>
            </a:r>
            <a:r>
              <a:rPr lang="it-IT" sz="2000" dirty="0" err="1"/>
              <a:t>environmental</a:t>
            </a:r>
            <a:r>
              <a:rPr lang="it-IT" sz="2000" dirty="0"/>
              <a:t> </a:t>
            </a:r>
            <a:r>
              <a:rPr lang="it-IT" sz="2000" dirty="0" err="1"/>
              <a:t>emissions</a:t>
            </a:r>
            <a:r>
              <a:rPr lang="it-IT" sz="2000" dirty="0"/>
              <a:t>, etc.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/>
              <a:t>Providing</a:t>
            </a:r>
            <a:r>
              <a:rPr lang="it-IT" sz="2000" dirty="0"/>
              <a:t> </a:t>
            </a:r>
            <a:r>
              <a:rPr lang="it-IT" sz="2000" dirty="0" err="1"/>
              <a:t>remedial</a:t>
            </a:r>
            <a:r>
              <a:rPr lang="it-IT" sz="2000" dirty="0"/>
              <a:t> </a:t>
            </a:r>
            <a:r>
              <a:rPr lang="it-IT" sz="2000" dirty="0" err="1"/>
              <a:t>mechanisms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/>
              <a:t>Guidance</a:t>
            </a:r>
            <a:r>
              <a:rPr lang="it-IT" sz="2000" dirty="0"/>
              <a:t>, </a:t>
            </a:r>
            <a:r>
              <a:rPr lang="it-IT" sz="2000" dirty="0" err="1"/>
              <a:t>practical</a:t>
            </a:r>
            <a:r>
              <a:rPr lang="it-IT" sz="2000" dirty="0"/>
              <a:t> information and </a:t>
            </a:r>
            <a:r>
              <a:rPr lang="it-IT" sz="2000" dirty="0" err="1"/>
              <a:t>assistance</a:t>
            </a:r>
            <a:r>
              <a:rPr lang="it-IT" sz="2000" dirty="0"/>
              <a:t> with CSR </a:t>
            </a:r>
            <a:r>
              <a:rPr lang="it-IT" sz="2000" dirty="0" err="1"/>
              <a:t>compliance</a:t>
            </a:r>
            <a:endParaRPr lang="it-I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/>
              <a:t>Referral</a:t>
            </a:r>
            <a:r>
              <a:rPr lang="it-IT" sz="2000" dirty="0"/>
              <a:t> to </a:t>
            </a:r>
            <a:r>
              <a:rPr lang="it-IT" sz="2000" dirty="0" err="1"/>
              <a:t>judicial</a:t>
            </a:r>
            <a:r>
              <a:rPr lang="it-IT" sz="2000" dirty="0"/>
              <a:t> </a:t>
            </a:r>
            <a:r>
              <a:rPr lang="it-IT" sz="2000" dirty="0" err="1"/>
              <a:t>organs</a:t>
            </a: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53994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712</Words>
  <Application>Microsoft Macintosh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flora sapio</dc:creator>
  <cp:lastModifiedBy>Microsoft Office User</cp:lastModifiedBy>
  <cp:revision>27</cp:revision>
  <dcterms:created xsi:type="dcterms:W3CDTF">2018-03-05T11:59:53Z</dcterms:created>
  <dcterms:modified xsi:type="dcterms:W3CDTF">2018-03-12T20:02:00Z</dcterms:modified>
</cp:coreProperties>
</file>