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0" y="0"/>
            <a:ext cx="9144000" cy="383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ctrTitle"/>
          </p:nvPr>
        </p:nvSpPr>
        <p:spPr>
          <a:xfrm>
            <a:off x="1016700" y="1584675"/>
            <a:ext cx="7110600" cy="188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x="1016700" y="3979825"/>
            <a:ext cx="7110600" cy="99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AUTOLAYOUT_1"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AUTOLAYOUT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2530550" y="1194000"/>
            <a:ext cx="6303300" cy="1134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307875" y="1194000"/>
            <a:ext cx="2024100" cy="11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xfrm>
            <a:off x="307875" y="1444550"/>
            <a:ext cx="2024100" cy="2975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2530550" y="1444550"/>
            <a:ext cx="6303300" cy="2615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3">
  <p:cSld name="AUTOLAYOUT_3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Shape 71"/>
          <p:cNvCxnSpPr/>
          <p:nvPr/>
        </p:nvCxnSpPr>
        <p:spPr>
          <a:xfrm>
            <a:off x="3027472" y="0"/>
            <a:ext cx="0" cy="5133300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</p:cxnSp>
      <p:sp>
        <p:nvSpPr>
          <p:cNvPr id="72" name="Shape 72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4">
  <p:cSld name="AUTOLAYOUT_4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0" y="0"/>
            <a:ext cx="35850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4108825" y="636500"/>
            <a:ext cx="1944900" cy="579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388425" y="636500"/>
            <a:ext cx="2789700" cy="5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308775" y="770525"/>
            <a:ext cx="2866800" cy="3753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022850" y="770525"/>
            <a:ext cx="4919400" cy="3811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5">
  <p:cSld name="AUTOLAYOUT_5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2530550" y="1194000"/>
            <a:ext cx="6303300" cy="1134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307875" y="1194000"/>
            <a:ext cx="2024100" cy="11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x="307875" y="1444550"/>
            <a:ext cx="2024100" cy="2975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2530550" y="1444550"/>
            <a:ext cx="6303300" cy="2615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6">
  <p:cSld name="AUTOLAYOUT_6"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0" y="0"/>
            <a:ext cx="35850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4108825" y="636500"/>
            <a:ext cx="1944900" cy="579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388425" y="636500"/>
            <a:ext cx="2789700" cy="5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x="308775" y="770525"/>
            <a:ext cx="2866800" cy="3753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022850" y="770525"/>
            <a:ext cx="4919400" cy="3811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7">
  <p:cSld name="AUTOLAYOUT_7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0" y="0"/>
            <a:ext cx="35850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4108825" y="636500"/>
            <a:ext cx="1944900" cy="579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388425" y="636500"/>
            <a:ext cx="2789700" cy="5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type="title"/>
          </p:nvPr>
        </p:nvSpPr>
        <p:spPr>
          <a:xfrm>
            <a:off x="308775" y="770525"/>
            <a:ext cx="2866800" cy="3753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022850" y="770525"/>
            <a:ext cx="4919400" cy="3811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ctrTitle"/>
          </p:nvPr>
        </p:nvSpPr>
        <p:spPr>
          <a:xfrm>
            <a:off x="1016700" y="1584675"/>
            <a:ext cx="7110600" cy="18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Apologetics of 2018 </a:t>
            </a:r>
            <a:r>
              <a:rPr lang="en"/>
              <a:t>Constitutional Revision </a:t>
            </a:r>
            <a:r>
              <a:rPr lang="en"/>
              <a:t> </a:t>
            </a:r>
            <a:endParaRPr/>
          </a:p>
        </p:txBody>
      </p:sp>
      <p:sp>
        <p:nvSpPr>
          <p:cNvPr id="112" name="Shape 112"/>
          <p:cNvSpPr txBox="1"/>
          <p:nvPr>
            <p:ph idx="1" type="subTitle"/>
          </p:nvPr>
        </p:nvSpPr>
        <p:spPr>
          <a:xfrm>
            <a:off x="1016700" y="3979825"/>
            <a:ext cx="7110600" cy="9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Keren Wang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Department of Communication Arts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kuw148@gmail.com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Apologetics – Eschatology </a:t>
            </a:r>
            <a:endParaRPr i="1"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152475"/>
            <a:ext cx="409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Eschatology (ἔσχᾰτος, ‎éskhatos, “end of a continuum”) – which concerns the finality of contestable meanings (e.g. SCOTUS as final interpreter of law), preclusion continued debate of a meaning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“宪法的根基在于人民发自内心的拥护，宪法的伟力在于人民群众真诚的信仰。宪法只有深入人心，宪法实施才能真正成为全体人民的自觉行动”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40069" l="0" r="0" t="8315"/>
          <a:stretch/>
        </p:blipFill>
        <p:spPr>
          <a:xfrm>
            <a:off x="4733400" y="1152475"/>
            <a:ext cx="4098900" cy="3759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Apologia </a:t>
            </a:r>
            <a:r>
              <a:rPr lang="en"/>
              <a:t>and </a:t>
            </a:r>
            <a:r>
              <a:rPr i="1" lang="en"/>
              <a:t>Apologetics</a:t>
            </a:r>
            <a:endParaRPr i="1"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ormalized defense of </a:t>
            </a:r>
            <a:r>
              <a:rPr i="1" lang="en"/>
              <a:t>doxa </a:t>
            </a:r>
            <a:r>
              <a:rPr lang="en"/>
              <a:t>for the confirmation of </a:t>
            </a:r>
            <a:r>
              <a:rPr i="1" lang="en"/>
              <a:t>doxa </a:t>
            </a:r>
            <a:r>
              <a:rPr lang="en"/>
              <a:t>– or affirmation of certain “Good judgement”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07875" y="1444550"/>
            <a:ext cx="2024100" cy="29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Apologia </a:t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2530550" y="1444550"/>
            <a:ext cx="6303300" cy="26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Plato’s </a:t>
            </a:r>
            <a:r>
              <a:rPr i="1" lang="en"/>
              <a:t>Apologia </a:t>
            </a:r>
            <a:r>
              <a:rPr lang="en"/>
              <a:t>– </a:t>
            </a:r>
            <a:r>
              <a:rPr i="1" lang="en"/>
              <a:t>stasis </a:t>
            </a:r>
            <a:r>
              <a:rPr lang="en"/>
              <a:t>(raising issue) - facts - </a:t>
            </a:r>
            <a:r>
              <a:rPr i="1" lang="en"/>
              <a:t>logos </a:t>
            </a:r>
            <a:r>
              <a:rPr lang="en"/>
              <a:t>(rules) - plea – conclusion (praise/blame)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Apologetics</a:t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deliberative style in theology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“Good” that apologetics argue an abstract, transcendent Other that is not subjected to the positive confirmation or negation via empirical reality.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transcendent “Good” that apologetics seek to affirm is not a concrete thing or idea that we attribute as “being-good”, but presumed as “Good-itself”, or the source of all goods.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08775" y="770525"/>
            <a:ext cx="28668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Apologetics – </a:t>
            </a:r>
            <a:r>
              <a:rPr i="1" lang="en"/>
              <a:t>Cataphatics</a:t>
            </a:r>
            <a:endParaRPr i="1"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022850" y="770525"/>
            <a:ext cx="4919400" cy="38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Cataphatics seeks to positively defending doxa by ways of positive conformational reasoning, usually via connecting the doxa with other totemic “good” signifiers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沈春耀：”王晨同志作宪法修正案草案的说明，法律的说明通常不会有什么波澜，比较平稳。但是，在讲到这个问题的时候，现场响起了两次掌声，除了一开场和一结束以外唯一的一处两次掌声。大家可以想一想，有没有广泛的、坚实的政治基础、法理基础和社会基础？我觉得是没有问题的。”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“宪法的修改是国家政治生活的一件大事，是利国利民的一件大喜事，是新时代中国特色社会主义这样一个大的背景下，我国法治建设取得的重大成果...可喜可贺。”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王晨: “符合国情、符合实际、符合时代发展”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07875" y="1444550"/>
            <a:ext cx="2024100" cy="29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Apologetics</a:t>
            </a:r>
            <a:r>
              <a:rPr lang="en"/>
              <a:t> – </a:t>
            </a:r>
            <a:r>
              <a:rPr i="1" lang="en"/>
              <a:t>apophatics </a:t>
            </a:r>
            <a:endParaRPr i="1"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2530550" y="1444550"/>
            <a:ext cx="6303300" cy="26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Apophatics</a:t>
            </a:r>
            <a:r>
              <a:rPr lang="en"/>
              <a:t>, conversely, seeks to defending doxa via way of negation, typically via naming the inevitable and insurmountable ills that would stem from the rejection of doxa. </a:t>
            </a:r>
            <a:r>
              <a:rPr i="1" lang="en"/>
              <a:t>Apophatics </a:t>
            </a:r>
            <a:r>
              <a:rPr lang="en"/>
              <a:t>involves the identification of heretical claims and taboo acts, and then counter them via negation.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“Explicit silence” – the identification of heretical claims in-itself amounts to a taboo act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Apologetics – hamartiology </a:t>
            </a:r>
            <a:endParaRPr i="1"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428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hamartiology (ἁμαρτία, hamartia, "error") – which involves narratives on the alleged transgressions of totemic beliefs, and identification of the accursed.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Xinhua: “一是坚持党对宪法修改的领导。坚持党中央集中统一领导 ...增强政治意识、大局意识、核心意识、看齐意识”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91347" l="0" r="0" t="1485"/>
          <a:stretch/>
        </p:blipFill>
        <p:spPr>
          <a:xfrm>
            <a:off x="4597201" y="1152475"/>
            <a:ext cx="4235099" cy="3039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08775" y="770525"/>
            <a:ext cx="28668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Apologetics – Etiology </a:t>
            </a:r>
            <a:endParaRPr/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022850" y="770525"/>
            <a:ext cx="4919400" cy="38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Etiology, or the “origin myths,” that serve as legitimation narratives for the court to declare a more perfect and complete interpretation of the law’s “original” meaning.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沈春耀: “这次宪法修正案的一个重要内容就是对现行宪法的第79条第三款的规定作出修改完善”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Xinhua: “我国现行宪法是根据党的十一届三中全会确定的路线方针政策、于1982年12月4日由五届全国人大五次会议通过并公布施行的。再往前追溯，1982年宪法是对1949年具有临时宪法作用的《中国人民政治协商会议共同纲领》、1954年《中华人民共和国宪法》的继承和发展。”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08775" y="770525"/>
            <a:ext cx="28668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Apologetics – Soteriology </a:t>
            </a:r>
            <a:endParaRPr i="1"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4022850" y="770525"/>
            <a:ext cx="4919400" cy="38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Soteriology (σωτηρία sōtēria "salvation") – which deals with narratives that justifies certain sacrifice on the condition that its bringer greater collective salvation.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People’s daily: “大力弘扬宪法精神，才能更好发挥宪法在新时代推进全面依法治国、推进国家治理体系和治理能力现代化中的国家根本法作用，让宪法为中华民族伟大复兴的中国梦保驾护航。”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Xi: “实现中华民族伟大复兴的中国梦”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