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31"/>
    <p:restoredTop sz="94690"/>
  </p:normalViewPr>
  <p:slideViewPr>
    <p:cSldViewPr snapToGrid="0" snapToObjects="1">
      <p:cViewPr varScale="1">
        <p:scale>
          <a:sx n="82" d="100"/>
          <a:sy n="82" d="100"/>
        </p:scale>
        <p:origin x="1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CC367C-999C-AB45-86E6-DC0B32516646}" type="doc">
      <dgm:prSet loTypeId="urn:microsoft.com/office/officeart/2005/8/layout/hierarchy3" loCatId="hierarchy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4F21836C-2497-A24F-AD02-27C1E3F83235}">
      <dgm:prSet/>
      <dgm:spPr/>
      <dgm:t>
        <a:bodyPr/>
        <a:lstStyle/>
        <a:p>
          <a:pPr rtl="0"/>
          <a:r>
            <a:rPr lang="en-US" dirty="0" smtClean="0"/>
            <a:t>(1) How the global language of the Third Pillar can be transposed to Marxist-Leninist contexts, and their transnational supply chains.</a:t>
          </a:r>
          <a:endParaRPr lang="en-US" dirty="0"/>
        </a:p>
      </dgm:t>
    </dgm:pt>
    <dgm:pt modelId="{19CBDB4C-36E6-7C4F-8C3D-5BD5C08B6805}" type="parTrans" cxnId="{1273E6E2-2983-D843-BB50-B2596667DCCA}">
      <dgm:prSet/>
      <dgm:spPr/>
      <dgm:t>
        <a:bodyPr/>
        <a:lstStyle/>
        <a:p>
          <a:endParaRPr lang="en-US"/>
        </a:p>
      </dgm:t>
    </dgm:pt>
    <dgm:pt modelId="{2B5DEC7A-0D0C-5A4C-BD63-B24643964FE9}" type="sibTrans" cxnId="{1273E6E2-2983-D843-BB50-B2596667DCCA}">
      <dgm:prSet/>
      <dgm:spPr/>
      <dgm:t>
        <a:bodyPr/>
        <a:lstStyle/>
        <a:p>
          <a:endParaRPr lang="en-US"/>
        </a:p>
      </dgm:t>
    </dgm:pt>
    <dgm:pt modelId="{3F365F3B-8921-B441-9A0F-306B69F077D2}">
      <dgm:prSet/>
      <dgm:spPr/>
      <dgm:t>
        <a:bodyPr/>
        <a:lstStyle/>
        <a:p>
          <a:pPr rtl="0"/>
          <a:r>
            <a:rPr lang="en-US" smtClean="0"/>
            <a:t>Case studies: SOEs and human rights due diligence in Chinese enterprises operating in Africa</a:t>
          </a:r>
          <a:endParaRPr lang="en-US"/>
        </a:p>
      </dgm:t>
    </dgm:pt>
    <dgm:pt modelId="{D3959AA2-B245-2B40-B290-0AC8BF3FCAF6}" type="parTrans" cxnId="{87E8C9E9-BA46-7048-AACE-550F5DA1F68E}">
      <dgm:prSet/>
      <dgm:spPr/>
      <dgm:t>
        <a:bodyPr/>
        <a:lstStyle/>
        <a:p>
          <a:endParaRPr lang="en-US"/>
        </a:p>
      </dgm:t>
    </dgm:pt>
    <dgm:pt modelId="{52C09853-B71F-4749-B9A2-FAF39676E55E}" type="sibTrans" cxnId="{87E8C9E9-BA46-7048-AACE-550F5DA1F68E}">
      <dgm:prSet/>
      <dgm:spPr/>
      <dgm:t>
        <a:bodyPr/>
        <a:lstStyle/>
        <a:p>
          <a:endParaRPr lang="en-US"/>
        </a:p>
      </dgm:t>
    </dgm:pt>
    <dgm:pt modelId="{72C32069-E909-FE4C-B880-9EDA850B20E6}">
      <dgm:prSet/>
      <dgm:spPr/>
      <dgm:t>
        <a:bodyPr/>
        <a:lstStyle/>
        <a:p>
          <a:pPr rtl="0"/>
          <a:r>
            <a:rPr lang="en-US" dirty="0" smtClean="0"/>
            <a:t>(2) How Big Data technologies and initiatives can be used as a grievance mechanism.</a:t>
          </a:r>
          <a:endParaRPr lang="en-US" dirty="0"/>
        </a:p>
      </dgm:t>
    </dgm:pt>
    <dgm:pt modelId="{20E6F598-BC1E-624E-8BD5-27347A938E83}" type="parTrans" cxnId="{E1DD18A5-DD3B-A944-8110-4D6BFD58BAC9}">
      <dgm:prSet/>
      <dgm:spPr/>
      <dgm:t>
        <a:bodyPr/>
        <a:lstStyle/>
        <a:p>
          <a:endParaRPr lang="en-US"/>
        </a:p>
      </dgm:t>
    </dgm:pt>
    <dgm:pt modelId="{1EAFE626-1806-CE43-B14A-463D173AED8E}" type="sibTrans" cxnId="{E1DD18A5-DD3B-A944-8110-4D6BFD58BAC9}">
      <dgm:prSet/>
      <dgm:spPr/>
      <dgm:t>
        <a:bodyPr/>
        <a:lstStyle/>
        <a:p>
          <a:endParaRPr lang="en-US"/>
        </a:p>
      </dgm:t>
    </dgm:pt>
    <dgm:pt modelId="{3E6CF90A-D3EA-564D-98E8-76A4D105835B}">
      <dgm:prSet/>
      <dgm:spPr/>
      <dgm:t>
        <a:bodyPr/>
        <a:lstStyle/>
        <a:p>
          <a:pPr rtl="0"/>
          <a:r>
            <a:rPr lang="en-US" smtClean="0"/>
            <a:t>Considering the use of social credit systems to create enterprise CSR credit systems</a:t>
          </a:r>
          <a:endParaRPr lang="en-US"/>
        </a:p>
      </dgm:t>
    </dgm:pt>
    <dgm:pt modelId="{FDF59F57-BD2E-F441-A1EC-D5D26A955CD2}" type="parTrans" cxnId="{C57819CD-4699-F846-AC6D-5F1BAC0ABAA9}">
      <dgm:prSet/>
      <dgm:spPr/>
      <dgm:t>
        <a:bodyPr/>
        <a:lstStyle/>
        <a:p>
          <a:endParaRPr lang="en-US"/>
        </a:p>
      </dgm:t>
    </dgm:pt>
    <dgm:pt modelId="{B421E44C-963F-2F49-8728-81AEA0E739EE}" type="sibTrans" cxnId="{C57819CD-4699-F846-AC6D-5F1BAC0ABAA9}">
      <dgm:prSet/>
      <dgm:spPr/>
      <dgm:t>
        <a:bodyPr/>
        <a:lstStyle/>
        <a:p>
          <a:endParaRPr lang="en-US"/>
        </a:p>
      </dgm:t>
    </dgm:pt>
    <dgm:pt modelId="{A6072446-7A06-AB45-861F-A1D45B41C0DC}">
      <dgm:prSet/>
      <dgm:spPr/>
      <dgm:t>
        <a:bodyPr/>
        <a:lstStyle/>
        <a:p>
          <a:pPr rtl="0"/>
          <a:r>
            <a:rPr lang="en-US" dirty="0" smtClean="0"/>
            <a:t>(3) How grievance and monitoring mechanisms originating from within Marxist-Leninist systems can be embedded in supply chains.</a:t>
          </a:r>
          <a:endParaRPr lang="en-US" dirty="0"/>
        </a:p>
      </dgm:t>
    </dgm:pt>
    <dgm:pt modelId="{BDF4C508-0C68-D942-8085-E55C455A7A81}" type="parTrans" cxnId="{BF5A0540-34D4-5642-BEE5-CBE89A40BDDD}">
      <dgm:prSet/>
      <dgm:spPr/>
      <dgm:t>
        <a:bodyPr/>
        <a:lstStyle/>
        <a:p>
          <a:endParaRPr lang="en-US"/>
        </a:p>
      </dgm:t>
    </dgm:pt>
    <dgm:pt modelId="{F47FA21A-E130-B14E-A2D7-AEB50A377B5C}" type="sibTrans" cxnId="{BF5A0540-34D4-5642-BEE5-CBE89A40BDDD}">
      <dgm:prSet/>
      <dgm:spPr/>
      <dgm:t>
        <a:bodyPr/>
        <a:lstStyle/>
        <a:p>
          <a:endParaRPr lang="en-US"/>
        </a:p>
      </dgm:t>
    </dgm:pt>
    <dgm:pt modelId="{2CB82D24-E1B2-4A40-9BDD-4B16C991F9B3}">
      <dgm:prSet/>
      <dgm:spPr/>
      <dgm:t>
        <a:bodyPr/>
        <a:lstStyle/>
        <a:p>
          <a:pPr rtl="0"/>
          <a:r>
            <a:rPr lang="en-US" dirty="0" smtClean="0"/>
            <a:t>Scenarios: (1) Working through the local Communist Party organs of enterprises; (2) empowering local labor council’s to serve as the focal point for mediating grievances and remedies.</a:t>
          </a:r>
          <a:endParaRPr lang="en-US" dirty="0"/>
        </a:p>
      </dgm:t>
    </dgm:pt>
    <dgm:pt modelId="{F5C8135D-ADD8-B849-B7DB-8122F74333D8}" type="parTrans" cxnId="{01179843-DE3F-8343-9802-222794F3746C}">
      <dgm:prSet/>
      <dgm:spPr/>
      <dgm:t>
        <a:bodyPr/>
        <a:lstStyle/>
        <a:p>
          <a:endParaRPr lang="en-US"/>
        </a:p>
      </dgm:t>
    </dgm:pt>
    <dgm:pt modelId="{A452927D-A693-D345-92C6-92916B9D6FAF}" type="sibTrans" cxnId="{01179843-DE3F-8343-9802-222794F3746C}">
      <dgm:prSet/>
      <dgm:spPr/>
      <dgm:t>
        <a:bodyPr/>
        <a:lstStyle/>
        <a:p>
          <a:endParaRPr lang="en-US"/>
        </a:p>
      </dgm:t>
    </dgm:pt>
    <dgm:pt modelId="{5788C119-DE38-374B-983F-F1E3E2981999}">
      <dgm:prSet/>
      <dgm:spPr/>
      <dgm:t>
        <a:bodyPr/>
        <a:lstStyle/>
        <a:p>
          <a:pPr rtl="0"/>
          <a:r>
            <a:rPr lang="en-US" smtClean="0"/>
            <a:t>(4) How state organs can contribute to the creation of transnational grievance mechanisms through the regulation of specific sectors </a:t>
          </a:r>
          <a:endParaRPr lang="en-US"/>
        </a:p>
      </dgm:t>
    </dgm:pt>
    <dgm:pt modelId="{9DBEEC65-0875-A044-AA26-85D205D643E6}" type="parTrans" cxnId="{A5F34041-FFC0-BA48-BB46-961A9A9C6429}">
      <dgm:prSet/>
      <dgm:spPr/>
      <dgm:t>
        <a:bodyPr/>
        <a:lstStyle/>
        <a:p>
          <a:endParaRPr lang="en-US"/>
        </a:p>
      </dgm:t>
    </dgm:pt>
    <dgm:pt modelId="{BC2CE03F-28BD-A04F-A92A-86ECBED9D138}" type="sibTrans" cxnId="{A5F34041-FFC0-BA48-BB46-961A9A9C6429}">
      <dgm:prSet/>
      <dgm:spPr/>
      <dgm:t>
        <a:bodyPr/>
        <a:lstStyle/>
        <a:p>
          <a:endParaRPr lang="en-US"/>
        </a:p>
      </dgm:t>
    </dgm:pt>
    <dgm:pt modelId="{0E20E09C-DF7D-C44E-8A05-279C9CDE6FEB}">
      <dgm:prSet/>
      <dgm:spPr/>
      <dgm:t>
        <a:bodyPr/>
        <a:lstStyle/>
        <a:p>
          <a:pPr rtl="0"/>
          <a:r>
            <a:rPr lang="en-US" dirty="0" smtClean="0"/>
            <a:t>Chinese state approaches to CSR guidelines</a:t>
          </a:r>
          <a:endParaRPr lang="en-US" dirty="0"/>
        </a:p>
      </dgm:t>
    </dgm:pt>
    <dgm:pt modelId="{A5BF315E-0DA4-394A-AE62-3E266D32411F}" type="parTrans" cxnId="{E75926F0-5D56-044F-AB27-64146D7F0191}">
      <dgm:prSet/>
      <dgm:spPr/>
      <dgm:t>
        <a:bodyPr/>
        <a:lstStyle/>
        <a:p>
          <a:endParaRPr lang="en-US"/>
        </a:p>
      </dgm:t>
    </dgm:pt>
    <dgm:pt modelId="{57E95139-F4AA-1D48-B61A-0C2F83F8EE32}" type="sibTrans" cxnId="{E75926F0-5D56-044F-AB27-64146D7F0191}">
      <dgm:prSet/>
      <dgm:spPr/>
      <dgm:t>
        <a:bodyPr/>
        <a:lstStyle/>
        <a:p>
          <a:endParaRPr lang="en-US"/>
        </a:p>
      </dgm:t>
    </dgm:pt>
    <dgm:pt modelId="{7A345E3D-AE53-0E45-8EDC-80AAB6006D28}" type="pres">
      <dgm:prSet presAssocID="{E2CC367C-999C-AB45-86E6-DC0B3251664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2563F49-35FB-2847-8AAC-8FE3EE7283CB}" type="pres">
      <dgm:prSet presAssocID="{4F21836C-2497-A24F-AD02-27C1E3F83235}" presName="root" presStyleCnt="0"/>
      <dgm:spPr/>
    </dgm:pt>
    <dgm:pt modelId="{297B8276-AB3C-A645-B66E-C8B8FBE5265C}" type="pres">
      <dgm:prSet presAssocID="{4F21836C-2497-A24F-AD02-27C1E3F83235}" presName="rootComposite" presStyleCnt="0"/>
      <dgm:spPr/>
    </dgm:pt>
    <dgm:pt modelId="{D93D2E64-F9C4-694F-87BB-5E06D8678C7E}" type="pres">
      <dgm:prSet presAssocID="{4F21836C-2497-A24F-AD02-27C1E3F83235}" presName="rootText" presStyleLbl="node1" presStyleIdx="0" presStyleCnt="4" custScaleY="151947"/>
      <dgm:spPr/>
    </dgm:pt>
    <dgm:pt modelId="{8EEA606D-F319-A647-968B-8B2C7C23C110}" type="pres">
      <dgm:prSet presAssocID="{4F21836C-2497-A24F-AD02-27C1E3F83235}" presName="rootConnector" presStyleLbl="node1" presStyleIdx="0" presStyleCnt="4"/>
      <dgm:spPr/>
    </dgm:pt>
    <dgm:pt modelId="{E84038DF-0E43-7843-BD6E-DCCE970F0AD6}" type="pres">
      <dgm:prSet presAssocID="{4F21836C-2497-A24F-AD02-27C1E3F83235}" presName="childShape" presStyleCnt="0"/>
      <dgm:spPr/>
    </dgm:pt>
    <dgm:pt modelId="{6C139F70-6D24-EC4A-AF27-2FA3FA87A780}" type="pres">
      <dgm:prSet presAssocID="{D3959AA2-B245-2B40-B290-0AC8BF3FCAF6}" presName="Name13" presStyleLbl="parChTrans1D2" presStyleIdx="0" presStyleCnt="4"/>
      <dgm:spPr/>
    </dgm:pt>
    <dgm:pt modelId="{08B31CA0-E953-7443-9C23-4661880E2A13}" type="pres">
      <dgm:prSet presAssocID="{3F365F3B-8921-B441-9A0F-306B69F077D2}" presName="childText" presStyleLbl="bgAcc1" presStyleIdx="0" presStyleCnt="4" custScaleY="203895" custLinFactNeighborY="-1208">
        <dgm:presLayoutVars>
          <dgm:bulletEnabled val="1"/>
        </dgm:presLayoutVars>
      </dgm:prSet>
      <dgm:spPr/>
    </dgm:pt>
    <dgm:pt modelId="{E590187D-FA33-4B4A-8241-2CA706EB1310}" type="pres">
      <dgm:prSet presAssocID="{72C32069-E909-FE4C-B880-9EDA850B20E6}" presName="root" presStyleCnt="0"/>
      <dgm:spPr/>
    </dgm:pt>
    <dgm:pt modelId="{911EDBBD-0D34-1E4A-A437-21CD0253F2AC}" type="pres">
      <dgm:prSet presAssocID="{72C32069-E909-FE4C-B880-9EDA850B20E6}" presName="rootComposite" presStyleCnt="0"/>
      <dgm:spPr/>
    </dgm:pt>
    <dgm:pt modelId="{9D0FBCD4-E609-0F46-B4D9-35FA3A772E2C}" type="pres">
      <dgm:prSet presAssocID="{72C32069-E909-FE4C-B880-9EDA850B20E6}" presName="rootText" presStyleLbl="node1" presStyleIdx="1" presStyleCnt="4" custScaleY="144698"/>
      <dgm:spPr/>
    </dgm:pt>
    <dgm:pt modelId="{4A984FF5-93BD-EA46-912D-395290EFFB42}" type="pres">
      <dgm:prSet presAssocID="{72C32069-E909-FE4C-B880-9EDA850B20E6}" presName="rootConnector" presStyleLbl="node1" presStyleIdx="1" presStyleCnt="4"/>
      <dgm:spPr/>
    </dgm:pt>
    <dgm:pt modelId="{A27D9CDB-253C-5441-87EA-5032CA731DDF}" type="pres">
      <dgm:prSet presAssocID="{72C32069-E909-FE4C-B880-9EDA850B20E6}" presName="childShape" presStyleCnt="0"/>
      <dgm:spPr/>
    </dgm:pt>
    <dgm:pt modelId="{8F9D5A75-2429-9747-AB19-9E5EDF0575A8}" type="pres">
      <dgm:prSet presAssocID="{FDF59F57-BD2E-F441-A1EC-D5D26A955CD2}" presName="Name13" presStyleLbl="parChTrans1D2" presStyleIdx="1" presStyleCnt="4"/>
      <dgm:spPr/>
    </dgm:pt>
    <dgm:pt modelId="{94417DF1-2666-8E4B-8298-9C972CBB9810}" type="pres">
      <dgm:prSet presAssocID="{3E6CF90A-D3EA-564D-98E8-76A4D105835B}" presName="childText" presStyleLbl="bgAcc1" presStyleIdx="1" presStyleCnt="4" custScaleY="200271">
        <dgm:presLayoutVars>
          <dgm:bulletEnabled val="1"/>
        </dgm:presLayoutVars>
      </dgm:prSet>
      <dgm:spPr/>
    </dgm:pt>
    <dgm:pt modelId="{B9FBE427-1339-C14E-A1AC-50EF3B42AF58}" type="pres">
      <dgm:prSet presAssocID="{A6072446-7A06-AB45-861F-A1D45B41C0DC}" presName="root" presStyleCnt="0"/>
      <dgm:spPr/>
    </dgm:pt>
    <dgm:pt modelId="{3A23CC10-4135-8D4A-AC04-4AD98487213B}" type="pres">
      <dgm:prSet presAssocID="{A6072446-7A06-AB45-861F-A1D45B41C0DC}" presName="rootComposite" presStyleCnt="0"/>
      <dgm:spPr/>
    </dgm:pt>
    <dgm:pt modelId="{161618DC-86F4-DD46-8987-FE9DD144C62B}" type="pres">
      <dgm:prSet presAssocID="{A6072446-7A06-AB45-861F-A1D45B41C0DC}" presName="rootText" presStyleLbl="node1" presStyleIdx="2" presStyleCnt="4" custScaleY="143185"/>
      <dgm:spPr/>
    </dgm:pt>
    <dgm:pt modelId="{0714FE6A-2887-D240-9CA5-86509D922922}" type="pres">
      <dgm:prSet presAssocID="{A6072446-7A06-AB45-861F-A1D45B41C0DC}" presName="rootConnector" presStyleLbl="node1" presStyleIdx="2" presStyleCnt="4"/>
      <dgm:spPr/>
    </dgm:pt>
    <dgm:pt modelId="{4E249836-60E5-834B-A147-2D59D203A905}" type="pres">
      <dgm:prSet presAssocID="{A6072446-7A06-AB45-861F-A1D45B41C0DC}" presName="childShape" presStyleCnt="0"/>
      <dgm:spPr/>
    </dgm:pt>
    <dgm:pt modelId="{677E5332-C46B-844A-8600-DFB4EA2C94F4}" type="pres">
      <dgm:prSet presAssocID="{F5C8135D-ADD8-B849-B7DB-8122F74333D8}" presName="Name13" presStyleLbl="parChTrans1D2" presStyleIdx="2" presStyleCnt="4"/>
      <dgm:spPr/>
    </dgm:pt>
    <dgm:pt modelId="{0D2EA1CC-F14E-B749-B4FE-5AF5D961EF38}" type="pres">
      <dgm:prSet presAssocID="{2CB82D24-E1B2-4A40-9BDD-4B16C991F9B3}" presName="childText" presStyleLbl="bgAcc1" presStyleIdx="2" presStyleCnt="4" custScaleY="193632" custLinFactNeighborY="-1208">
        <dgm:presLayoutVars>
          <dgm:bulletEnabled val="1"/>
        </dgm:presLayoutVars>
      </dgm:prSet>
      <dgm:spPr/>
    </dgm:pt>
    <dgm:pt modelId="{641CFD38-DB18-9F4B-84E4-2BA63589B21E}" type="pres">
      <dgm:prSet presAssocID="{5788C119-DE38-374B-983F-F1E3E2981999}" presName="root" presStyleCnt="0"/>
      <dgm:spPr/>
    </dgm:pt>
    <dgm:pt modelId="{8DDA0C92-BE38-8C44-AC29-62A1174712AF}" type="pres">
      <dgm:prSet presAssocID="{5788C119-DE38-374B-983F-F1E3E2981999}" presName="rootComposite" presStyleCnt="0"/>
      <dgm:spPr/>
    </dgm:pt>
    <dgm:pt modelId="{DE62E61A-ED7F-7A49-99AB-650139BEC916}" type="pres">
      <dgm:prSet presAssocID="{5788C119-DE38-374B-983F-F1E3E2981999}" presName="rootText" presStyleLbl="node1" presStyleIdx="3" presStyleCnt="4" custScaleY="139866"/>
      <dgm:spPr/>
    </dgm:pt>
    <dgm:pt modelId="{DD59965A-3B2B-0A41-9115-52F6DFF593DF}" type="pres">
      <dgm:prSet presAssocID="{5788C119-DE38-374B-983F-F1E3E2981999}" presName="rootConnector" presStyleLbl="node1" presStyleIdx="3" presStyleCnt="4"/>
      <dgm:spPr/>
    </dgm:pt>
    <dgm:pt modelId="{E2694724-FBAE-F34B-9229-39F286272306}" type="pres">
      <dgm:prSet presAssocID="{5788C119-DE38-374B-983F-F1E3E2981999}" presName="childShape" presStyleCnt="0"/>
      <dgm:spPr/>
    </dgm:pt>
    <dgm:pt modelId="{62151918-57A2-2449-9FC1-CF6CAF468347}" type="pres">
      <dgm:prSet presAssocID="{A5BF315E-0DA4-394A-AE62-3E266D32411F}" presName="Name13" presStyleLbl="parChTrans1D2" presStyleIdx="3" presStyleCnt="4"/>
      <dgm:spPr/>
    </dgm:pt>
    <dgm:pt modelId="{F96DCE6D-06FF-1C40-94FC-BA5B80560826}" type="pres">
      <dgm:prSet presAssocID="{0E20E09C-DF7D-C44E-8A05-279C9CDE6FEB}" presName="childText" presStyleLbl="bgAcc1" presStyleIdx="3" presStyleCnt="4" custScaleY="193022">
        <dgm:presLayoutVars>
          <dgm:bulletEnabled val="1"/>
        </dgm:presLayoutVars>
      </dgm:prSet>
      <dgm:spPr/>
    </dgm:pt>
  </dgm:ptLst>
  <dgm:cxnLst>
    <dgm:cxn modelId="{E1DD18A5-DD3B-A944-8110-4D6BFD58BAC9}" srcId="{E2CC367C-999C-AB45-86E6-DC0B32516646}" destId="{72C32069-E909-FE4C-B880-9EDA850B20E6}" srcOrd="1" destOrd="0" parTransId="{20E6F598-BC1E-624E-8BD5-27347A938E83}" sibTransId="{1EAFE626-1806-CE43-B14A-463D173AED8E}"/>
    <dgm:cxn modelId="{8C3640B9-A67B-6C49-9F48-42B3A99A950F}" type="presOf" srcId="{4F21836C-2497-A24F-AD02-27C1E3F83235}" destId="{8EEA606D-F319-A647-968B-8B2C7C23C110}" srcOrd="1" destOrd="0" presId="urn:microsoft.com/office/officeart/2005/8/layout/hierarchy3"/>
    <dgm:cxn modelId="{5A559A2D-C4E7-0040-8BB4-66C7A5F42B56}" type="presOf" srcId="{5788C119-DE38-374B-983F-F1E3E2981999}" destId="{DD59965A-3B2B-0A41-9115-52F6DFF593DF}" srcOrd="1" destOrd="0" presId="urn:microsoft.com/office/officeart/2005/8/layout/hierarchy3"/>
    <dgm:cxn modelId="{C57819CD-4699-F846-AC6D-5F1BAC0ABAA9}" srcId="{72C32069-E909-FE4C-B880-9EDA850B20E6}" destId="{3E6CF90A-D3EA-564D-98E8-76A4D105835B}" srcOrd="0" destOrd="0" parTransId="{FDF59F57-BD2E-F441-A1EC-D5D26A955CD2}" sibTransId="{B421E44C-963F-2F49-8728-81AEA0E739EE}"/>
    <dgm:cxn modelId="{1273E6E2-2983-D843-BB50-B2596667DCCA}" srcId="{E2CC367C-999C-AB45-86E6-DC0B32516646}" destId="{4F21836C-2497-A24F-AD02-27C1E3F83235}" srcOrd="0" destOrd="0" parTransId="{19CBDB4C-36E6-7C4F-8C3D-5BD5C08B6805}" sibTransId="{2B5DEC7A-0D0C-5A4C-BD63-B24643964FE9}"/>
    <dgm:cxn modelId="{531CB493-152B-A84D-9168-7F54243E413B}" type="presOf" srcId="{A6072446-7A06-AB45-861F-A1D45B41C0DC}" destId="{0714FE6A-2887-D240-9CA5-86509D922922}" srcOrd="1" destOrd="0" presId="urn:microsoft.com/office/officeart/2005/8/layout/hierarchy3"/>
    <dgm:cxn modelId="{4AE17F56-873B-1A4B-8873-C9A197A7B9D6}" type="presOf" srcId="{D3959AA2-B245-2B40-B290-0AC8BF3FCAF6}" destId="{6C139F70-6D24-EC4A-AF27-2FA3FA87A780}" srcOrd="0" destOrd="0" presId="urn:microsoft.com/office/officeart/2005/8/layout/hierarchy3"/>
    <dgm:cxn modelId="{E6049A7D-71D5-8247-9F10-C902A9E38EBF}" type="presOf" srcId="{F5C8135D-ADD8-B849-B7DB-8122F74333D8}" destId="{677E5332-C46B-844A-8600-DFB4EA2C94F4}" srcOrd="0" destOrd="0" presId="urn:microsoft.com/office/officeart/2005/8/layout/hierarchy3"/>
    <dgm:cxn modelId="{87E8C9E9-BA46-7048-AACE-550F5DA1F68E}" srcId="{4F21836C-2497-A24F-AD02-27C1E3F83235}" destId="{3F365F3B-8921-B441-9A0F-306B69F077D2}" srcOrd="0" destOrd="0" parTransId="{D3959AA2-B245-2B40-B290-0AC8BF3FCAF6}" sibTransId="{52C09853-B71F-4749-B9A2-FAF39676E55E}"/>
    <dgm:cxn modelId="{ABD626F8-41A1-6046-BA6F-8A547CF99749}" type="presOf" srcId="{5788C119-DE38-374B-983F-F1E3E2981999}" destId="{DE62E61A-ED7F-7A49-99AB-650139BEC916}" srcOrd="0" destOrd="0" presId="urn:microsoft.com/office/officeart/2005/8/layout/hierarchy3"/>
    <dgm:cxn modelId="{C6CED69B-A89E-A54B-9394-09CA9A5AF43F}" type="presOf" srcId="{A5BF315E-0DA4-394A-AE62-3E266D32411F}" destId="{62151918-57A2-2449-9FC1-CF6CAF468347}" srcOrd="0" destOrd="0" presId="urn:microsoft.com/office/officeart/2005/8/layout/hierarchy3"/>
    <dgm:cxn modelId="{63573A70-0C6F-3A4A-AEAE-99D8C33CC901}" type="presOf" srcId="{FDF59F57-BD2E-F441-A1EC-D5D26A955CD2}" destId="{8F9D5A75-2429-9747-AB19-9E5EDF0575A8}" srcOrd="0" destOrd="0" presId="urn:microsoft.com/office/officeart/2005/8/layout/hierarchy3"/>
    <dgm:cxn modelId="{9562E76C-DD6E-CA4D-88AD-F67F90B38BD0}" type="presOf" srcId="{72C32069-E909-FE4C-B880-9EDA850B20E6}" destId="{4A984FF5-93BD-EA46-912D-395290EFFB42}" srcOrd="1" destOrd="0" presId="urn:microsoft.com/office/officeart/2005/8/layout/hierarchy3"/>
    <dgm:cxn modelId="{E629A609-B7CE-FC49-B632-AA99F0DD06FE}" type="presOf" srcId="{E2CC367C-999C-AB45-86E6-DC0B32516646}" destId="{7A345E3D-AE53-0E45-8EDC-80AAB6006D28}" srcOrd="0" destOrd="0" presId="urn:microsoft.com/office/officeart/2005/8/layout/hierarchy3"/>
    <dgm:cxn modelId="{E45B140A-F211-4346-9600-54A7F1191224}" type="presOf" srcId="{3E6CF90A-D3EA-564D-98E8-76A4D105835B}" destId="{94417DF1-2666-8E4B-8298-9C972CBB9810}" srcOrd="0" destOrd="0" presId="urn:microsoft.com/office/officeart/2005/8/layout/hierarchy3"/>
    <dgm:cxn modelId="{AA59249D-65BF-6441-A149-5C3D277E7EB5}" type="presOf" srcId="{4F21836C-2497-A24F-AD02-27C1E3F83235}" destId="{D93D2E64-F9C4-694F-87BB-5E06D8678C7E}" srcOrd="0" destOrd="0" presId="urn:microsoft.com/office/officeart/2005/8/layout/hierarchy3"/>
    <dgm:cxn modelId="{A5F34041-FFC0-BA48-BB46-961A9A9C6429}" srcId="{E2CC367C-999C-AB45-86E6-DC0B32516646}" destId="{5788C119-DE38-374B-983F-F1E3E2981999}" srcOrd="3" destOrd="0" parTransId="{9DBEEC65-0875-A044-AA26-85D205D643E6}" sibTransId="{BC2CE03F-28BD-A04F-A92A-86ECBED9D138}"/>
    <dgm:cxn modelId="{FB8CA583-1B40-C146-8DCD-08214E433CA8}" type="presOf" srcId="{A6072446-7A06-AB45-861F-A1D45B41C0DC}" destId="{161618DC-86F4-DD46-8987-FE9DD144C62B}" srcOrd="0" destOrd="0" presId="urn:microsoft.com/office/officeart/2005/8/layout/hierarchy3"/>
    <dgm:cxn modelId="{BF5A0540-34D4-5642-BEE5-CBE89A40BDDD}" srcId="{E2CC367C-999C-AB45-86E6-DC0B32516646}" destId="{A6072446-7A06-AB45-861F-A1D45B41C0DC}" srcOrd="2" destOrd="0" parTransId="{BDF4C508-0C68-D942-8085-E55C455A7A81}" sibTransId="{F47FA21A-E130-B14E-A2D7-AEB50A377B5C}"/>
    <dgm:cxn modelId="{01179843-DE3F-8343-9802-222794F3746C}" srcId="{A6072446-7A06-AB45-861F-A1D45B41C0DC}" destId="{2CB82D24-E1B2-4A40-9BDD-4B16C991F9B3}" srcOrd="0" destOrd="0" parTransId="{F5C8135D-ADD8-B849-B7DB-8122F74333D8}" sibTransId="{A452927D-A693-D345-92C6-92916B9D6FAF}"/>
    <dgm:cxn modelId="{666C3F80-562A-0940-9136-F2AE886A6D43}" type="presOf" srcId="{3F365F3B-8921-B441-9A0F-306B69F077D2}" destId="{08B31CA0-E953-7443-9C23-4661880E2A13}" srcOrd="0" destOrd="0" presId="urn:microsoft.com/office/officeart/2005/8/layout/hierarchy3"/>
    <dgm:cxn modelId="{E75926F0-5D56-044F-AB27-64146D7F0191}" srcId="{5788C119-DE38-374B-983F-F1E3E2981999}" destId="{0E20E09C-DF7D-C44E-8A05-279C9CDE6FEB}" srcOrd="0" destOrd="0" parTransId="{A5BF315E-0DA4-394A-AE62-3E266D32411F}" sibTransId="{57E95139-F4AA-1D48-B61A-0C2F83F8EE32}"/>
    <dgm:cxn modelId="{0052D876-80CD-2D40-AB8B-31038D0BA708}" type="presOf" srcId="{72C32069-E909-FE4C-B880-9EDA850B20E6}" destId="{9D0FBCD4-E609-0F46-B4D9-35FA3A772E2C}" srcOrd="0" destOrd="0" presId="urn:microsoft.com/office/officeart/2005/8/layout/hierarchy3"/>
    <dgm:cxn modelId="{90EAFB1D-B760-9947-969A-2976383E66D2}" type="presOf" srcId="{2CB82D24-E1B2-4A40-9BDD-4B16C991F9B3}" destId="{0D2EA1CC-F14E-B749-B4FE-5AF5D961EF38}" srcOrd="0" destOrd="0" presId="urn:microsoft.com/office/officeart/2005/8/layout/hierarchy3"/>
    <dgm:cxn modelId="{2C198681-6783-194F-B8C9-A746D3F0CAFE}" type="presOf" srcId="{0E20E09C-DF7D-C44E-8A05-279C9CDE6FEB}" destId="{F96DCE6D-06FF-1C40-94FC-BA5B80560826}" srcOrd="0" destOrd="0" presId="urn:microsoft.com/office/officeart/2005/8/layout/hierarchy3"/>
    <dgm:cxn modelId="{C7E789A6-AAED-CE43-8BB0-7396FBCBB085}" type="presParOf" srcId="{7A345E3D-AE53-0E45-8EDC-80AAB6006D28}" destId="{D2563F49-35FB-2847-8AAC-8FE3EE7283CB}" srcOrd="0" destOrd="0" presId="urn:microsoft.com/office/officeart/2005/8/layout/hierarchy3"/>
    <dgm:cxn modelId="{63302B23-33A8-434B-81BC-FFAA4B9CCEA4}" type="presParOf" srcId="{D2563F49-35FB-2847-8AAC-8FE3EE7283CB}" destId="{297B8276-AB3C-A645-B66E-C8B8FBE5265C}" srcOrd="0" destOrd="0" presId="urn:microsoft.com/office/officeart/2005/8/layout/hierarchy3"/>
    <dgm:cxn modelId="{57DF7620-DEC6-104F-8F0C-43E297236FD1}" type="presParOf" srcId="{297B8276-AB3C-A645-B66E-C8B8FBE5265C}" destId="{D93D2E64-F9C4-694F-87BB-5E06D8678C7E}" srcOrd="0" destOrd="0" presId="urn:microsoft.com/office/officeart/2005/8/layout/hierarchy3"/>
    <dgm:cxn modelId="{8906CAAE-143B-7F45-9D1B-F5C79B16CDCB}" type="presParOf" srcId="{297B8276-AB3C-A645-B66E-C8B8FBE5265C}" destId="{8EEA606D-F319-A647-968B-8B2C7C23C110}" srcOrd="1" destOrd="0" presId="urn:microsoft.com/office/officeart/2005/8/layout/hierarchy3"/>
    <dgm:cxn modelId="{46070DB2-0583-1943-9486-B93BEB559A8B}" type="presParOf" srcId="{D2563F49-35FB-2847-8AAC-8FE3EE7283CB}" destId="{E84038DF-0E43-7843-BD6E-DCCE970F0AD6}" srcOrd="1" destOrd="0" presId="urn:microsoft.com/office/officeart/2005/8/layout/hierarchy3"/>
    <dgm:cxn modelId="{22CA1BC4-FBDE-5A4D-86C2-D850273172FF}" type="presParOf" srcId="{E84038DF-0E43-7843-BD6E-DCCE970F0AD6}" destId="{6C139F70-6D24-EC4A-AF27-2FA3FA87A780}" srcOrd="0" destOrd="0" presId="urn:microsoft.com/office/officeart/2005/8/layout/hierarchy3"/>
    <dgm:cxn modelId="{E55ED5EB-1F75-5B40-81EA-B62C87FAA4C5}" type="presParOf" srcId="{E84038DF-0E43-7843-BD6E-DCCE970F0AD6}" destId="{08B31CA0-E953-7443-9C23-4661880E2A13}" srcOrd="1" destOrd="0" presId="urn:microsoft.com/office/officeart/2005/8/layout/hierarchy3"/>
    <dgm:cxn modelId="{201209F7-F919-474A-B67E-10C0A73D2A3A}" type="presParOf" srcId="{7A345E3D-AE53-0E45-8EDC-80AAB6006D28}" destId="{E590187D-FA33-4B4A-8241-2CA706EB1310}" srcOrd="1" destOrd="0" presId="urn:microsoft.com/office/officeart/2005/8/layout/hierarchy3"/>
    <dgm:cxn modelId="{21753221-B715-1548-8510-B358FA5864C9}" type="presParOf" srcId="{E590187D-FA33-4B4A-8241-2CA706EB1310}" destId="{911EDBBD-0D34-1E4A-A437-21CD0253F2AC}" srcOrd="0" destOrd="0" presId="urn:microsoft.com/office/officeart/2005/8/layout/hierarchy3"/>
    <dgm:cxn modelId="{E863D9EE-7359-CD46-B1FE-627591803F86}" type="presParOf" srcId="{911EDBBD-0D34-1E4A-A437-21CD0253F2AC}" destId="{9D0FBCD4-E609-0F46-B4D9-35FA3A772E2C}" srcOrd="0" destOrd="0" presId="urn:microsoft.com/office/officeart/2005/8/layout/hierarchy3"/>
    <dgm:cxn modelId="{C87ED538-AA0D-0D44-ADA4-5277B69F35BC}" type="presParOf" srcId="{911EDBBD-0D34-1E4A-A437-21CD0253F2AC}" destId="{4A984FF5-93BD-EA46-912D-395290EFFB42}" srcOrd="1" destOrd="0" presId="urn:microsoft.com/office/officeart/2005/8/layout/hierarchy3"/>
    <dgm:cxn modelId="{3DE4932B-9D42-704C-9FD6-D9BE2D117ED5}" type="presParOf" srcId="{E590187D-FA33-4B4A-8241-2CA706EB1310}" destId="{A27D9CDB-253C-5441-87EA-5032CA731DDF}" srcOrd="1" destOrd="0" presId="urn:microsoft.com/office/officeart/2005/8/layout/hierarchy3"/>
    <dgm:cxn modelId="{A2C77A84-505F-3843-87CA-D1436C5681FD}" type="presParOf" srcId="{A27D9CDB-253C-5441-87EA-5032CA731DDF}" destId="{8F9D5A75-2429-9747-AB19-9E5EDF0575A8}" srcOrd="0" destOrd="0" presId="urn:microsoft.com/office/officeart/2005/8/layout/hierarchy3"/>
    <dgm:cxn modelId="{72D7C560-1816-7A4A-BB74-6B63BDC87873}" type="presParOf" srcId="{A27D9CDB-253C-5441-87EA-5032CA731DDF}" destId="{94417DF1-2666-8E4B-8298-9C972CBB9810}" srcOrd="1" destOrd="0" presId="urn:microsoft.com/office/officeart/2005/8/layout/hierarchy3"/>
    <dgm:cxn modelId="{CFB624F2-9A89-9343-AA33-714E87F37946}" type="presParOf" srcId="{7A345E3D-AE53-0E45-8EDC-80AAB6006D28}" destId="{B9FBE427-1339-C14E-A1AC-50EF3B42AF58}" srcOrd="2" destOrd="0" presId="urn:microsoft.com/office/officeart/2005/8/layout/hierarchy3"/>
    <dgm:cxn modelId="{1B623E0E-9D08-5943-8D0E-8DED5781BFF9}" type="presParOf" srcId="{B9FBE427-1339-C14E-A1AC-50EF3B42AF58}" destId="{3A23CC10-4135-8D4A-AC04-4AD98487213B}" srcOrd="0" destOrd="0" presId="urn:microsoft.com/office/officeart/2005/8/layout/hierarchy3"/>
    <dgm:cxn modelId="{D24A7996-B28A-E941-95FC-B2567D2C8DBE}" type="presParOf" srcId="{3A23CC10-4135-8D4A-AC04-4AD98487213B}" destId="{161618DC-86F4-DD46-8987-FE9DD144C62B}" srcOrd="0" destOrd="0" presId="urn:microsoft.com/office/officeart/2005/8/layout/hierarchy3"/>
    <dgm:cxn modelId="{3AAD5380-DE4A-7C4D-AC21-311B7E108A0C}" type="presParOf" srcId="{3A23CC10-4135-8D4A-AC04-4AD98487213B}" destId="{0714FE6A-2887-D240-9CA5-86509D922922}" srcOrd="1" destOrd="0" presId="urn:microsoft.com/office/officeart/2005/8/layout/hierarchy3"/>
    <dgm:cxn modelId="{FCBFADEE-1002-5548-A887-18587A6B56E3}" type="presParOf" srcId="{B9FBE427-1339-C14E-A1AC-50EF3B42AF58}" destId="{4E249836-60E5-834B-A147-2D59D203A905}" srcOrd="1" destOrd="0" presId="urn:microsoft.com/office/officeart/2005/8/layout/hierarchy3"/>
    <dgm:cxn modelId="{9B448EED-5EEB-7947-9238-066888516BDE}" type="presParOf" srcId="{4E249836-60E5-834B-A147-2D59D203A905}" destId="{677E5332-C46B-844A-8600-DFB4EA2C94F4}" srcOrd="0" destOrd="0" presId="urn:microsoft.com/office/officeart/2005/8/layout/hierarchy3"/>
    <dgm:cxn modelId="{55F6085C-3A86-5642-9FEA-CB53BFC23786}" type="presParOf" srcId="{4E249836-60E5-834B-A147-2D59D203A905}" destId="{0D2EA1CC-F14E-B749-B4FE-5AF5D961EF38}" srcOrd="1" destOrd="0" presId="urn:microsoft.com/office/officeart/2005/8/layout/hierarchy3"/>
    <dgm:cxn modelId="{94C27B89-B6E6-F649-9F7D-F935E93D6235}" type="presParOf" srcId="{7A345E3D-AE53-0E45-8EDC-80AAB6006D28}" destId="{641CFD38-DB18-9F4B-84E4-2BA63589B21E}" srcOrd="3" destOrd="0" presId="urn:microsoft.com/office/officeart/2005/8/layout/hierarchy3"/>
    <dgm:cxn modelId="{8DB430F7-4B13-B441-9552-70C1896ABFB1}" type="presParOf" srcId="{641CFD38-DB18-9F4B-84E4-2BA63589B21E}" destId="{8DDA0C92-BE38-8C44-AC29-62A1174712AF}" srcOrd="0" destOrd="0" presId="urn:microsoft.com/office/officeart/2005/8/layout/hierarchy3"/>
    <dgm:cxn modelId="{3F7B6F9D-DCC3-314E-A3EB-B91D7B6B30FF}" type="presParOf" srcId="{8DDA0C92-BE38-8C44-AC29-62A1174712AF}" destId="{DE62E61A-ED7F-7A49-99AB-650139BEC916}" srcOrd="0" destOrd="0" presId="urn:microsoft.com/office/officeart/2005/8/layout/hierarchy3"/>
    <dgm:cxn modelId="{B97876C3-EF18-4E47-B8B9-A9D991817073}" type="presParOf" srcId="{8DDA0C92-BE38-8C44-AC29-62A1174712AF}" destId="{DD59965A-3B2B-0A41-9115-52F6DFF593DF}" srcOrd="1" destOrd="0" presId="urn:microsoft.com/office/officeart/2005/8/layout/hierarchy3"/>
    <dgm:cxn modelId="{4C1F3726-4097-3D4A-B42D-1ECDCB1B4B73}" type="presParOf" srcId="{641CFD38-DB18-9F4B-84E4-2BA63589B21E}" destId="{E2694724-FBAE-F34B-9229-39F286272306}" srcOrd="1" destOrd="0" presId="urn:microsoft.com/office/officeart/2005/8/layout/hierarchy3"/>
    <dgm:cxn modelId="{C0D2F422-337B-8043-9E3A-2C36F93F5E2F}" type="presParOf" srcId="{E2694724-FBAE-F34B-9229-39F286272306}" destId="{62151918-57A2-2449-9FC1-CF6CAF468347}" srcOrd="0" destOrd="0" presId="urn:microsoft.com/office/officeart/2005/8/layout/hierarchy3"/>
    <dgm:cxn modelId="{995B20A8-133A-1C4C-B3F0-37EDB7DAF543}" type="presParOf" srcId="{E2694724-FBAE-F34B-9229-39F286272306}" destId="{F96DCE6D-06FF-1C40-94FC-BA5B80560826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3D2E64-F9C4-694F-87BB-5E06D8678C7E}">
      <dsp:nvSpPr>
        <dsp:cNvPr id="0" name=""/>
        <dsp:cNvSpPr/>
      </dsp:nvSpPr>
      <dsp:spPr>
        <a:xfrm>
          <a:off x="2232" y="389407"/>
          <a:ext cx="2565796" cy="194932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(1) How the global language of the Third Pillar can be transposed to Marxist-Leninist contexts, and their transnational supply chains.</a:t>
          </a:r>
          <a:endParaRPr lang="en-US" sz="1800" kern="1200" dirty="0"/>
        </a:p>
      </dsp:txBody>
      <dsp:txXfrm>
        <a:off x="59326" y="446501"/>
        <a:ext cx="2451608" cy="1835137"/>
      </dsp:txXfrm>
    </dsp:sp>
    <dsp:sp modelId="{6C139F70-6D24-EC4A-AF27-2FA3FA87A780}">
      <dsp:nvSpPr>
        <dsp:cNvPr id="0" name=""/>
        <dsp:cNvSpPr/>
      </dsp:nvSpPr>
      <dsp:spPr>
        <a:xfrm>
          <a:off x="258812" y="2338733"/>
          <a:ext cx="256579" cy="16131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3110"/>
              </a:lnTo>
              <a:lnTo>
                <a:pt x="256579" y="161311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B31CA0-E953-7443-9C23-4661880E2A13}">
      <dsp:nvSpPr>
        <dsp:cNvPr id="0" name=""/>
        <dsp:cNvSpPr/>
      </dsp:nvSpPr>
      <dsp:spPr>
        <a:xfrm>
          <a:off x="515391" y="2643960"/>
          <a:ext cx="2052637" cy="26157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Case studies: SOEs and human rights due diligence in Chinese enterprises operating in Africa</a:t>
          </a:r>
          <a:endParaRPr lang="en-US" sz="1600" kern="1200"/>
        </a:p>
      </dsp:txBody>
      <dsp:txXfrm>
        <a:off x="575511" y="2704080"/>
        <a:ext cx="1932397" cy="2495525"/>
      </dsp:txXfrm>
    </dsp:sp>
    <dsp:sp modelId="{9D0FBCD4-E609-0F46-B4D9-35FA3A772E2C}">
      <dsp:nvSpPr>
        <dsp:cNvPr id="0" name=""/>
        <dsp:cNvSpPr/>
      </dsp:nvSpPr>
      <dsp:spPr>
        <a:xfrm>
          <a:off x="3209478" y="389407"/>
          <a:ext cx="2565796" cy="18563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903533"/>
                <a:satOff val="33333"/>
                <a:lumOff val="-490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903533"/>
                <a:satOff val="33333"/>
                <a:lumOff val="-490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903533"/>
                <a:satOff val="33333"/>
                <a:lumOff val="-490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(2) How Big Data technologies and initiatives can be used as a grievance mechanism.</a:t>
          </a:r>
          <a:endParaRPr lang="en-US" sz="1800" kern="1200" dirty="0"/>
        </a:p>
      </dsp:txBody>
      <dsp:txXfrm>
        <a:off x="3263848" y="443777"/>
        <a:ext cx="2457056" cy="1747588"/>
      </dsp:txXfrm>
    </dsp:sp>
    <dsp:sp modelId="{8F9D5A75-2429-9747-AB19-9E5EDF0575A8}">
      <dsp:nvSpPr>
        <dsp:cNvPr id="0" name=""/>
        <dsp:cNvSpPr/>
      </dsp:nvSpPr>
      <dsp:spPr>
        <a:xfrm>
          <a:off x="3466058" y="2245735"/>
          <a:ext cx="256579" cy="16053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5361"/>
              </a:lnTo>
              <a:lnTo>
                <a:pt x="256579" y="160536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417DF1-2666-8E4B-8298-9C972CBB9810}">
      <dsp:nvSpPr>
        <dsp:cNvPr id="0" name=""/>
        <dsp:cNvSpPr/>
      </dsp:nvSpPr>
      <dsp:spPr>
        <a:xfrm>
          <a:off x="3722637" y="2566460"/>
          <a:ext cx="2052637" cy="25692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903533"/>
              <a:satOff val="33333"/>
              <a:lumOff val="-4902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Considering the use of social credit systems to create enterprise CSR credit systems</a:t>
          </a:r>
          <a:endParaRPr lang="en-US" sz="1600" kern="1200"/>
        </a:p>
      </dsp:txBody>
      <dsp:txXfrm>
        <a:off x="3782757" y="2626580"/>
        <a:ext cx="1932397" cy="2449033"/>
      </dsp:txXfrm>
    </dsp:sp>
    <dsp:sp modelId="{161618DC-86F4-DD46-8987-FE9DD144C62B}">
      <dsp:nvSpPr>
        <dsp:cNvPr id="0" name=""/>
        <dsp:cNvSpPr/>
      </dsp:nvSpPr>
      <dsp:spPr>
        <a:xfrm>
          <a:off x="6416724" y="389407"/>
          <a:ext cx="2565796" cy="18369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1807066"/>
                <a:satOff val="66667"/>
                <a:lumOff val="-980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807066"/>
                <a:satOff val="66667"/>
                <a:lumOff val="-980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807066"/>
                <a:satOff val="66667"/>
                <a:lumOff val="-980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(3) How grievance and monitoring mechanisms originating from within Marxist-Leninist systems can be embedded in supply chains.</a:t>
          </a:r>
          <a:endParaRPr lang="en-US" sz="1800" kern="1200" dirty="0"/>
        </a:p>
      </dsp:txBody>
      <dsp:txXfrm>
        <a:off x="6470525" y="443208"/>
        <a:ext cx="2458194" cy="1729316"/>
      </dsp:txXfrm>
    </dsp:sp>
    <dsp:sp modelId="{677E5332-C46B-844A-8600-DFB4EA2C94F4}">
      <dsp:nvSpPr>
        <dsp:cNvPr id="0" name=""/>
        <dsp:cNvSpPr/>
      </dsp:nvSpPr>
      <dsp:spPr>
        <a:xfrm>
          <a:off x="6673304" y="2226325"/>
          <a:ext cx="256579" cy="15472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7278"/>
              </a:lnTo>
              <a:lnTo>
                <a:pt x="256579" y="154727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2EA1CC-F14E-B749-B4FE-5AF5D961EF38}">
      <dsp:nvSpPr>
        <dsp:cNvPr id="0" name=""/>
        <dsp:cNvSpPr/>
      </dsp:nvSpPr>
      <dsp:spPr>
        <a:xfrm>
          <a:off x="6929883" y="2531552"/>
          <a:ext cx="2052637" cy="24841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1807066"/>
              <a:satOff val="66667"/>
              <a:lumOff val="-9804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Scenarios: (1) Working through the local Communist Party organs of enterprises; (2) empowering local labor council’s to serve as the focal point for mediating grievances and remedies.</a:t>
          </a:r>
          <a:endParaRPr lang="en-US" sz="1600" kern="1200" dirty="0"/>
        </a:p>
      </dsp:txBody>
      <dsp:txXfrm>
        <a:off x="6990003" y="2591672"/>
        <a:ext cx="1932397" cy="2363861"/>
      </dsp:txXfrm>
    </dsp:sp>
    <dsp:sp modelId="{DE62E61A-ED7F-7A49-99AB-650139BEC916}">
      <dsp:nvSpPr>
        <dsp:cNvPr id="0" name=""/>
        <dsp:cNvSpPr/>
      </dsp:nvSpPr>
      <dsp:spPr>
        <a:xfrm>
          <a:off x="9623970" y="389407"/>
          <a:ext cx="2565796" cy="17943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(4) How state organs can contribute to the creation of transnational grievance mechanisms through the regulation of specific sectors </a:t>
          </a:r>
          <a:endParaRPr lang="en-US" sz="1800" kern="1200"/>
        </a:p>
      </dsp:txBody>
      <dsp:txXfrm>
        <a:off x="9676524" y="441961"/>
        <a:ext cx="2460688" cy="1689230"/>
      </dsp:txXfrm>
    </dsp:sp>
    <dsp:sp modelId="{62151918-57A2-2449-9FC1-CF6CAF468347}">
      <dsp:nvSpPr>
        <dsp:cNvPr id="0" name=""/>
        <dsp:cNvSpPr/>
      </dsp:nvSpPr>
      <dsp:spPr>
        <a:xfrm>
          <a:off x="9880550" y="2183746"/>
          <a:ext cx="256579" cy="15588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58862"/>
              </a:lnTo>
              <a:lnTo>
                <a:pt x="256579" y="155886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6DCE6D-06FF-1C40-94FC-BA5B80560826}">
      <dsp:nvSpPr>
        <dsp:cNvPr id="0" name=""/>
        <dsp:cNvSpPr/>
      </dsp:nvSpPr>
      <dsp:spPr>
        <a:xfrm>
          <a:off x="10137130" y="2504470"/>
          <a:ext cx="2052637" cy="24762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Chinese state approaches to CSR guidelines</a:t>
          </a:r>
          <a:endParaRPr lang="en-US" sz="1600" kern="1200" dirty="0"/>
        </a:p>
      </dsp:txBody>
      <dsp:txXfrm>
        <a:off x="10197250" y="2564590"/>
        <a:ext cx="1932397" cy="23560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CEB89-81AF-CB48-A2EC-61293FF93172}" type="datetimeFigureOut">
              <a:rPr lang="en-US" smtClean="0"/>
              <a:t>11/2/17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4490-1427-7042-A7CE-5DE5A6C7A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619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CEB89-81AF-CB48-A2EC-61293FF93172}" type="datetimeFigureOut">
              <a:rPr lang="en-US" smtClean="0"/>
              <a:t>11/2/17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4490-1427-7042-A7CE-5DE5A6C7A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681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CEB89-81AF-CB48-A2EC-61293FF93172}" type="datetimeFigureOut">
              <a:rPr lang="en-US" smtClean="0"/>
              <a:t>11/2/17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4490-1427-7042-A7CE-5DE5A6C7A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26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CEB89-81AF-CB48-A2EC-61293FF93172}" type="datetimeFigureOut">
              <a:rPr lang="en-US" smtClean="0"/>
              <a:t>11/2/17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4490-1427-7042-A7CE-5DE5A6C7A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914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CEB89-81AF-CB48-A2EC-61293FF93172}" type="datetimeFigureOut">
              <a:rPr lang="en-US" smtClean="0"/>
              <a:t>11/2/17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4490-1427-7042-A7CE-5DE5A6C7A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566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CEB89-81AF-CB48-A2EC-61293FF93172}" type="datetimeFigureOut">
              <a:rPr lang="en-US" smtClean="0"/>
              <a:t>11/2/17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4490-1427-7042-A7CE-5DE5A6C7A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34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CEB89-81AF-CB48-A2EC-61293FF93172}" type="datetimeFigureOut">
              <a:rPr lang="en-US" smtClean="0"/>
              <a:t>11/2/17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4490-1427-7042-A7CE-5DE5A6C7A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52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CEB89-81AF-CB48-A2EC-61293FF93172}" type="datetimeFigureOut">
              <a:rPr lang="en-US" smtClean="0"/>
              <a:t>11/2/17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4490-1427-7042-A7CE-5DE5A6C7A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04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CEB89-81AF-CB48-A2EC-61293FF93172}" type="datetimeFigureOut">
              <a:rPr lang="en-US" smtClean="0"/>
              <a:t>11/2/17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4490-1427-7042-A7CE-5DE5A6C7A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450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CEB89-81AF-CB48-A2EC-61293FF93172}" type="datetimeFigureOut">
              <a:rPr lang="en-US" smtClean="0"/>
              <a:t>11/2/17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4490-1427-7042-A7CE-5DE5A6C7A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169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CEB89-81AF-CB48-A2EC-61293FF93172}" type="datetimeFigureOut">
              <a:rPr lang="en-US" smtClean="0"/>
              <a:t>11/2/17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4490-1427-7042-A7CE-5DE5A6C7A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074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1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CEB89-81AF-CB48-A2EC-61293FF93172}" type="datetimeFigureOut">
              <a:rPr lang="en-US" smtClean="0"/>
              <a:t>11/2/17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A4490-1427-7042-A7CE-5DE5A6C7A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925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7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93368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Snapshot: Tools for Grievance Mechanisms in China; Flora </a:t>
            </a:r>
            <a:r>
              <a:rPr lang="en-US" dirty="0" err="1" smtClean="0"/>
              <a:t>Sapio</a:t>
            </a:r>
            <a:r>
              <a:rPr lang="en-US" dirty="0" smtClean="0"/>
              <a:t> and Larry Catá Backer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7257752"/>
              </p:ext>
            </p:extLst>
          </p:nvPr>
        </p:nvGraphicFramePr>
        <p:xfrm>
          <a:off x="0" y="1193368"/>
          <a:ext cx="12192000" cy="56646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15806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78C8E378-4287-B44E-A558-E8CEB4B0BE65}" vid="{83E093EF-09D9-594D-BB72-A1D0891C5A1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ChinaGames</Template>
  <TotalTime>4</TotalTime>
  <Words>165</Words>
  <Application>Microsoft Macintosh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Snapshot: Tools for Grievance Mechanisms in China; Flora Sapio and Larry Catá Backer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Snapshot: Tools for Grievance Mechanisms in China; Flora Sapio and Larry Catá Backer</dc:title>
  <dc:creator>Microsoft Office User</dc:creator>
  <cp:lastModifiedBy>Microsoft Office User</cp:lastModifiedBy>
  <cp:revision>2</cp:revision>
  <dcterms:created xsi:type="dcterms:W3CDTF">2017-11-03T02:29:18Z</dcterms:created>
  <dcterms:modified xsi:type="dcterms:W3CDTF">2017-11-03T02:34:07Z</dcterms:modified>
</cp:coreProperties>
</file>