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6"/>
    <p:restoredTop sz="94674"/>
  </p:normalViewPr>
  <p:slideViewPr>
    <p:cSldViewPr snapToGrid="0" snapToObjects="1">
      <p:cViewPr>
        <p:scale>
          <a:sx n="70" d="100"/>
          <a:sy n="70" d="100"/>
        </p:scale>
        <p:origin x="8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00D8-2540-8A44-A669-4720384173D3}" type="datetimeFigureOut">
              <a:rPr lang="en-US" smtClean="0"/>
              <a:t>11/3/17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5620-979D-F645-8E60-AD5E8773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00D8-2540-8A44-A669-4720384173D3}" type="datetimeFigureOut">
              <a:rPr lang="en-US" smtClean="0"/>
              <a:t>11/3/17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5620-979D-F645-8E60-AD5E8773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00D8-2540-8A44-A669-4720384173D3}" type="datetimeFigureOut">
              <a:rPr lang="en-US" smtClean="0"/>
              <a:t>11/3/17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5620-979D-F645-8E60-AD5E8773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5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00D8-2540-8A44-A669-4720384173D3}" type="datetimeFigureOut">
              <a:rPr lang="en-US" smtClean="0"/>
              <a:t>11/3/17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5620-979D-F645-8E60-AD5E8773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5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00D8-2540-8A44-A669-4720384173D3}" type="datetimeFigureOut">
              <a:rPr lang="en-US" smtClean="0"/>
              <a:t>11/3/17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5620-979D-F645-8E60-AD5E8773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2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00D8-2540-8A44-A669-4720384173D3}" type="datetimeFigureOut">
              <a:rPr lang="en-US" smtClean="0"/>
              <a:t>11/3/17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5620-979D-F645-8E60-AD5E8773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7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00D8-2540-8A44-A669-4720384173D3}" type="datetimeFigureOut">
              <a:rPr lang="en-US" smtClean="0"/>
              <a:t>11/3/17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5620-979D-F645-8E60-AD5E8773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15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00D8-2540-8A44-A669-4720384173D3}" type="datetimeFigureOut">
              <a:rPr lang="en-US" smtClean="0"/>
              <a:t>11/3/17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5620-979D-F645-8E60-AD5E8773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8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00D8-2540-8A44-A669-4720384173D3}" type="datetimeFigureOut">
              <a:rPr lang="en-US" smtClean="0"/>
              <a:t>11/3/17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5620-979D-F645-8E60-AD5E8773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33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00D8-2540-8A44-A669-4720384173D3}" type="datetimeFigureOut">
              <a:rPr lang="en-US" smtClean="0"/>
              <a:t>11/3/17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5620-979D-F645-8E60-AD5E8773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00D8-2540-8A44-A669-4720384173D3}" type="datetimeFigureOut">
              <a:rPr lang="en-US" smtClean="0"/>
              <a:t>11/3/17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15620-979D-F645-8E60-AD5E8773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6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300D8-2540-8A44-A669-4720384173D3}" type="datetimeFigureOut">
              <a:rPr lang="en-US" smtClean="0"/>
              <a:t>11/3/17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15620-979D-F645-8E60-AD5E87731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95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hyperlink" Target="http://mediasite.dsl.psu.edu/mediasite/Play/4d93fb185798486e9742e197aac8685e1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" y="2"/>
            <a:ext cx="4386648" cy="758756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>
                <a:latin typeface="Britannic Bold" charset="0"/>
                <a:ea typeface="Britannic Bold" charset="0"/>
                <a:cs typeface="Britannic Bold" charset="0"/>
              </a:rPr>
              <a:t>Program</a:t>
            </a:r>
            <a:endParaRPr lang="en-US" sz="6600" dirty="0">
              <a:latin typeface="Britannic Bold" charset="0"/>
              <a:ea typeface="Britannic Bold" charset="0"/>
              <a:cs typeface="Britannic Bold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386649" y="1"/>
            <a:ext cx="7805351" cy="6211666"/>
          </a:xfrm>
        </p:spPr>
        <p:txBody>
          <a:bodyPr>
            <a:noAutofit/>
          </a:bodyPr>
          <a:lstStyle/>
          <a:p>
            <a:pPr lvl="0">
              <a:buFont typeface="Wingdings" charset="2"/>
              <a:buChar char="Ø"/>
            </a:pPr>
            <a:r>
              <a:rPr lang="en-US" sz="3200" b="1" dirty="0" smtClean="0">
                <a:latin typeface="Britannic Bold" charset="0"/>
                <a:ea typeface="Britannic Bold" charset="0"/>
                <a:cs typeface="Britannic Bold" charset="0"/>
              </a:rPr>
              <a:t>Introduction</a:t>
            </a:r>
          </a:p>
          <a:p>
            <a:pPr lvl="0">
              <a:buFont typeface="Wingdings" charset="2"/>
              <a:buChar char="Ø"/>
            </a:pPr>
            <a:r>
              <a:rPr lang="en-US" sz="3200" b="1" dirty="0" smtClean="0">
                <a:latin typeface="Britannic Bold" charset="0"/>
                <a:ea typeface="Britannic Bold" charset="0"/>
                <a:cs typeface="Britannic Bold" charset="0"/>
              </a:rPr>
              <a:t>Opening Statements (5 minutes per speaker)</a:t>
            </a:r>
          </a:p>
          <a:p>
            <a:pPr lvl="1">
              <a:buFont typeface="Wingdings" charset="2"/>
              <a:buChar char="Ø"/>
            </a:pPr>
            <a:r>
              <a:rPr lang="en-US" b="1" dirty="0" err="1" smtClean="0">
                <a:latin typeface="Britannic Bold" charset="0"/>
                <a:ea typeface="Britannic Bold" charset="0"/>
                <a:cs typeface="Britannic Bold" charset="0"/>
              </a:rPr>
              <a:t>Moderatr</a:t>
            </a:r>
            <a:r>
              <a:rPr lang="en-US" b="1" dirty="0" smtClean="0">
                <a:latin typeface="Britannic Bold" charset="0"/>
                <a:ea typeface="Britannic Bold" charset="0"/>
                <a:cs typeface="Britannic Bold" charset="0"/>
              </a:rPr>
              <a:t>: </a:t>
            </a:r>
            <a:r>
              <a:rPr lang="en-US" b="1" dirty="0" err="1" smtClean="0">
                <a:latin typeface="Britannic Bold" charset="0"/>
                <a:ea typeface="Britannic Bold" charset="0"/>
                <a:cs typeface="Britannic Bold" charset="0"/>
              </a:rPr>
              <a:t>Miaoqiang</a:t>
            </a:r>
            <a:r>
              <a:rPr lang="en-US" b="1" dirty="0" smtClean="0">
                <a:latin typeface="Britannic Bold" charset="0"/>
                <a:ea typeface="Britannic Bold" charset="0"/>
                <a:cs typeface="Britannic Bold" charset="0"/>
              </a:rPr>
              <a:t> Dai</a:t>
            </a:r>
          </a:p>
          <a:p>
            <a:pPr lvl="1">
              <a:buFont typeface="Wingdings" charset="2"/>
              <a:buChar char="Ø"/>
            </a:pPr>
            <a:r>
              <a:rPr lang="en-US" b="1" dirty="0" smtClean="0">
                <a:latin typeface="Britannic Bold" charset="0"/>
                <a:ea typeface="Britannic Bold" charset="0"/>
                <a:cs typeface="Britannic Bold" charset="0"/>
              </a:rPr>
              <a:t>Patricia Thornton (Oxford)</a:t>
            </a:r>
          </a:p>
          <a:p>
            <a:pPr lvl="1">
              <a:buFont typeface="Wingdings" charset="2"/>
              <a:buChar char="Ø"/>
            </a:pPr>
            <a:r>
              <a:rPr lang="en-US" b="1" dirty="0" smtClean="0">
                <a:latin typeface="Britannic Bold" charset="0"/>
                <a:ea typeface="Britannic Bold" charset="0"/>
                <a:cs typeface="Britannic Bold" charset="0"/>
              </a:rPr>
              <a:t>Larry Catá Backer (Penn State; CPE)</a:t>
            </a:r>
          </a:p>
          <a:p>
            <a:pPr lvl="1">
              <a:buFont typeface="Wingdings" charset="2"/>
              <a:buChar char="Ø"/>
            </a:pPr>
            <a:r>
              <a:rPr lang="en-US" b="1" dirty="0" smtClean="0">
                <a:latin typeface="Britannic Bold" charset="0"/>
                <a:ea typeface="Britannic Bold" charset="0"/>
                <a:cs typeface="Britannic Bold" charset="0"/>
              </a:rPr>
              <a:t>Flora </a:t>
            </a:r>
            <a:r>
              <a:rPr lang="en-US" b="1" dirty="0" err="1" smtClean="0">
                <a:latin typeface="Britannic Bold" charset="0"/>
                <a:ea typeface="Britannic Bold" charset="0"/>
                <a:cs typeface="Britannic Bold" charset="0"/>
              </a:rPr>
              <a:t>Sapio</a:t>
            </a:r>
            <a:r>
              <a:rPr lang="en-US" b="1" dirty="0" smtClean="0">
                <a:latin typeface="Britannic Bold" charset="0"/>
                <a:ea typeface="Britannic Bold" charset="0"/>
                <a:cs typeface="Britannic Bold" charset="0"/>
              </a:rPr>
              <a:t> (CPE)</a:t>
            </a:r>
          </a:p>
          <a:p>
            <a:pPr lvl="1">
              <a:buFont typeface="Wingdings" charset="2"/>
              <a:buChar char="Ø"/>
            </a:pPr>
            <a:r>
              <a:rPr lang="en-US" b="1" dirty="0" smtClean="0">
                <a:latin typeface="Britannic Bold" charset="0"/>
                <a:ea typeface="Britannic Bold" charset="0"/>
                <a:cs typeface="Britannic Bold" charset="0"/>
              </a:rPr>
              <a:t>Sun Ping (ECUPL)</a:t>
            </a:r>
            <a:endParaRPr lang="en-US" b="1" dirty="0" smtClean="0">
              <a:latin typeface="Britannic Bold" charset="0"/>
              <a:ea typeface="Britannic Bold" charset="0"/>
              <a:cs typeface="Britannic Bold" charset="0"/>
            </a:endParaRPr>
          </a:p>
          <a:p>
            <a:pPr lvl="1">
              <a:buFont typeface="Wingdings" charset="2"/>
              <a:buChar char="Ø"/>
            </a:pPr>
            <a:r>
              <a:rPr lang="en-US" b="1" dirty="0" smtClean="0">
                <a:latin typeface="Britannic Bold" charset="0"/>
                <a:ea typeface="Britannic Bold" charset="0"/>
                <a:cs typeface="Britannic Bold" charset="0"/>
              </a:rPr>
              <a:t>Keren Wang (Penn State; CPE)</a:t>
            </a:r>
          </a:p>
          <a:p>
            <a:pPr lvl="1">
              <a:buFont typeface="Wingdings" charset="2"/>
              <a:buChar char="Ø"/>
            </a:pPr>
            <a:r>
              <a:rPr lang="en-US" b="1" dirty="0" smtClean="0">
                <a:latin typeface="Britannic Bold" charset="0"/>
                <a:ea typeface="Britannic Bold" charset="0"/>
                <a:cs typeface="Britannic Bold" charset="0"/>
              </a:rPr>
              <a:t>Sun </a:t>
            </a:r>
            <a:r>
              <a:rPr lang="en-US" b="1" dirty="0" err="1" smtClean="0">
                <a:latin typeface="Britannic Bold" charset="0"/>
                <a:ea typeface="Britannic Bold" charset="0"/>
                <a:cs typeface="Britannic Bold" charset="0"/>
              </a:rPr>
              <a:t>Yuhua</a:t>
            </a:r>
            <a:r>
              <a:rPr lang="en-US" b="1" dirty="0" smtClean="0">
                <a:latin typeface="Britannic Bold" charset="0"/>
                <a:ea typeface="Britannic Bold" charset="0"/>
                <a:cs typeface="Britannic Bold" charset="0"/>
              </a:rPr>
              <a:t> (ECUPL)</a:t>
            </a:r>
          </a:p>
          <a:p>
            <a:pPr lvl="1">
              <a:buFont typeface="Wingdings" charset="2"/>
              <a:buChar char="Ø"/>
            </a:pPr>
            <a:r>
              <a:rPr lang="en-US" b="1" smtClean="0">
                <a:latin typeface="Britannic Bold" charset="0"/>
                <a:ea typeface="Britannic Bold" charset="0"/>
                <a:cs typeface="Britannic Bold" charset="0"/>
              </a:rPr>
              <a:t>Gao Shan (Penn State; CPE)</a:t>
            </a:r>
            <a:endParaRPr lang="en-US" b="1" dirty="0" smtClean="0">
              <a:latin typeface="Britannic Bold" charset="0"/>
              <a:ea typeface="Britannic Bold" charset="0"/>
              <a:cs typeface="Britannic Bold" charset="0"/>
            </a:endParaRPr>
          </a:p>
          <a:p>
            <a:pPr>
              <a:buFont typeface="Wingdings" charset="2"/>
              <a:buChar char="Ø"/>
            </a:pPr>
            <a:r>
              <a:rPr lang="en-US" b="1" dirty="0" smtClean="0">
                <a:latin typeface="Britannic Bold" charset="0"/>
                <a:ea typeface="Britannic Bold" charset="0"/>
                <a:cs typeface="Britannic Bold" charset="0"/>
              </a:rPr>
              <a:t>Responses (4 minutes)</a:t>
            </a:r>
          </a:p>
          <a:p>
            <a:pPr>
              <a:buFont typeface="Wingdings" charset="2"/>
              <a:buChar char="Ø"/>
            </a:pPr>
            <a:r>
              <a:rPr lang="en-US" b="1" dirty="0" smtClean="0">
                <a:latin typeface="Britannic Bold" charset="0"/>
                <a:ea typeface="Britannic Bold" charset="0"/>
                <a:cs typeface="Britannic Bold" charset="0"/>
              </a:rPr>
              <a:t>Questions</a:t>
            </a:r>
            <a:endParaRPr lang="en-US" b="1" dirty="0" smtClean="0">
              <a:latin typeface="Britannic Bold" charset="0"/>
              <a:ea typeface="Britannic Bold" charset="0"/>
              <a:cs typeface="Britannic Bold" charset="0"/>
            </a:endParaRPr>
          </a:p>
          <a:p>
            <a:pPr lvl="1">
              <a:buFont typeface="Wingdings" charset="2"/>
              <a:buChar char="Ø"/>
            </a:pPr>
            <a:endParaRPr lang="en-US" b="1" dirty="0" smtClean="0">
              <a:latin typeface="Britannic Bold" charset="0"/>
              <a:ea typeface="Britannic Bold" charset="0"/>
              <a:cs typeface="Britannic Bold" charset="0"/>
            </a:endParaRPr>
          </a:p>
          <a:p>
            <a:pPr lvl="1">
              <a:buFont typeface="Wingdings" charset="2"/>
              <a:buChar char="Ø"/>
            </a:pPr>
            <a:endParaRPr lang="en-US" b="1" dirty="0" smtClean="0">
              <a:latin typeface="Britannic Bold" charset="0"/>
              <a:ea typeface="Britannic Bold" charset="0"/>
              <a:cs typeface="Britannic Bold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1" y="1157591"/>
            <a:ext cx="4002968" cy="5054076"/>
          </a:xfrm>
        </p:spPr>
        <p:txBody>
          <a:bodyPr>
            <a:normAutofit fontScale="92500"/>
          </a:bodyPr>
          <a:lstStyle/>
          <a:p>
            <a:pPr marL="0" lvl="0" indent="0" algn="l" rtl="0">
              <a:buNone/>
            </a:pPr>
            <a:r>
              <a:rPr lang="en-US" sz="4400" b="1" dirty="0" smtClean="0">
                <a:solidFill>
                  <a:srgbClr val="C00000"/>
                </a:solidFill>
                <a:latin typeface="Britannic Bold" charset="0"/>
                <a:ea typeface="Britannic Bold" charset="0"/>
                <a:cs typeface="Britannic Bold" charset="0"/>
              </a:rPr>
              <a:t>The Implications of the 19th Chinese Communist Party Congress</a:t>
            </a:r>
            <a:r>
              <a:rPr lang="en-US" sz="4400" b="1" dirty="0" smtClean="0">
                <a:latin typeface="Britannic Bold" charset="0"/>
                <a:ea typeface="Britannic Bold" charset="0"/>
                <a:cs typeface="Britannic Bold" charset="0"/>
              </a:rPr>
              <a:t>.</a:t>
            </a:r>
          </a:p>
          <a:p>
            <a:pPr>
              <a:buFont typeface="Wingdings" charset="2"/>
              <a:buChar char="Ø"/>
            </a:pPr>
            <a:r>
              <a:rPr lang="en-US" sz="4400" b="1" dirty="0" smtClean="0">
                <a:latin typeface="Britannic Bold" charset="0"/>
                <a:ea typeface="Britannic Bold" charset="0"/>
                <a:cs typeface="Britannic Bold" charset="0"/>
              </a:rPr>
              <a:t> </a:t>
            </a:r>
            <a:r>
              <a:rPr lang="en-US" sz="3500" b="1" dirty="0"/>
              <a:t>Join us </a:t>
            </a:r>
            <a:r>
              <a:rPr lang="en-US" sz="3500" b="1" dirty="0" smtClean="0">
                <a:hlinkClick r:id="rId3"/>
              </a:rPr>
              <a:t>Online</a:t>
            </a:r>
            <a:endParaRPr lang="en-US" sz="3500" dirty="0"/>
          </a:p>
          <a:p>
            <a:pPr>
              <a:buFont typeface="Wingdings" charset="2"/>
              <a:buChar char="Ø"/>
            </a:pPr>
            <a:r>
              <a:rPr lang="en-US" sz="6000" dirty="0"/>
              <a:t> </a:t>
            </a:r>
            <a:r>
              <a:rPr lang="en-US" sz="4400" b="1" dirty="0" smtClean="0">
                <a:solidFill>
                  <a:srgbClr val="C00000"/>
                </a:solidFill>
              </a:rPr>
              <a:t>Questions to-</a:t>
            </a:r>
            <a:r>
              <a:rPr lang="en-US" sz="4400" dirty="0" smtClean="0"/>
              <a:t>-</a:t>
            </a:r>
            <a:r>
              <a:rPr lang="en-US" sz="3000" dirty="0" smtClean="0">
                <a:latin typeface="Britannic Bold" charset="0"/>
                <a:ea typeface="Britannic Bold" charset="0"/>
                <a:cs typeface="Britannic Bold" charset="0"/>
              </a:rPr>
              <a:t>PSUCPC19@gmail.com</a:t>
            </a:r>
            <a:endParaRPr lang="en-US" sz="3000" dirty="0">
              <a:latin typeface="Britannic Bold" charset="0"/>
              <a:ea typeface="Britannic Bold" charset="0"/>
              <a:cs typeface="Britannic Bold" charset="0"/>
            </a:endParaRPr>
          </a:p>
          <a:p>
            <a:pPr marL="0" lvl="0" indent="0" algn="l" rtl="0">
              <a:buNone/>
            </a:pPr>
            <a:endParaRPr lang="en-US" sz="4400" b="1" dirty="0" smtClean="0">
              <a:latin typeface="Britannic Bold" charset="0"/>
              <a:ea typeface="Britannic Bold" charset="0"/>
              <a:cs typeface="Britannic Bold" charset="0"/>
            </a:endParaRPr>
          </a:p>
          <a:p>
            <a:pPr marL="0" lvl="0" indent="0" algn="l" rtl="0">
              <a:buNone/>
            </a:pPr>
            <a:endParaRPr lang="en-US" sz="2200" b="1" dirty="0" smtClean="0">
              <a:latin typeface="Britannic Bold" charset="0"/>
              <a:ea typeface="Britannic Bold" charset="0"/>
              <a:cs typeface="Britannic Bold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" y="6211669"/>
            <a:ext cx="12191998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 smtClean="0">
                <a:solidFill>
                  <a:schemeClr val="bg1"/>
                </a:solidFill>
                <a:latin typeface="Britannic Bold" charset="0"/>
                <a:ea typeface="Britannic Bold" charset="0"/>
                <a:cs typeface="Britannic Bold" charset="0"/>
              </a:rPr>
              <a:t>Hosted by: Penn State Law; Penn State School of International Affairs; Coalition for Peace and Ethics; and the Research Career Development Network of Law and International Affairs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18238" y="77600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0" y="0"/>
            <a:ext cx="4386649" cy="7587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600" dirty="0">
              <a:latin typeface="Britannic Bold" charset="0"/>
              <a:ea typeface="Britannic Bold" charset="0"/>
              <a:cs typeface="Britannic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08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110</Words>
  <Application>Microsoft Macintosh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Britannic Bold</vt:lpstr>
      <vt:lpstr>Calibri</vt:lpstr>
      <vt:lpstr>Calibri Light</vt:lpstr>
      <vt:lpstr>Wingdings</vt:lpstr>
      <vt:lpstr>Arial</vt:lpstr>
      <vt:lpstr>Office Theme</vt:lpstr>
      <vt:lpstr>Program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Roundtable</dc:title>
  <dc:creator>Microsoft Office User</dc:creator>
  <cp:lastModifiedBy>Microsoft Office User</cp:lastModifiedBy>
  <cp:revision>20</cp:revision>
  <cp:lastPrinted>2017-10-28T19:43:58Z</cp:lastPrinted>
  <dcterms:created xsi:type="dcterms:W3CDTF">2017-10-28T18:18:48Z</dcterms:created>
  <dcterms:modified xsi:type="dcterms:W3CDTF">2017-11-03T13:18:25Z</dcterms:modified>
</cp:coreProperties>
</file>