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61" r:id="rId3"/>
    <p:sldId id="256" r:id="rId4"/>
    <p:sldId id="263" r:id="rId5"/>
    <p:sldId id="262" r:id="rId6"/>
    <p:sldId id="257"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4674"/>
  </p:normalViewPr>
  <p:slideViewPr>
    <p:cSldViewPr snapToGrid="0" snapToObjects="1">
      <p:cViewPr>
        <p:scale>
          <a:sx n="87" d="100"/>
          <a:sy n="87" d="100"/>
        </p:scale>
        <p:origin x="22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9FC6A-7F11-488D-808D-AA193E459A83}" type="datetimeFigureOut">
              <a:rPr lang="zh-CN" altLang="en-US" smtClean="0"/>
              <a:t>2017/11/2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4CB52-5ED8-47C1-9EF2-B87E742703F5}" type="slidenum">
              <a:rPr lang="zh-CN" altLang="en-US" smtClean="0"/>
              <a:t>‹#›</a:t>
            </a:fld>
            <a:endParaRPr lang="zh-CN" altLang="en-US"/>
          </a:p>
        </p:txBody>
      </p:sp>
    </p:spTree>
    <p:extLst>
      <p:ext uri="{BB962C8B-B14F-4D97-AF65-F5344CB8AC3E}">
        <p14:creationId xmlns:p14="http://schemas.microsoft.com/office/powerpoint/2010/main" val="102518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300D8-2540-8A44-A669-4720384173D3}"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3158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00D8-2540-8A44-A669-4720384173D3}"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8169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00D8-2540-8A44-A669-4720384173D3}"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83405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00D8-2540-8A44-A669-4720384173D3}"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133615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300D8-2540-8A44-A669-4720384173D3}"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55862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300D8-2540-8A44-A669-4720384173D3}"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211837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300D8-2540-8A44-A669-4720384173D3}" type="datetimeFigureOut">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4560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300D8-2540-8A44-A669-4720384173D3}" type="datetimeFigureOut">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203028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300D8-2540-8A44-A669-4720384173D3}" type="datetimeFigureOut">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162503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300D8-2540-8A44-A669-4720384173D3}"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24233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300D8-2540-8A44-A669-4720384173D3}"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15620-979D-F645-8E60-AD5E8773191F}" type="slidenum">
              <a:rPr lang="en-US" smtClean="0"/>
              <a:t>‹#›</a:t>
            </a:fld>
            <a:endParaRPr lang="en-US"/>
          </a:p>
        </p:txBody>
      </p:sp>
    </p:spTree>
    <p:extLst>
      <p:ext uri="{BB962C8B-B14F-4D97-AF65-F5344CB8AC3E}">
        <p14:creationId xmlns:p14="http://schemas.microsoft.com/office/powerpoint/2010/main" val="13744608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300D8-2540-8A44-A669-4720384173D3}" type="datetimeFigureOut">
              <a:rPr lang="en-US" smtClean="0"/>
              <a:t>11/2/17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15620-979D-F645-8E60-AD5E8773191F}" type="slidenum">
              <a:rPr lang="en-US" smtClean="0"/>
              <a:t>‹#›</a:t>
            </a:fld>
            <a:endParaRPr lang="en-US"/>
          </a:p>
        </p:txBody>
      </p:sp>
    </p:spTree>
    <p:extLst>
      <p:ext uri="{BB962C8B-B14F-4D97-AF65-F5344CB8AC3E}">
        <p14:creationId xmlns:p14="http://schemas.microsoft.com/office/powerpoint/2010/main" val="126139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902118"/>
            <a:ext cx="4517570"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Britannic Bold" charset="0"/>
                <a:ea typeface="Britannic Bold" charset="0"/>
                <a:cs typeface="Britannic Bold" charset="0"/>
              </a:rPr>
              <a:t>Moderator’s Bio</a:t>
            </a:r>
            <a:r>
              <a:rPr lang="en-US" sz="4800" dirty="0" smtClean="0">
                <a:latin typeface="Britannic Bold" charset="0"/>
                <a:ea typeface="Britannic Bold" charset="0"/>
                <a:cs typeface="Britannic Bold" charset="0"/>
              </a:rPr>
              <a:t> </a:t>
            </a:r>
            <a:endParaRPr lang="en-US" sz="4800" dirty="0">
              <a:latin typeface="Britannic Bold" charset="0"/>
              <a:ea typeface="Britannic Bold" charset="0"/>
              <a:cs typeface="Britannic Bold" charset="0"/>
            </a:endParaRPr>
          </a:p>
        </p:txBody>
      </p:sp>
      <p:sp>
        <p:nvSpPr>
          <p:cNvPr id="7" name="Title 3"/>
          <p:cNvSpPr txBox="1">
            <a:spLocks/>
          </p:cNvSpPr>
          <p:nvPr/>
        </p:nvSpPr>
        <p:spPr>
          <a:xfrm>
            <a:off x="146365" y="4967238"/>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Britannic Bold" charset="0"/>
                <a:ea typeface="Britannic Bold" charset="0"/>
                <a:cs typeface="Britannic Bold" charset="0"/>
              </a:rPr>
              <a:t>Miaoqiang Dai</a:t>
            </a:r>
            <a:endParaRPr lang="en-US" sz="2400" dirty="0">
              <a:latin typeface="Britannic Bold" charset="0"/>
              <a:ea typeface="Britannic Bold" charset="0"/>
              <a:cs typeface="Britannic Bold" charset="0"/>
            </a:endParaRPr>
          </a:p>
        </p:txBody>
      </p:sp>
      <p:sp>
        <p:nvSpPr>
          <p:cNvPr id="8" name="TextBox 7"/>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5" name="TextBox 4"/>
          <p:cNvSpPr txBox="1"/>
          <p:nvPr/>
        </p:nvSpPr>
        <p:spPr>
          <a:xfrm>
            <a:off x="4517570" y="1941527"/>
            <a:ext cx="6738256" cy="2862322"/>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Miaoqiang is </a:t>
            </a:r>
            <a:r>
              <a:rPr lang="en-US" altLang="zh-CN" dirty="0"/>
              <a:t>a Master of International Affairs ’19 candidate and </a:t>
            </a:r>
            <a:r>
              <a:rPr lang="en-US" altLang="zh-CN" dirty="0" smtClean="0"/>
              <a:t>serves as the president of the Research and Career Development Network for Law and International Affairs. He works as an research assistant to professor Backer and a research intern at the Foundation for Law and International Affairs. Being </a:t>
            </a:r>
            <a:r>
              <a:rPr lang="en-US" altLang="zh-CN" dirty="0"/>
              <a:t>honored with the College Graduate Excellence Award of Shanghai, he graduated and gained his Bachelor of Laws and Bachelor of Economics from Shanghai University of International Business and Economics in June 2017. He also studied political science at Université Paris Ouest Nanterre La Defénse in Paris, France as an exchange student in 2015.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176" y="1660874"/>
            <a:ext cx="2253343" cy="342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167654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6365" y="4815011"/>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Britannic Bold" charset="0"/>
                <a:ea typeface="Britannic Bold" charset="0"/>
                <a:cs typeface="Britannic Bold" charset="0"/>
              </a:rPr>
              <a:t> Flora Sapio</a:t>
            </a:r>
            <a:endParaRPr lang="en-US" sz="2400" dirty="0">
              <a:latin typeface="Britannic Bold" charset="0"/>
              <a:ea typeface="Britannic Bold" charset="0"/>
              <a:cs typeface="Britannic Bold" charset="0"/>
            </a:endParaRPr>
          </a:p>
        </p:txBody>
      </p:sp>
      <p:sp>
        <p:nvSpPr>
          <p:cNvPr id="8" name="TextBox 7"/>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9" name="TextBox 8"/>
          <p:cNvSpPr txBox="1"/>
          <p:nvPr/>
        </p:nvSpPr>
        <p:spPr>
          <a:xfrm>
            <a:off x="4767944" y="1634806"/>
            <a:ext cx="6738256" cy="3416320"/>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t>Dr. Flora Sapio (Habilitated Associate Professor) is a Board Member of FLIA. She is internationally reknown for her sophisticated analyses of themes in China studies ranging from legal theory to politics, from economy and society to political communication, from criminal law to social organisations. Her mixed intellectual background, and life experiences in China, the United States, Europe, and Australia have shaped her perspective on the most diverse topics. She is the author or editor of China: The Justice Experience (Cambridge University Press, 2017), Legal Reforms and Deprivation of Liberty in China (Routledge, 2016), The Politics of Law and Stability in China (Edward Elgar, 2014), Sovereign Power and the Law in China (Brill, 2010), besides several articles and commentaries on contemporary issues.</a:t>
            </a:r>
            <a:endParaRPr lang="zh-CN" altLang="zh-C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82" y="1870921"/>
            <a:ext cx="2381931" cy="294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a:spLocks noGrp="1"/>
          </p:cNvSpPr>
          <p:nvPr>
            <p:ph type="title"/>
          </p:nvPr>
        </p:nvSpPr>
        <p:spPr>
          <a:xfrm>
            <a:off x="146365" y="1013601"/>
            <a:ext cx="4002967" cy="758756"/>
          </a:xfrm>
        </p:spPr>
        <p:txBody>
          <a:bodyPr>
            <a:noAutofit/>
          </a:bodyPr>
          <a:lstStyle/>
          <a:p>
            <a:pPr algn="ctr"/>
            <a:r>
              <a:rPr lang="en-US" sz="3200" dirty="0" smtClean="0">
                <a:latin typeface="Britannic Bold" charset="0"/>
                <a:ea typeface="Britannic Bold" charset="0"/>
                <a:cs typeface="Britannic Bold" charset="0"/>
              </a:rPr>
              <a:t>S</a:t>
            </a:r>
            <a:r>
              <a:rPr lang="en-US" altLang="zh-CN" sz="3200" dirty="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sp>
        <p:nvSpPr>
          <p:cNvPr id="12" name="矩形 11"/>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167654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365" y="1013601"/>
            <a:ext cx="4002967" cy="758756"/>
          </a:xfrm>
        </p:spPr>
        <p:txBody>
          <a:bodyPr>
            <a:noAutofit/>
          </a:bodyPr>
          <a:lstStyle/>
          <a:p>
            <a:pPr algn="ctr"/>
            <a:r>
              <a:rPr lang="en-US" sz="3200" dirty="0" smtClean="0">
                <a:latin typeface="Britannic Bold" charset="0"/>
                <a:ea typeface="Britannic Bold" charset="0"/>
                <a:cs typeface="Britannic Bold" charset="0"/>
              </a:rPr>
              <a:t>S</a:t>
            </a:r>
            <a:r>
              <a:rPr lang="en-US" altLang="zh-CN" sz="3200" dirty="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sp>
        <p:nvSpPr>
          <p:cNvPr id="14" name="TextBox 13"/>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15" name="TextBox 14"/>
          <p:cNvSpPr txBox="1"/>
          <p:nvPr/>
        </p:nvSpPr>
        <p:spPr>
          <a:xfrm>
            <a:off x="3818238" y="7760043"/>
            <a:ext cx="184731" cy="369332"/>
          </a:xfrm>
          <a:prstGeom prst="rect">
            <a:avLst/>
          </a:prstGeom>
          <a:noFill/>
        </p:spPr>
        <p:txBody>
          <a:bodyPr wrap="none" rtlCol="0">
            <a:spAutoFit/>
          </a:bodyPr>
          <a:lstStyle/>
          <a:p>
            <a:endParaRPr lang="en-US"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2544" r="20519"/>
          <a:stretch/>
        </p:blipFill>
        <p:spPr>
          <a:xfrm>
            <a:off x="898563" y="1853056"/>
            <a:ext cx="2661066" cy="3190382"/>
          </a:xfrm>
          <a:prstGeom prst="rect">
            <a:avLst/>
          </a:prstGeom>
        </p:spPr>
      </p:pic>
      <p:sp>
        <p:nvSpPr>
          <p:cNvPr id="10" name="Title 3"/>
          <p:cNvSpPr txBox="1">
            <a:spLocks/>
          </p:cNvSpPr>
          <p:nvPr/>
        </p:nvSpPr>
        <p:spPr>
          <a:xfrm>
            <a:off x="146365" y="4967238"/>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smtClean="0">
                <a:latin typeface="Britannic Bold" charset="0"/>
                <a:ea typeface="Britannic Bold" charset="0"/>
                <a:cs typeface="Britannic Bold" charset="0"/>
              </a:rPr>
              <a:t>L</a:t>
            </a:r>
            <a:r>
              <a:rPr lang="en-US" altLang="zh-CN" sz="2000" dirty="0" smtClean="0">
                <a:latin typeface="Britannic Bold" charset="0"/>
                <a:ea typeface="Britannic Bold" charset="0"/>
                <a:cs typeface="Britannic Bold" charset="0"/>
              </a:rPr>
              <a:t>arry Cata Backer</a:t>
            </a:r>
            <a:endParaRPr lang="en-US" sz="2000" dirty="0">
              <a:latin typeface="Britannic Bold" charset="0"/>
              <a:ea typeface="Britannic Bold" charset="0"/>
              <a:cs typeface="Britannic Bold" charset="0"/>
            </a:endParaRPr>
          </a:p>
        </p:txBody>
      </p:sp>
      <p:sp>
        <p:nvSpPr>
          <p:cNvPr id="8" name="TextBox 7"/>
          <p:cNvSpPr txBox="1"/>
          <p:nvPr/>
        </p:nvSpPr>
        <p:spPr>
          <a:xfrm>
            <a:off x="4767944" y="1209678"/>
            <a:ext cx="6738256" cy="4801314"/>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Larry Backer is the </a:t>
            </a:r>
            <a:r>
              <a:rPr lang="en-US" altLang="zh-CN" dirty="0"/>
              <a:t>W. Richard and Mary Eshelman Faculty Scholar and Professor of Law &amp; International Affairs at the Pennsylvania State University (B.A. Brandeis University; M.P.P. Harvard University Kennedy School of Government; J.D. Columbia University). His research focuses on governance related issues of globalization and the constitutional theories of public and private governance, with a focus on institutional frameworks where public and private law systems converge. He is particularly interested in transnational problem solving through law, broadly defined, including issues of corporate social responsibility, the relationship between state-based regulation and transnational systems of “soft” regulation, state participation in private markets and the emerging problems of polycentricity where multiple systems might be simultaneously applied to a single issue or event, and problems of translation between Western and Marxist Leninist (especially Chinese) constitutional systems. He teaches courses in corporate law, transnational law, and International Organizations.</a:t>
            </a:r>
            <a:endParaRPr lang="zh-CN" altLang="en-US" dirty="0"/>
          </a:p>
        </p:txBody>
      </p:sp>
      <p:sp>
        <p:nvSpPr>
          <p:cNvPr id="2" name="矩形 1"/>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125808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69468" y="5332463"/>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latin typeface="Britannic Bold" charset="0"/>
              <a:ea typeface="Britannic Bold" charset="0"/>
              <a:cs typeface="Britannic Bold" charset="0"/>
            </a:endParaRPr>
          </a:p>
        </p:txBody>
      </p:sp>
      <p:sp>
        <p:nvSpPr>
          <p:cNvPr id="8" name="TextBox 7"/>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9" name="TextBox 8"/>
          <p:cNvSpPr txBox="1"/>
          <p:nvPr/>
        </p:nvSpPr>
        <p:spPr>
          <a:xfrm>
            <a:off x="4615543" y="1643619"/>
            <a:ext cx="6738256" cy="4247317"/>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Professor Patricia Thornton</a:t>
            </a:r>
            <a:r>
              <a:rPr lang="en-US" altLang="zh-CN" dirty="0"/>
              <a:t> currently </a:t>
            </a:r>
            <a:r>
              <a:rPr lang="en-US" altLang="zh-CN" dirty="0" smtClean="0"/>
              <a:t>serves </a:t>
            </a:r>
            <a:r>
              <a:rPr lang="en-US" altLang="zh-CN" dirty="0"/>
              <a:t>as the Chair of the Sub-Faculty of Politics and International Relations, Chair of the PPE Committee, which oversees and manages the PPE degree programme at the University of Oxford</a:t>
            </a:r>
            <a:r>
              <a:rPr lang="en-US" altLang="zh-CN" dirty="0" smtClean="0"/>
              <a:t>.</a:t>
            </a:r>
          </a:p>
          <a:p>
            <a:r>
              <a:rPr lang="en-US" altLang="zh-CN" dirty="0" smtClean="0"/>
              <a:t>Professor </a:t>
            </a:r>
            <a:r>
              <a:rPr lang="en-US" altLang="zh-CN" dirty="0"/>
              <a:t>Patricia </a:t>
            </a:r>
            <a:r>
              <a:rPr lang="en-US" altLang="zh-CN" dirty="0" smtClean="0"/>
              <a:t>Thornton’s research </a:t>
            </a:r>
            <a:r>
              <a:rPr lang="en-US" altLang="zh-CN" dirty="0"/>
              <a:t>focuses on mapping the interactions—including institutions, practices and networks—between state and social forces in China over time.  </a:t>
            </a:r>
            <a:r>
              <a:rPr lang="en-US" altLang="zh-CN" dirty="0" smtClean="0"/>
              <a:t>She was </a:t>
            </a:r>
            <a:r>
              <a:rPr lang="en-US" altLang="zh-CN" dirty="0"/>
              <a:t>awarded a 2011-12 British Academy Mid-Career Fellowship to begin work on a monograph on the enduring impact of the Chinese Cultural Revolution, the political transformation of the Chinese Communist Party, and the rise of the New Left</a:t>
            </a:r>
            <a:r>
              <a:rPr lang="en-US" altLang="zh-CN" dirty="0" smtClean="0"/>
              <a:t>.</a:t>
            </a:r>
            <a:r>
              <a:rPr lang="en-US" altLang="zh-CN" dirty="0"/>
              <a:t> </a:t>
            </a:r>
            <a:r>
              <a:rPr lang="en-US" altLang="zh-CN" dirty="0" smtClean="0"/>
              <a:t>She has </a:t>
            </a:r>
            <a:r>
              <a:rPr lang="en-US" altLang="zh-CN" dirty="0"/>
              <a:t>also published articles on grassroots Party-building in the non-publicly owned sector of the economy and among NGOs, contemporary urban geographies of power and consumption in Beijing, and the shifting practices of "making public opinion" (</a:t>
            </a:r>
            <a:r>
              <a:rPr lang="zh-CN" altLang="en-US" dirty="0"/>
              <a:t>造舆论</a:t>
            </a:r>
            <a:r>
              <a:rPr lang="en-US" altLang="zh-CN" dirty="0"/>
              <a:t>) under </a:t>
            </a:r>
            <a:r>
              <a:rPr lang="en-US" altLang="zh-CN" dirty="0" smtClean="0"/>
              <a:t>reform</a:t>
            </a:r>
          </a:p>
        </p:txBody>
      </p:sp>
      <p:sp>
        <p:nvSpPr>
          <p:cNvPr id="10" name="Title 3"/>
          <p:cNvSpPr>
            <a:spLocks noGrp="1"/>
          </p:cNvSpPr>
          <p:nvPr>
            <p:ph type="title"/>
          </p:nvPr>
        </p:nvSpPr>
        <p:spPr>
          <a:xfrm>
            <a:off x="146365" y="1059102"/>
            <a:ext cx="4002967" cy="758756"/>
          </a:xfrm>
        </p:spPr>
        <p:txBody>
          <a:bodyPr>
            <a:noAutofit/>
          </a:bodyPr>
          <a:lstStyle/>
          <a:p>
            <a:pPr algn="ctr"/>
            <a:r>
              <a:rPr lang="en-US" sz="3200" dirty="0" smtClean="0">
                <a:latin typeface="Britannic Bold" charset="0"/>
                <a:ea typeface="Britannic Bold" charset="0"/>
                <a:cs typeface="Britannic Bold" charset="0"/>
              </a:rPr>
              <a:t>S</a:t>
            </a:r>
            <a:r>
              <a:rPr lang="en-US" altLang="zh-CN" sz="3200" dirty="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sp>
        <p:nvSpPr>
          <p:cNvPr id="12" name="Title 3"/>
          <p:cNvSpPr txBox="1">
            <a:spLocks/>
          </p:cNvSpPr>
          <p:nvPr/>
        </p:nvSpPr>
        <p:spPr>
          <a:xfrm>
            <a:off x="421868" y="5484863"/>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smtClean="0">
                <a:latin typeface="Britannic Bold" charset="0"/>
                <a:ea typeface="Britannic Bold" charset="0"/>
                <a:cs typeface="Britannic Bold" charset="0"/>
              </a:rPr>
              <a:t>Patricia </a:t>
            </a:r>
            <a:r>
              <a:rPr lang="en-US" altLang="zh-CN" sz="2000" dirty="0">
                <a:latin typeface="Britannic Bold" charset="0"/>
                <a:ea typeface="Britannic Bold" charset="0"/>
                <a:cs typeface="Britannic Bold" charset="0"/>
              </a:rPr>
              <a:t>Thornton</a:t>
            </a:r>
          </a:p>
          <a:p>
            <a:pPr algn="ctr"/>
            <a:endParaRPr lang="en-US" sz="2000" dirty="0">
              <a:latin typeface="Britannic Bold" charset="0"/>
              <a:ea typeface="Britannic Bold" charset="0"/>
              <a:cs typeface="Britannic Bold"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951" y="2234973"/>
            <a:ext cx="22860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381600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6365" y="4967238"/>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Britannic Bold" charset="0"/>
                <a:ea typeface="Britannic Bold" charset="0"/>
                <a:cs typeface="Britannic Bold" charset="0"/>
              </a:rPr>
              <a:t>Ping Sun</a:t>
            </a:r>
            <a:endParaRPr lang="en-US" sz="2800" dirty="0">
              <a:latin typeface="Britannic Bold" charset="0"/>
              <a:ea typeface="Britannic Bold" charset="0"/>
              <a:cs typeface="Britannic Bold" charset="0"/>
            </a:endParaRPr>
          </a:p>
        </p:txBody>
      </p:sp>
      <p:sp>
        <p:nvSpPr>
          <p:cNvPr id="8" name="TextBox 7"/>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5" name="TextBox 4"/>
          <p:cNvSpPr txBox="1"/>
          <p:nvPr/>
        </p:nvSpPr>
        <p:spPr>
          <a:xfrm>
            <a:off x="4604659" y="2143154"/>
            <a:ext cx="6738256" cy="2308324"/>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t>Dr. Sun Ping is a Vice Researcher at the Center for Rule of Law in China, </a:t>
            </a:r>
            <a:r>
              <a:rPr lang="en-US" altLang="zh-CN" dirty="0" smtClean="0"/>
              <a:t>East China </a:t>
            </a:r>
            <a:r>
              <a:rPr lang="en-US" altLang="zh-CN" dirty="0"/>
              <a:t>University of Political Science and Law. Dr. Sun’s research focuses on </a:t>
            </a:r>
            <a:r>
              <a:rPr lang="en-US" altLang="zh-CN" dirty="0" smtClean="0"/>
              <a:t>the constitutional </a:t>
            </a:r>
            <a:r>
              <a:rPr lang="en-US" altLang="zh-CN" dirty="0"/>
              <a:t>law, fundamental rights, right to privacy, data protection, and </a:t>
            </a:r>
            <a:r>
              <a:rPr lang="en-US" altLang="zh-CN" dirty="0" smtClean="0"/>
              <a:t>freedom of </a:t>
            </a:r>
            <a:r>
              <a:rPr lang="en-US" altLang="zh-CN" dirty="0"/>
              <a:t>expression. His current research focuses on social credits and data </a:t>
            </a:r>
            <a:r>
              <a:rPr lang="en-US" altLang="zh-CN" dirty="0" smtClean="0"/>
              <a:t>protection, defamation </a:t>
            </a:r>
            <a:r>
              <a:rPr lang="en-US" altLang="zh-CN" dirty="0"/>
              <a:t>law and free speech. Though without any aboard education or </a:t>
            </a:r>
            <a:r>
              <a:rPr lang="en-US" altLang="zh-CN" dirty="0" smtClean="0"/>
              <a:t>research experience </a:t>
            </a:r>
            <a:r>
              <a:rPr lang="en-US" altLang="zh-CN" dirty="0"/>
              <a:t>yet, </a:t>
            </a:r>
            <a:r>
              <a:rPr lang="en-US" altLang="zh-CN" dirty="0" smtClean="0"/>
              <a:t>he has </a:t>
            </a:r>
            <a:r>
              <a:rPr lang="en-US" altLang="zh-CN" dirty="0"/>
              <a:t>been trying to bridge China and the world with the language </a:t>
            </a:r>
            <a:r>
              <a:rPr lang="en-US" altLang="zh-CN" dirty="0" smtClean="0"/>
              <a:t>and theory </a:t>
            </a:r>
            <a:r>
              <a:rPr lang="en-US" altLang="zh-CN" dirty="0"/>
              <a:t>that both sides can understand.</a:t>
            </a:r>
            <a:endParaRPr lang="zh-CN" altLang="en-US" dirty="0"/>
          </a:p>
        </p:txBody>
      </p:sp>
      <p:sp>
        <p:nvSpPr>
          <p:cNvPr id="9" name="Title 3"/>
          <p:cNvSpPr>
            <a:spLocks noGrp="1"/>
          </p:cNvSpPr>
          <p:nvPr>
            <p:ph type="title"/>
          </p:nvPr>
        </p:nvSpPr>
        <p:spPr>
          <a:xfrm>
            <a:off x="146365" y="1013601"/>
            <a:ext cx="4002967" cy="758756"/>
          </a:xfrm>
        </p:spPr>
        <p:txBody>
          <a:bodyPr>
            <a:noAutofit/>
          </a:bodyPr>
          <a:lstStyle/>
          <a:p>
            <a:pPr algn="ctr"/>
            <a:r>
              <a:rPr lang="en-US" sz="3200" dirty="0" smtClean="0">
                <a:latin typeface="Britannic Bold" charset="0"/>
                <a:ea typeface="Britannic Bold" charset="0"/>
                <a:cs typeface="Britannic Bold" charset="0"/>
              </a:rPr>
              <a:t>S</a:t>
            </a:r>
            <a:r>
              <a:rPr lang="en-US" altLang="zh-CN" sz="3200" dirty="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45" y="1772357"/>
            <a:ext cx="269280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371594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15" name="TextBox 14"/>
          <p:cNvSpPr txBox="1"/>
          <p:nvPr/>
        </p:nvSpPr>
        <p:spPr>
          <a:xfrm>
            <a:off x="3818238" y="7760043"/>
            <a:ext cx="184731" cy="369332"/>
          </a:xfrm>
          <a:prstGeom prst="rect">
            <a:avLst/>
          </a:prstGeom>
          <a:noFill/>
        </p:spPr>
        <p:txBody>
          <a:bodyPr wrap="none" rtlCol="0">
            <a:spAutoFit/>
          </a:bodyPr>
          <a:lstStyle/>
          <a:p>
            <a:endParaRPr lang="en-US" dirty="0"/>
          </a:p>
        </p:txBody>
      </p:sp>
      <p:sp>
        <p:nvSpPr>
          <p:cNvPr id="8" name="Title 3"/>
          <p:cNvSpPr txBox="1">
            <a:spLocks/>
          </p:cNvSpPr>
          <p:nvPr/>
        </p:nvSpPr>
        <p:spPr>
          <a:xfrm>
            <a:off x="146365" y="4967238"/>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Britannic Bold" charset="0"/>
                <a:ea typeface="Britannic Bold" charset="0"/>
                <a:cs typeface="Britannic Bold" charset="0"/>
              </a:rPr>
              <a:t>Keren Wang</a:t>
            </a:r>
            <a:endParaRPr lang="en-US" sz="2800" dirty="0">
              <a:latin typeface="Britannic Bold" charset="0"/>
              <a:ea typeface="Britannic Bold" charset="0"/>
              <a:cs typeface="Britannic Bold"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9" y="1775574"/>
            <a:ext cx="2245597" cy="30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54287" y="1199514"/>
            <a:ext cx="6738256" cy="4801314"/>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t>Keren Wang </a:t>
            </a:r>
            <a:r>
              <a:rPr lang="en-US" altLang="zh-CN" dirty="0" smtClean="0"/>
              <a:t>is a Ph.D</a:t>
            </a:r>
            <a:r>
              <a:rPr lang="en-US" altLang="zh-CN" dirty="0"/>
              <a:t>. Candidate  in Rhetoric with Social Thought Minor (</a:t>
            </a:r>
            <a:r>
              <a:rPr lang="en-US" altLang="zh-CN" i="1" dirty="0"/>
              <a:t>A.B.D., expected December 2017</a:t>
            </a:r>
            <a:r>
              <a:rPr lang="en-US" altLang="zh-CN" dirty="0"/>
              <a:t>)    Pennsylvania State University, University Park, PA. Department of Communication Arts &amp; </a:t>
            </a:r>
            <a:r>
              <a:rPr lang="en-US" altLang="zh-CN" dirty="0" smtClean="0"/>
              <a:t>Sciences. 	He works as </a:t>
            </a:r>
            <a:r>
              <a:rPr lang="en-US" altLang="zh-CN" dirty="0"/>
              <a:t>a graduate instructor at Penn State University’s Department of Communication Arts &amp; Sciences, and as the Assistant Director for the Coalition for Peace &amp; Ethics. Keren holds a master’s degree in International Affairs from Penn State University, and a B.A. in International Area Studies from Drexel University and Sophia University in Tokyo, Japan. As a researcher, Keren’s interdisciplinary background has enabled him to employ pluralistic methods to the study of global problems, where he has engaged in a wide range of research projects involving political rhetoric, constitutionalism, transnational law, socio-economic rights and social movements. Prior to joining the CPE, Keren worked at University of Pennsylvania’s Wharton School of Business as the manager of the student support office, and as a research intern at the Global Security Institute, Philadelphia.</a:t>
            </a:r>
          </a:p>
        </p:txBody>
      </p:sp>
      <p:sp>
        <p:nvSpPr>
          <p:cNvPr id="10" name="Title 3"/>
          <p:cNvSpPr txBox="1">
            <a:spLocks/>
          </p:cNvSpPr>
          <p:nvPr/>
        </p:nvSpPr>
        <p:spPr>
          <a:xfrm>
            <a:off x="146365" y="1013601"/>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latin typeface="Britannic Bold" charset="0"/>
                <a:ea typeface="Britannic Bold" charset="0"/>
                <a:cs typeface="Britannic Bold" charset="0"/>
              </a:rPr>
              <a:t>S</a:t>
            </a:r>
            <a:r>
              <a:rPr lang="en-US" altLang="zh-CN" sz="320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sp>
        <p:nvSpPr>
          <p:cNvPr id="12" name="矩形 11"/>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2648162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69468" y="5332463"/>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smtClean="0">
                <a:latin typeface="Britannic Bold" charset="0"/>
                <a:ea typeface="Britannic Bold" charset="0"/>
                <a:cs typeface="Britannic Bold" charset="0"/>
              </a:rPr>
              <a:t>Y</a:t>
            </a:r>
            <a:r>
              <a:rPr lang="en-US" altLang="zh-CN" sz="2000" dirty="0" smtClean="0">
                <a:latin typeface="Britannic Bold" charset="0"/>
                <a:ea typeface="Britannic Bold" charset="0"/>
                <a:cs typeface="Britannic Bold" charset="0"/>
              </a:rPr>
              <a:t>uhua Sun</a:t>
            </a:r>
            <a:endParaRPr lang="en-US" sz="2000" dirty="0">
              <a:latin typeface="Britannic Bold" charset="0"/>
              <a:ea typeface="Britannic Bold" charset="0"/>
              <a:cs typeface="Britannic Bold" charset="0"/>
            </a:endParaRPr>
          </a:p>
        </p:txBody>
      </p:sp>
      <p:sp>
        <p:nvSpPr>
          <p:cNvPr id="8" name="TextBox 7"/>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9" name="TextBox 8"/>
          <p:cNvSpPr txBox="1"/>
          <p:nvPr/>
        </p:nvSpPr>
        <p:spPr>
          <a:xfrm>
            <a:off x="4909458" y="2559058"/>
            <a:ext cx="6738256" cy="2031325"/>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Yuhua Sun</a:t>
            </a:r>
          </a:p>
          <a:p>
            <a:r>
              <a:rPr lang="en-US" altLang="zh-CN" dirty="0" smtClean="0"/>
              <a:t>PH.D</a:t>
            </a:r>
            <a:r>
              <a:rPr lang="en-US" altLang="zh-CN" dirty="0"/>
              <a:t>, </a:t>
            </a:r>
            <a:r>
              <a:rPr lang="en-US" altLang="zh-CN" dirty="0" smtClean="0"/>
              <a:t>East </a:t>
            </a:r>
            <a:r>
              <a:rPr lang="en-US" altLang="zh-CN" dirty="0"/>
              <a:t>China University of Political Science and </a:t>
            </a:r>
            <a:r>
              <a:rPr lang="en-US" altLang="zh-CN" dirty="0" smtClean="0"/>
              <a:t>Law, 2013. </a:t>
            </a:r>
          </a:p>
          <a:p>
            <a:r>
              <a:rPr lang="en-US" altLang="zh-CN" dirty="0" smtClean="0"/>
              <a:t>Post </a:t>
            </a:r>
            <a:r>
              <a:rPr lang="en-US" altLang="zh-CN" dirty="0"/>
              <a:t>doctor, Fudan University, </a:t>
            </a:r>
            <a:r>
              <a:rPr lang="en-US" altLang="zh-CN" dirty="0" smtClean="0"/>
              <a:t>2013-2015</a:t>
            </a:r>
          </a:p>
          <a:p>
            <a:endParaRPr lang="en-US" altLang="zh-CN" dirty="0" smtClean="0"/>
          </a:p>
          <a:p>
            <a:r>
              <a:rPr lang="en-US" altLang="zh-CN" dirty="0"/>
              <a:t>Appointment</a:t>
            </a:r>
            <a:r>
              <a:rPr lang="en-US" altLang="zh-CN" dirty="0" smtClean="0"/>
              <a:t>: ​</a:t>
            </a:r>
            <a:r>
              <a:rPr lang="en-US" altLang="zh-CN" dirty="0"/>
              <a:t>Assistant professor</a:t>
            </a:r>
            <a:r>
              <a:rPr lang="zh-CN" altLang="en-US" dirty="0" smtClean="0"/>
              <a:t>，</a:t>
            </a:r>
            <a:endParaRPr lang="en-US" altLang="zh-CN" dirty="0" smtClean="0"/>
          </a:p>
          <a:p>
            <a:r>
              <a:rPr lang="en-US" altLang="zh-CN" dirty="0" smtClean="0"/>
              <a:t>EAST </a:t>
            </a:r>
            <a:r>
              <a:rPr lang="en-US" altLang="zh-CN" dirty="0"/>
              <a:t>CHINA UNIVERSITY OF POLITICAL AND SCIENCE</a:t>
            </a:r>
            <a:endParaRPr lang="en-US" altLang="zh-CN" dirty="0" smtClean="0"/>
          </a:p>
          <a:p>
            <a:endParaRPr lang="zh-CN" altLang="zh-CN" dirty="0"/>
          </a:p>
        </p:txBody>
      </p:sp>
      <p:sp>
        <p:nvSpPr>
          <p:cNvPr id="10" name="Title 3"/>
          <p:cNvSpPr>
            <a:spLocks noGrp="1"/>
          </p:cNvSpPr>
          <p:nvPr>
            <p:ph type="title"/>
          </p:nvPr>
        </p:nvSpPr>
        <p:spPr>
          <a:xfrm>
            <a:off x="146365" y="1059102"/>
            <a:ext cx="4002967" cy="758756"/>
          </a:xfrm>
        </p:spPr>
        <p:txBody>
          <a:bodyPr>
            <a:noAutofit/>
          </a:bodyPr>
          <a:lstStyle/>
          <a:p>
            <a:pPr algn="ctr"/>
            <a:r>
              <a:rPr lang="en-US" sz="3200" dirty="0" smtClean="0">
                <a:latin typeface="Britannic Bold" charset="0"/>
                <a:ea typeface="Britannic Bold" charset="0"/>
                <a:cs typeface="Britannic Bold" charset="0"/>
              </a:rPr>
              <a:t>S</a:t>
            </a:r>
            <a:r>
              <a:rPr lang="en-US" altLang="zh-CN" sz="3200" dirty="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610" y="2193121"/>
            <a:ext cx="2286681" cy="313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164164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6365" y="4967238"/>
            <a:ext cx="4002967" cy="758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Britannic Bold" charset="0"/>
                <a:ea typeface="Britannic Bold" charset="0"/>
                <a:cs typeface="Britannic Bold" charset="0"/>
              </a:rPr>
              <a:t>Shan Gao</a:t>
            </a:r>
            <a:endParaRPr lang="en-US" sz="2400" dirty="0">
              <a:latin typeface="Britannic Bold" charset="0"/>
              <a:ea typeface="Britannic Bold" charset="0"/>
              <a:cs typeface="Britannic Bold" charset="0"/>
            </a:endParaRPr>
          </a:p>
        </p:txBody>
      </p:sp>
      <p:sp>
        <p:nvSpPr>
          <p:cNvPr id="8" name="TextBox 7"/>
          <p:cNvSpPr txBox="1"/>
          <p:nvPr/>
        </p:nvSpPr>
        <p:spPr>
          <a:xfrm>
            <a:off x="2" y="6211669"/>
            <a:ext cx="12191998" cy="646331"/>
          </a:xfrm>
          <a:prstGeom prst="rect">
            <a:avLst/>
          </a:prstGeom>
          <a:solidFill>
            <a:srgbClr val="C00000"/>
          </a:solidFill>
        </p:spPr>
        <p:txBody>
          <a:bodyPr wrap="square" rtlCol="0">
            <a:spAutoFit/>
          </a:bodyPr>
          <a:lstStyle/>
          <a:p>
            <a:pPr lvl="0" algn="ctr"/>
            <a:r>
              <a:rPr lang="en-US" b="1" dirty="0" smtClean="0">
                <a:solidFill>
                  <a:schemeClr val="bg1"/>
                </a:solidFill>
                <a:latin typeface="Britannic Bold" charset="0"/>
                <a:ea typeface="Britannic Bold" charset="0"/>
                <a:cs typeface="Britannic Bold" charset="0"/>
              </a:rPr>
              <a:t>Hosted by: Penn State Law; Penn State School of International Affairs; Coalition for Peace and Ethics; and </a:t>
            </a:r>
            <a:r>
              <a:rPr lang="en-US" b="1" smtClean="0">
                <a:solidFill>
                  <a:schemeClr val="bg1"/>
                </a:solidFill>
                <a:latin typeface="Britannic Bold" charset="0"/>
                <a:ea typeface="Britannic Bold" charset="0"/>
                <a:cs typeface="Britannic Bold" charset="0"/>
              </a:rPr>
              <a:t>the Research </a:t>
            </a:r>
            <a:r>
              <a:rPr lang="en-US" b="1" dirty="0" smtClean="0">
                <a:solidFill>
                  <a:schemeClr val="bg1"/>
                </a:solidFill>
                <a:latin typeface="Britannic Bold" charset="0"/>
                <a:ea typeface="Britannic Bold" charset="0"/>
                <a:cs typeface="Britannic Bold" charset="0"/>
              </a:rPr>
              <a:t>Career Development Network of Law and International Affairs</a:t>
            </a:r>
          </a:p>
        </p:txBody>
      </p:sp>
      <p:sp>
        <p:nvSpPr>
          <p:cNvPr id="9" name="TextBox 8"/>
          <p:cNvSpPr txBox="1"/>
          <p:nvPr/>
        </p:nvSpPr>
        <p:spPr>
          <a:xfrm>
            <a:off x="4626430" y="1947937"/>
            <a:ext cx="6738256" cy="2585323"/>
          </a:xfrm>
          <a:prstGeom prst="rect">
            <a:avLst/>
          </a:prstGeom>
          <a:gradFill>
            <a:gsLst>
              <a:gs pos="0">
                <a:srgbClr val="FFCC99"/>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t>Shan Gao is a researcher and program associate for the immigration Pro Bono project Know your Rights, An Information Guide to the Basics of New York State Legal System at The Coalition for Peace &amp; Ethics. He received his academic training from Penn State Law. As a licensed attorney in both China and New York State, Dr. Gao's interests focus on corporate governance, China's trade and foreign exchange regulations and Chinese constitution theory. He is also the translator for the book Lawyers Making Meaning, The Semiotics of Law in Legal Education II. </a:t>
            </a:r>
            <a:endParaRPr lang="zh-CN" altLang="zh-CN" dirty="0"/>
          </a:p>
        </p:txBody>
      </p:sp>
      <p:sp>
        <p:nvSpPr>
          <p:cNvPr id="10" name="Title 3"/>
          <p:cNvSpPr>
            <a:spLocks noGrp="1"/>
          </p:cNvSpPr>
          <p:nvPr>
            <p:ph type="title"/>
          </p:nvPr>
        </p:nvSpPr>
        <p:spPr>
          <a:xfrm>
            <a:off x="146365" y="1013601"/>
            <a:ext cx="4002967" cy="758756"/>
          </a:xfrm>
        </p:spPr>
        <p:txBody>
          <a:bodyPr>
            <a:noAutofit/>
          </a:bodyPr>
          <a:lstStyle/>
          <a:p>
            <a:pPr algn="ctr"/>
            <a:r>
              <a:rPr lang="en-US" sz="3200" dirty="0" smtClean="0">
                <a:latin typeface="Britannic Bold" charset="0"/>
                <a:ea typeface="Britannic Bold" charset="0"/>
                <a:cs typeface="Britannic Bold" charset="0"/>
              </a:rPr>
              <a:t>S</a:t>
            </a:r>
            <a:r>
              <a:rPr lang="en-US" altLang="zh-CN" sz="3200" dirty="0" smtClean="0">
                <a:latin typeface="Britannic Bold" charset="0"/>
                <a:ea typeface="Britannic Bold" charset="0"/>
                <a:cs typeface="Britannic Bold" charset="0"/>
              </a:rPr>
              <a:t>peaker’s Bio</a:t>
            </a:r>
            <a:endParaRPr lang="en-US" sz="3200" dirty="0">
              <a:latin typeface="Britannic Bold" charset="0"/>
              <a:ea typeface="Britannic Bold" charset="0"/>
              <a:cs typeface="Britannic Bold"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92" t="11655" r="4436"/>
          <a:stretch/>
        </p:blipFill>
        <p:spPr bwMode="auto">
          <a:xfrm>
            <a:off x="914402" y="1772357"/>
            <a:ext cx="2416628" cy="325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898563" y="344557"/>
            <a:ext cx="10455237" cy="584775"/>
          </a:xfrm>
          <a:prstGeom prst="rect">
            <a:avLst/>
          </a:prstGeom>
          <a:solidFill>
            <a:srgbClr val="FFCC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dirty="0">
                <a:solidFill>
                  <a:schemeClr val="dk1"/>
                </a:solidFill>
              </a:rPr>
              <a:t>Roundtable </a:t>
            </a:r>
            <a:r>
              <a:rPr lang="en-US" altLang="zh-CN" sz="3200" b="1" dirty="0" smtClean="0">
                <a:solidFill>
                  <a:schemeClr val="dk1"/>
                </a:solidFill>
              </a:rPr>
              <a:t>Discussion on </a:t>
            </a:r>
            <a:r>
              <a:rPr lang="en-US" altLang="zh-CN" sz="3200" b="1" dirty="0">
                <a:solidFill>
                  <a:schemeClr val="dk1"/>
                </a:solidFill>
              </a:rPr>
              <a:t>The 19th National </a:t>
            </a:r>
            <a:r>
              <a:rPr lang="en-US" altLang="zh-CN" sz="3200" b="1" dirty="0" smtClean="0">
                <a:solidFill>
                  <a:schemeClr val="dk1"/>
                </a:solidFill>
              </a:rPr>
              <a:t>Congress </a:t>
            </a:r>
            <a:r>
              <a:rPr lang="en-US" altLang="zh-CN" sz="3200" b="1" dirty="0">
                <a:solidFill>
                  <a:schemeClr val="dk1"/>
                </a:solidFill>
              </a:rPr>
              <a:t>of CPC</a:t>
            </a:r>
          </a:p>
        </p:txBody>
      </p:sp>
    </p:spTree>
    <p:extLst>
      <p:ext uri="{BB962C8B-B14F-4D97-AF65-F5344CB8AC3E}">
        <p14:creationId xmlns:p14="http://schemas.microsoft.com/office/powerpoint/2010/main" val="1541095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1010</Words>
  <Application>Microsoft Macintosh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Britannic Bold</vt:lpstr>
      <vt:lpstr>Calibri</vt:lpstr>
      <vt:lpstr>Calibri Light</vt:lpstr>
      <vt:lpstr>DengXian</vt:lpstr>
      <vt:lpstr>宋体</vt:lpstr>
      <vt:lpstr>Office Theme</vt:lpstr>
      <vt:lpstr>PowerPoint Presentation</vt:lpstr>
      <vt:lpstr>Speaker’s Bio</vt:lpstr>
      <vt:lpstr>Speaker’s Bio</vt:lpstr>
      <vt:lpstr>Speaker’s Bio</vt:lpstr>
      <vt:lpstr>Speaker’s Bio</vt:lpstr>
      <vt:lpstr>PowerPoint Presentation</vt:lpstr>
      <vt:lpstr>Speaker’s Bio</vt:lpstr>
      <vt:lpstr>Speaker’s Bio</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Microsoft Office User</dc:creator>
  <cp:lastModifiedBy>Microsoft Office User</cp:lastModifiedBy>
  <cp:revision>43</cp:revision>
  <cp:lastPrinted>2017-10-28T19:43:58Z</cp:lastPrinted>
  <dcterms:created xsi:type="dcterms:W3CDTF">2017-10-28T18:18:48Z</dcterms:created>
  <dcterms:modified xsi:type="dcterms:W3CDTF">2017-11-02T20:39:14Z</dcterms:modified>
</cp:coreProperties>
</file>